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gif" ContentType="image/gif"/>
  <Default Extension="png" ContentType="image/png"/>
  <Default Extension="mov" ContentType="video/quicktim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97"/>
  </p:notesMasterIdLst>
  <p:sldIdLst>
    <p:sldId id="273" r:id="rId2"/>
    <p:sldId id="274" r:id="rId3"/>
    <p:sldId id="275" r:id="rId4"/>
    <p:sldId id="325" r:id="rId5"/>
    <p:sldId id="327" r:id="rId6"/>
    <p:sldId id="326" r:id="rId7"/>
    <p:sldId id="328" r:id="rId8"/>
    <p:sldId id="276" r:id="rId9"/>
    <p:sldId id="277" r:id="rId10"/>
    <p:sldId id="359" r:id="rId11"/>
    <p:sldId id="278" r:id="rId12"/>
    <p:sldId id="330" r:id="rId13"/>
    <p:sldId id="331" r:id="rId14"/>
    <p:sldId id="329" r:id="rId15"/>
    <p:sldId id="279" r:id="rId16"/>
    <p:sldId id="281" r:id="rId17"/>
    <p:sldId id="280" r:id="rId18"/>
    <p:sldId id="282" r:id="rId19"/>
    <p:sldId id="283" r:id="rId20"/>
    <p:sldId id="332" r:id="rId21"/>
    <p:sldId id="336" r:id="rId22"/>
    <p:sldId id="333" r:id="rId23"/>
    <p:sldId id="338" r:id="rId24"/>
    <p:sldId id="334" r:id="rId25"/>
    <p:sldId id="335" r:id="rId26"/>
    <p:sldId id="337" r:id="rId27"/>
    <p:sldId id="339" r:id="rId28"/>
    <p:sldId id="284" r:id="rId29"/>
    <p:sldId id="285" r:id="rId30"/>
    <p:sldId id="286" r:id="rId31"/>
    <p:sldId id="287" r:id="rId32"/>
    <p:sldId id="288" r:id="rId33"/>
    <p:sldId id="289" r:id="rId34"/>
    <p:sldId id="290" r:id="rId35"/>
    <p:sldId id="350" r:id="rId36"/>
    <p:sldId id="291" r:id="rId37"/>
    <p:sldId id="292" r:id="rId38"/>
    <p:sldId id="344" r:id="rId39"/>
    <p:sldId id="340" r:id="rId40"/>
    <p:sldId id="342" r:id="rId41"/>
    <p:sldId id="343" r:id="rId42"/>
    <p:sldId id="297" r:id="rId43"/>
    <p:sldId id="298" r:id="rId44"/>
    <p:sldId id="299" r:id="rId45"/>
    <p:sldId id="269" r:id="rId46"/>
    <p:sldId id="345" r:id="rId47"/>
    <p:sldId id="257" r:id="rId48"/>
    <p:sldId id="262" r:id="rId49"/>
    <p:sldId id="263" r:id="rId50"/>
    <p:sldId id="346" r:id="rId51"/>
    <p:sldId id="264" r:id="rId52"/>
    <p:sldId id="347" r:id="rId53"/>
    <p:sldId id="348" r:id="rId54"/>
    <p:sldId id="270" r:id="rId55"/>
    <p:sldId id="258" r:id="rId56"/>
    <p:sldId id="265" r:id="rId57"/>
    <p:sldId id="259" r:id="rId58"/>
    <p:sldId id="266" r:id="rId59"/>
    <p:sldId id="271" r:id="rId60"/>
    <p:sldId id="272" r:id="rId61"/>
    <p:sldId id="261" r:id="rId62"/>
    <p:sldId id="300" r:id="rId63"/>
    <p:sldId id="301" r:id="rId64"/>
    <p:sldId id="351" r:id="rId65"/>
    <p:sldId id="302" r:id="rId66"/>
    <p:sldId id="303" r:id="rId67"/>
    <p:sldId id="304" r:id="rId68"/>
    <p:sldId id="305" r:id="rId69"/>
    <p:sldId id="306" r:id="rId70"/>
    <p:sldId id="307" r:id="rId71"/>
    <p:sldId id="308" r:id="rId72"/>
    <p:sldId id="309" r:id="rId73"/>
    <p:sldId id="310" r:id="rId74"/>
    <p:sldId id="312" r:id="rId75"/>
    <p:sldId id="311" r:id="rId76"/>
    <p:sldId id="313" r:id="rId77"/>
    <p:sldId id="314" r:id="rId78"/>
    <p:sldId id="315" r:id="rId79"/>
    <p:sldId id="316" r:id="rId80"/>
    <p:sldId id="317" r:id="rId81"/>
    <p:sldId id="318" r:id="rId82"/>
    <p:sldId id="355" r:id="rId83"/>
    <p:sldId id="319" r:id="rId84"/>
    <p:sldId id="361" r:id="rId85"/>
    <p:sldId id="358" r:id="rId86"/>
    <p:sldId id="356" r:id="rId87"/>
    <p:sldId id="357" r:id="rId88"/>
    <p:sldId id="362" r:id="rId89"/>
    <p:sldId id="321" r:id="rId90"/>
    <p:sldId id="352" r:id="rId91"/>
    <p:sldId id="322" r:id="rId92"/>
    <p:sldId id="323" r:id="rId93"/>
    <p:sldId id="324" r:id="rId94"/>
    <p:sldId id="354" r:id="rId95"/>
    <p:sldId id="349"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0099A1-115A-2ED6-D720-5173651316C1}" v="75" dt="2021-05-24T19:58:51.225"/>
    <p1510:client id="{4B44035D-37DB-BF01-095A-CB6EB0DFD742}" v="42" dt="2021-05-24T19:37:09.386"/>
    <p1510:client id="{88A9E893-5C40-4A70-B2BB-F7E009D55104}" v="186" dt="2021-05-25T00:47:10.473"/>
    <p1510:client id="{A85C5491-BBDC-04E4-5F2C-DC6DF916352A}" v="24" dt="2021-05-24T15:53:47.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6"/>
    <p:restoredTop sz="87669" autoAdjust="0"/>
  </p:normalViewPr>
  <p:slideViewPr>
    <p:cSldViewPr snapToGrid="0" snapToObjects="1">
      <p:cViewPr varScale="1">
        <p:scale>
          <a:sx n="107" d="100"/>
          <a:sy n="107" d="100"/>
        </p:scale>
        <p:origin x="472" y="176"/>
      </p:cViewPr>
      <p:guideLst>
        <p:guide orient="horz" pos="2160"/>
        <p:guide pos="3840"/>
      </p:guideLst>
    </p:cSldViewPr>
  </p:slideViewPr>
  <p:notesTextViewPr>
    <p:cViewPr>
      <p:scale>
        <a:sx n="1" d="1"/>
        <a:sy n="1" d="1"/>
      </p:scale>
      <p:origin x="0" y="0"/>
    </p:cViewPr>
  </p:notesTextViewPr>
  <p:sorterViewPr>
    <p:cViewPr>
      <p:scale>
        <a:sx n="100" d="100"/>
        <a:sy n="100" d="100"/>
      </p:scale>
      <p:origin x="0" y="18378"/>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02" Type="http://schemas.microsoft.com/office/2016/11/relationships/changesInfo" Target="changesInfos/changesInfo1.xml"/><Relationship Id="rId103"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Quoc Bao-Y14" userId="S::nqbao.y14@ump.edu.vn::4c25fb0e-55b9-4daf-9b8d-97a48259cbe8" providerId="AD" clId="Web-{A85C5491-BBDC-04E4-5F2C-DC6DF916352A}"/>
    <pc:docChg chg="modSld sldOrd">
      <pc:chgData name="Nguyen Quoc Bao-Y14" userId="S::nqbao.y14@ump.edu.vn::4c25fb0e-55b9-4daf-9b8d-97a48259cbe8" providerId="AD" clId="Web-{A85C5491-BBDC-04E4-5F2C-DC6DF916352A}" dt="2021-05-24T15:53:47.355" v="12" actId="20577"/>
      <pc:docMkLst>
        <pc:docMk/>
      </pc:docMkLst>
      <pc:sldChg chg="modSp">
        <pc:chgData name="Nguyen Quoc Bao-Y14" userId="S::nqbao.y14@ump.edu.vn::4c25fb0e-55b9-4daf-9b8d-97a48259cbe8" providerId="AD" clId="Web-{A85C5491-BBDC-04E4-5F2C-DC6DF916352A}" dt="2021-05-24T15:53:47.355" v="12" actId="20577"/>
        <pc:sldMkLst>
          <pc:docMk/>
          <pc:sldMk cId="3200897863" sldId="328"/>
        </pc:sldMkLst>
        <pc:spChg chg="mod">
          <ac:chgData name="Nguyen Quoc Bao-Y14" userId="S::nqbao.y14@ump.edu.vn::4c25fb0e-55b9-4daf-9b8d-97a48259cbe8" providerId="AD" clId="Web-{A85C5491-BBDC-04E4-5F2C-DC6DF916352A}" dt="2021-05-24T15:53:47.355" v="12" actId="20577"/>
          <ac:spMkLst>
            <pc:docMk/>
            <pc:sldMk cId="3200897863" sldId="328"/>
            <ac:spMk id="5" creationId="{00000000-0000-0000-0000-000000000000}"/>
          </ac:spMkLst>
        </pc:spChg>
      </pc:sldChg>
      <pc:sldChg chg="modSp ord">
        <pc:chgData name="Nguyen Quoc Bao-Y14" userId="S::nqbao.y14@ump.edu.vn::4c25fb0e-55b9-4daf-9b8d-97a48259cbe8" providerId="AD" clId="Web-{A85C5491-BBDC-04E4-5F2C-DC6DF916352A}" dt="2021-05-24T15:40:11.885" v="9" actId="20577"/>
        <pc:sldMkLst>
          <pc:docMk/>
          <pc:sldMk cId="1127257295" sldId="354"/>
        </pc:sldMkLst>
        <pc:spChg chg="mod">
          <ac:chgData name="Nguyen Quoc Bao-Y14" userId="S::nqbao.y14@ump.edu.vn::4c25fb0e-55b9-4daf-9b8d-97a48259cbe8" providerId="AD" clId="Web-{A85C5491-BBDC-04E4-5F2C-DC6DF916352A}" dt="2021-05-24T15:40:11.885" v="9" actId="20577"/>
          <ac:spMkLst>
            <pc:docMk/>
            <pc:sldMk cId="1127257295" sldId="354"/>
            <ac:spMk id="2" creationId="{00000000-0000-0000-0000-000000000000}"/>
          </ac:spMkLst>
        </pc:spChg>
      </pc:sldChg>
    </pc:docChg>
  </pc:docChgLst>
  <pc:docChgLst>
    <pc:chgData name="Guest User" userId="S::urn:spo:anon#98142e63f879a25049f1454ac7adf4a58635e1ed7e0dd0488b11b0cd9fc05ee2::" providerId="AD" clId="Web-{88A9E893-5C40-4A70-B2BB-F7E009D55104}"/>
    <pc:docChg chg="addSld delSld modSld">
      <pc:chgData name="Guest User" userId="S::urn:spo:anon#98142e63f879a25049f1454ac7adf4a58635e1ed7e0dd0488b11b0cd9fc05ee2::" providerId="AD" clId="Web-{88A9E893-5C40-4A70-B2BB-F7E009D55104}" dt="2021-05-25T00:46:44.879" v="111"/>
      <pc:docMkLst>
        <pc:docMk/>
      </pc:docMkLst>
      <pc:sldChg chg="addSp delSp modSp new del">
        <pc:chgData name="Guest User" userId="S::urn:spo:anon#98142e63f879a25049f1454ac7adf4a58635e1ed7e0dd0488b11b0cd9fc05ee2::" providerId="AD" clId="Web-{88A9E893-5C40-4A70-B2BB-F7E009D55104}" dt="2021-05-25T00:46:44.879" v="111"/>
        <pc:sldMkLst>
          <pc:docMk/>
          <pc:sldMk cId="2861544073" sldId="360"/>
        </pc:sldMkLst>
        <pc:spChg chg="mod">
          <ac:chgData name="Guest User" userId="S::urn:spo:anon#98142e63f879a25049f1454ac7adf4a58635e1ed7e0dd0488b11b0cd9fc05ee2::" providerId="AD" clId="Web-{88A9E893-5C40-4A70-B2BB-F7E009D55104}" dt="2021-05-25T00:38:55.320" v="22" actId="20577"/>
          <ac:spMkLst>
            <pc:docMk/>
            <pc:sldMk cId="2861544073" sldId="360"/>
            <ac:spMk id="2" creationId="{3DBC10AB-857A-4884-A4FE-ED8F4151F251}"/>
          </ac:spMkLst>
        </pc:spChg>
        <pc:spChg chg="del mod">
          <ac:chgData name="Guest User" userId="S::urn:spo:anon#98142e63f879a25049f1454ac7adf4a58635e1ed7e0dd0488b11b0cd9fc05ee2::" providerId="AD" clId="Web-{88A9E893-5C40-4A70-B2BB-F7E009D55104}" dt="2021-05-25T00:41:06.433" v="66"/>
          <ac:spMkLst>
            <pc:docMk/>
            <pc:sldMk cId="2861544073" sldId="360"/>
            <ac:spMk id="3" creationId="{EB02C691-FF74-4456-B280-4661A07311E9}"/>
          </ac:spMkLst>
        </pc:spChg>
        <pc:spChg chg="add del">
          <ac:chgData name="Guest User" userId="S::urn:spo:anon#98142e63f879a25049f1454ac7adf4a58635e1ed7e0dd0488b11b0cd9fc05ee2::" providerId="AD" clId="Web-{88A9E893-5C40-4A70-B2BB-F7E009D55104}" dt="2021-05-25T00:38:45.898" v="13"/>
          <ac:spMkLst>
            <pc:docMk/>
            <pc:sldMk cId="2861544073" sldId="360"/>
            <ac:spMk id="4" creationId="{C5D0C7CB-67EA-4A87-9B67-91507F9353F4}"/>
          </ac:spMkLst>
        </pc:spChg>
        <pc:spChg chg="add mod">
          <ac:chgData name="Guest User" userId="S::urn:spo:anon#98142e63f879a25049f1454ac7adf4a58635e1ed7e0dd0488b11b0cd9fc05ee2::" providerId="AD" clId="Web-{88A9E893-5C40-4A70-B2BB-F7E009D55104}" dt="2021-05-25T00:41:44.887" v="84" actId="20577"/>
          <ac:spMkLst>
            <pc:docMk/>
            <pc:sldMk cId="2861544073" sldId="360"/>
            <ac:spMk id="6" creationId="{DF80E3C4-CAED-4273-8598-D42694BEC2D7}"/>
          </ac:spMkLst>
        </pc:spChg>
      </pc:sldChg>
      <pc:sldChg chg="modSp new del">
        <pc:chgData name="Guest User" userId="S::urn:spo:anon#98142e63f879a25049f1454ac7adf4a58635e1ed7e0dd0488b11b0cd9fc05ee2::" providerId="AD" clId="Web-{88A9E893-5C40-4A70-B2BB-F7E009D55104}" dt="2021-05-25T00:42:46.045" v="93"/>
        <pc:sldMkLst>
          <pc:docMk/>
          <pc:sldMk cId="243482377" sldId="361"/>
        </pc:sldMkLst>
        <pc:spChg chg="mod">
          <ac:chgData name="Guest User" userId="S::urn:spo:anon#98142e63f879a25049f1454ac7adf4a58635e1ed7e0dd0488b11b0cd9fc05ee2::" providerId="AD" clId="Web-{88A9E893-5C40-4A70-B2BB-F7E009D55104}" dt="2021-05-25T00:42:43.232" v="92" actId="20577"/>
          <ac:spMkLst>
            <pc:docMk/>
            <pc:sldMk cId="243482377" sldId="361"/>
            <ac:spMk id="3" creationId="{5A2CC89E-D5EA-4D8C-8EBE-BC3DF3FE8653}"/>
          </ac:spMkLst>
        </pc:spChg>
      </pc:sldChg>
      <pc:sldChg chg="modSp add replId">
        <pc:chgData name="Guest User" userId="S::urn:spo:anon#98142e63f879a25049f1454ac7adf4a58635e1ed7e0dd0488b11b0cd9fc05ee2::" providerId="AD" clId="Web-{88A9E893-5C40-4A70-B2BB-F7E009D55104}" dt="2021-05-25T00:46:44.645" v="110" actId="20577"/>
        <pc:sldMkLst>
          <pc:docMk/>
          <pc:sldMk cId="3786292447" sldId="361"/>
        </pc:sldMkLst>
        <pc:spChg chg="mod">
          <ac:chgData name="Guest User" userId="S::urn:spo:anon#98142e63f879a25049f1454ac7adf4a58635e1ed7e0dd0488b11b0cd9fc05ee2::" providerId="AD" clId="Web-{88A9E893-5C40-4A70-B2BB-F7E009D55104}" dt="2021-05-25T00:46:44.645" v="110" actId="20577"/>
          <ac:spMkLst>
            <pc:docMk/>
            <pc:sldMk cId="3786292447" sldId="361"/>
            <ac:spMk id="3" creationId="{E3ED7137-F45A-E348-9604-8895BA5E57AA}"/>
          </ac:spMkLst>
        </pc:spChg>
      </pc:sldChg>
    </pc:docChg>
  </pc:docChgLst>
  <pc:docChgLst>
    <pc:chgData name="Nguyen Quoc Bao-Y14" userId="S::nqbao.y14@ump.edu.vn::4c25fb0e-55b9-4daf-9b8d-97a48259cbe8" providerId="AD" clId="Web-{4B44035D-37DB-BF01-095A-CB6EB0DFD742}"/>
    <pc:docChg chg="addSld modSld">
      <pc:chgData name="Nguyen Quoc Bao-Y14" userId="S::nqbao.y14@ump.edu.vn::4c25fb0e-55b9-4daf-9b8d-97a48259cbe8" providerId="AD" clId="Web-{4B44035D-37DB-BF01-095A-CB6EB0DFD742}" dt="2021-05-24T19:37:08.245" v="29" actId="20577"/>
      <pc:docMkLst>
        <pc:docMk/>
      </pc:docMkLst>
      <pc:sldChg chg="addSp delSp modSp">
        <pc:chgData name="Nguyen Quoc Bao-Y14" userId="S::nqbao.y14@ump.edu.vn::4c25fb0e-55b9-4daf-9b8d-97a48259cbe8" providerId="AD" clId="Web-{4B44035D-37DB-BF01-095A-CB6EB0DFD742}" dt="2021-05-24T19:31:43.330" v="10" actId="20577"/>
        <pc:sldMkLst>
          <pc:docMk/>
          <pc:sldMk cId="122740622" sldId="276"/>
        </pc:sldMkLst>
        <pc:spChg chg="add mod">
          <ac:chgData name="Nguyen Quoc Bao-Y14" userId="S::nqbao.y14@ump.edu.vn::4c25fb0e-55b9-4daf-9b8d-97a48259cbe8" providerId="AD" clId="Web-{4B44035D-37DB-BF01-095A-CB6EB0DFD742}" dt="2021-05-24T19:31:43.330" v="10" actId="20577"/>
          <ac:spMkLst>
            <pc:docMk/>
            <pc:sldMk cId="122740622" sldId="276"/>
            <ac:spMk id="9" creationId="{57C5AA4E-DD60-452A-B2B7-B226AF981227}"/>
          </ac:spMkLst>
        </pc:spChg>
        <pc:picChg chg="add del mod">
          <ac:chgData name="Nguyen Quoc Bao-Y14" userId="S::nqbao.y14@ump.edu.vn::4c25fb0e-55b9-4daf-9b8d-97a48259cbe8" providerId="AD" clId="Web-{4B44035D-37DB-BF01-095A-CB6EB0DFD742}" dt="2021-05-24T19:31:19.017" v="4"/>
          <ac:picMkLst>
            <pc:docMk/>
            <pc:sldMk cId="122740622" sldId="276"/>
            <ac:picMk id="7" creationId="{C07C4DFA-FAF5-4209-929A-51F841E8EA5E}"/>
          </ac:picMkLst>
        </pc:picChg>
      </pc:sldChg>
      <pc:sldChg chg="addSp modSp">
        <pc:chgData name="Nguyen Quoc Bao-Y14" userId="S::nqbao.y14@ump.edu.vn::4c25fb0e-55b9-4daf-9b8d-97a48259cbe8" providerId="AD" clId="Web-{4B44035D-37DB-BF01-095A-CB6EB0DFD742}" dt="2021-05-24T19:37:08.245" v="29" actId="20577"/>
        <pc:sldMkLst>
          <pc:docMk/>
          <pc:sldMk cId="1562421186" sldId="277"/>
        </pc:sldMkLst>
        <pc:spChg chg="mod">
          <ac:chgData name="Nguyen Quoc Bao-Y14" userId="S::nqbao.y14@ump.edu.vn::4c25fb0e-55b9-4daf-9b8d-97a48259cbe8" providerId="AD" clId="Web-{4B44035D-37DB-BF01-095A-CB6EB0DFD742}" dt="2021-05-24T19:35:05.180" v="21" actId="20577"/>
          <ac:spMkLst>
            <pc:docMk/>
            <pc:sldMk cId="1562421186" sldId="277"/>
            <ac:spMk id="3" creationId="{00000000-0000-0000-0000-000000000000}"/>
          </ac:spMkLst>
        </pc:spChg>
        <pc:spChg chg="mod">
          <ac:chgData name="Nguyen Quoc Bao-Y14" userId="S::nqbao.y14@ump.edu.vn::4c25fb0e-55b9-4daf-9b8d-97a48259cbe8" providerId="AD" clId="Web-{4B44035D-37DB-BF01-095A-CB6EB0DFD742}" dt="2021-05-24T19:37:08.245" v="29" actId="20577"/>
          <ac:spMkLst>
            <pc:docMk/>
            <pc:sldMk cId="1562421186" sldId="277"/>
            <ac:spMk id="4" creationId="{00000000-0000-0000-0000-000000000000}"/>
          </ac:spMkLst>
        </pc:spChg>
        <pc:picChg chg="add mod">
          <ac:chgData name="Nguyen Quoc Bao-Y14" userId="S::nqbao.y14@ump.edu.vn::4c25fb0e-55b9-4daf-9b8d-97a48259cbe8" providerId="AD" clId="Web-{4B44035D-37DB-BF01-095A-CB6EB0DFD742}" dt="2021-05-24T19:36:23.791" v="24" actId="14100"/>
          <ac:picMkLst>
            <pc:docMk/>
            <pc:sldMk cId="1562421186" sldId="277"/>
            <ac:picMk id="6" creationId="{1971A1DF-3DEC-4D1D-9BCD-89F831BB4148}"/>
          </ac:picMkLst>
        </pc:picChg>
      </pc:sldChg>
      <pc:sldChg chg="addSp">
        <pc:chgData name="Nguyen Quoc Bao-Y14" userId="S::nqbao.y14@ump.edu.vn::4c25fb0e-55b9-4daf-9b8d-97a48259cbe8" providerId="AD" clId="Web-{4B44035D-37DB-BF01-095A-CB6EB0DFD742}" dt="2021-05-24T19:29:55.859" v="0"/>
        <pc:sldMkLst>
          <pc:docMk/>
          <pc:sldMk cId="3200897863" sldId="328"/>
        </pc:sldMkLst>
        <pc:spChg chg="add">
          <ac:chgData name="Nguyen Quoc Bao-Y14" userId="S::nqbao.y14@ump.edu.vn::4c25fb0e-55b9-4daf-9b8d-97a48259cbe8" providerId="AD" clId="Web-{4B44035D-37DB-BF01-095A-CB6EB0DFD742}" dt="2021-05-24T19:29:55.859" v="0"/>
          <ac:spMkLst>
            <pc:docMk/>
            <pc:sldMk cId="3200897863" sldId="328"/>
            <ac:spMk id="3" creationId="{CF0EFFED-D517-4FD3-91F2-B311AC6A2C88}"/>
          </ac:spMkLst>
        </pc:spChg>
      </pc:sldChg>
      <pc:sldChg chg="modSp add replId">
        <pc:chgData name="Nguyen Quoc Bao-Y14" userId="S::nqbao.y14@ump.edu.vn::4c25fb0e-55b9-4daf-9b8d-97a48259cbe8" providerId="AD" clId="Web-{4B44035D-37DB-BF01-095A-CB6EB0DFD742}" dt="2021-05-24T19:35:00.320" v="19" actId="20577"/>
        <pc:sldMkLst>
          <pc:docMk/>
          <pc:sldMk cId="951216939" sldId="359"/>
        </pc:sldMkLst>
        <pc:spChg chg="mod">
          <ac:chgData name="Nguyen Quoc Bao-Y14" userId="S::nqbao.y14@ump.edu.vn::4c25fb0e-55b9-4daf-9b8d-97a48259cbe8" providerId="AD" clId="Web-{4B44035D-37DB-BF01-095A-CB6EB0DFD742}" dt="2021-05-24T19:35:00.320" v="19" actId="20577"/>
          <ac:spMkLst>
            <pc:docMk/>
            <pc:sldMk cId="951216939" sldId="359"/>
            <ac:spMk id="3" creationId="{00000000-0000-0000-0000-000000000000}"/>
          </ac:spMkLst>
        </pc:spChg>
      </pc:sldChg>
    </pc:docChg>
  </pc:docChgLst>
  <pc:docChgLst>
    <pc:chgData name="Nguyen Quoc Bao-Y14" userId="S::nqbao.y14@ump.edu.vn::4c25fb0e-55b9-4daf-9b8d-97a48259cbe8" providerId="AD" clId="Web-{4A0099A1-115A-2ED6-D720-5173651316C1}"/>
    <pc:docChg chg="modSld">
      <pc:chgData name="Nguyen Quoc Bao-Y14" userId="S::nqbao.y14@ump.edu.vn::4c25fb0e-55b9-4daf-9b8d-97a48259cbe8" providerId="AD" clId="Web-{4A0099A1-115A-2ED6-D720-5173651316C1}" dt="2021-05-24T19:58:48.491" v="38" actId="20577"/>
      <pc:docMkLst>
        <pc:docMk/>
      </pc:docMkLst>
      <pc:sldChg chg="modSp">
        <pc:chgData name="Nguyen Quoc Bao-Y14" userId="S::nqbao.y14@ump.edu.vn::4c25fb0e-55b9-4daf-9b8d-97a48259cbe8" providerId="AD" clId="Web-{4A0099A1-115A-2ED6-D720-5173651316C1}" dt="2021-05-24T19:58:48.491" v="38" actId="20577"/>
        <pc:sldMkLst>
          <pc:docMk/>
          <pc:sldMk cId="1831990255" sldId="261"/>
        </pc:sldMkLst>
        <pc:spChg chg="mod">
          <ac:chgData name="Nguyen Quoc Bao-Y14" userId="S::nqbao.y14@ump.edu.vn::4c25fb0e-55b9-4daf-9b8d-97a48259cbe8" providerId="AD" clId="Web-{4A0099A1-115A-2ED6-D720-5173651316C1}" dt="2021-05-24T19:57:57.488" v="6" actId="20577"/>
          <ac:spMkLst>
            <pc:docMk/>
            <pc:sldMk cId="1831990255" sldId="261"/>
            <ac:spMk id="6" creationId="{00000000-0000-0000-0000-000000000000}"/>
          </ac:spMkLst>
        </pc:spChg>
        <pc:spChg chg="mod">
          <ac:chgData name="Nguyen Quoc Bao-Y14" userId="S::nqbao.y14@ump.edu.vn::4c25fb0e-55b9-4daf-9b8d-97a48259cbe8" providerId="AD" clId="Web-{4A0099A1-115A-2ED6-D720-5173651316C1}" dt="2021-05-24T19:58:48.491" v="38" actId="20577"/>
          <ac:spMkLst>
            <pc:docMk/>
            <pc:sldMk cId="1831990255" sldId="261"/>
            <ac:spMk id="7" creationId="{00000000-0000-0000-0000-000000000000}"/>
          </ac:spMkLst>
        </pc:spChg>
      </pc:sldChg>
      <pc:sldChg chg="modSp">
        <pc:chgData name="Nguyen Quoc Bao-Y14" userId="S::nqbao.y14@ump.edu.vn::4c25fb0e-55b9-4daf-9b8d-97a48259cbe8" providerId="AD" clId="Web-{4A0099A1-115A-2ED6-D720-5173651316C1}" dt="2021-05-24T19:57:40.534" v="1" actId="20577"/>
        <pc:sldMkLst>
          <pc:docMk/>
          <pc:sldMk cId="1031715900" sldId="266"/>
        </pc:sldMkLst>
        <pc:spChg chg="mod">
          <ac:chgData name="Nguyen Quoc Bao-Y14" userId="S::nqbao.y14@ump.edu.vn::4c25fb0e-55b9-4daf-9b8d-97a48259cbe8" providerId="AD" clId="Web-{4A0099A1-115A-2ED6-D720-5173651316C1}" dt="2021-05-24T19:57:40.534" v="1" actId="20577"/>
          <ac:spMkLst>
            <pc:docMk/>
            <pc:sldMk cId="1031715900" sldId="266"/>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FEA01-65D5-CB4A-9615-0BF454D6D1B2}" type="datetimeFigureOut">
              <a:rPr lang="en-US" smtClean="0"/>
              <a:t>5/25/21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BD3E9-5F01-4B40-AE5D-C445F78EAA84}" type="slidenum">
              <a:rPr lang="en-US" smtClean="0"/>
              <a:t>‹#›</a:t>
            </a:fld>
            <a:endParaRPr lang="en-US"/>
          </a:p>
        </p:txBody>
      </p:sp>
    </p:spTree>
    <p:extLst>
      <p:ext uri="{BB962C8B-B14F-4D97-AF65-F5344CB8AC3E}">
        <p14:creationId xmlns:p14="http://schemas.microsoft.com/office/powerpoint/2010/main" val="173671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C6DED-CF2E-474C-B719-58615749375F}" type="slidenum">
              <a:rPr lang="en-US" smtClean="0"/>
              <a:pPr/>
              <a:t>1</a:t>
            </a:fld>
            <a:endParaRPr lang="en-US"/>
          </a:p>
        </p:txBody>
      </p:sp>
    </p:spTree>
    <p:extLst>
      <p:ext uri="{BB962C8B-B14F-4D97-AF65-F5344CB8AC3E}">
        <p14:creationId xmlns:p14="http://schemas.microsoft.com/office/powerpoint/2010/main" val="273078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Tán sỏi </a:t>
            </a:r>
            <a:r>
              <a:rPr lang="en-US" sz="1200" kern="1200">
                <a:solidFill>
                  <a:schemeClr val="tx1"/>
                </a:solidFill>
                <a:effectLst/>
                <a:latin typeface="+mn-lt"/>
                <a:ea typeface="+mn-ea"/>
                <a:cs typeface="+mn-cs"/>
              </a:rPr>
              <a:t>cơ học</a:t>
            </a:r>
            <a:r>
              <a:rPr lang="vi-VN" sz="1200" kern="1200">
                <a:solidFill>
                  <a:schemeClr val="tx1"/>
                </a:solidFill>
                <a:effectLst/>
                <a:latin typeface="+mn-lt"/>
                <a:ea typeface="+mn-ea"/>
                <a:cs typeface="+mn-cs"/>
              </a:rPr>
              <a:t> là một lựa chọn chi phí thấp. Chi phí dùng một lần là tối thiểu, vì các đầu dò có tuổi thọ cao, không giống như laser và EHL [10]. </a:t>
            </a:r>
            <a:r>
              <a:rPr lang="en-US" sz="1200" kern="1200">
                <a:solidFill>
                  <a:schemeClr val="tx1"/>
                </a:solidFill>
                <a:effectLst/>
                <a:latin typeface="+mn-lt"/>
                <a:ea typeface="+mn-ea"/>
                <a:cs typeface="+mn-cs"/>
              </a:rPr>
              <a:t>V</a:t>
            </a:r>
            <a:r>
              <a:rPr lang="vi-VN" sz="1200" kern="1200">
                <a:solidFill>
                  <a:schemeClr val="tx1"/>
                </a:solidFill>
                <a:effectLst/>
                <a:latin typeface="+mn-lt"/>
                <a:ea typeface="+mn-ea"/>
                <a:cs typeface="+mn-cs"/>
              </a:rPr>
              <a:t>iệc bảo trì tối thiểu và không có chi phí sử dụng một lần. Máy tạo lithotripter bằng khí nén cầm tay ít tốn kém hơn và các hộp mực CO2 dùng một lần, cung cấp khoảng 80 cú sốc cho mỗi hộp, làm tăng thêm chi phí tối thiểu cho thiết bị. Máy tán sỏi</a:t>
            </a:r>
            <a:r>
              <a:rPr lang="en-US" sz="1200" kern="1200">
                <a:solidFill>
                  <a:schemeClr val="tx1"/>
                </a:solidFill>
                <a:effectLst/>
                <a:latin typeface="+mn-lt"/>
                <a:ea typeface="+mn-ea"/>
                <a:cs typeface="+mn-cs"/>
              </a:rPr>
              <a:t> cơ học</a:t>
            </a:r>
            <a:r>
              <a:rPr lang="vi-VN" sz="1200" kern="1200">
                <a:solidFill>
                  <a:schemeClr val="tx1"/>
                </a:solidFill>
                <a:effectLst/>
                <a:latin typeface="+mn-lt"/>
                <a:ea typeface="+mn-ea"/>
                <a:cs typeface="+mn-cs"/>
              </a:rPr>
              <a:t>, sử dụng truyền năng lượng cơ học trực tiếp nên rất an toàn so với các công nghệ khác. Trái ngược với EHL, tán sỏi siêu âm và laser holmium, tán sỏi </a:t>
            </a:r>
            <a:r>
              <a:rPr lang="en-US" sz="1200" kern="1200">
                <a:solidFill>
                  <a:schemeClr val="tx1"/>
                </a:solidFill>
                <a:effectLst/>
                <a:latin typeface="+mn-lt"/>
                <a:ea typeface="+mn-ea"/>
                <a:cs typeface="+mn-cs"/>
              </a:rPr>
              <a:t>cơ học</a:t>
            </a:r>
            <a:r>
              <a:rPr lang="vi-VN" sz="1200" kern="1200">
                <a:solidFill>
                  <a:schemeClr val="tx1"/>
                </a:solidFill>
                <a:effectLst/>
                <a:latin typeface="+mn-lt"/>
                <a:ea typeface="+mn-ea"/>
                <a:cs typeface="+mn-cs"/>
              </a:rPr>
              <a:t> ít gây tổn thương hơn và có nguy cơ thủng niệu quản thấp hơn [16]. Sau 6 phút áp dụng phương pháp tán sỏi</a:t>
            </a:r>
            <a:r>
              <a:rPr lang="en-US" sz="1200" kern="1200">
                <a:solidFill>
                  <a:schemeClr val="tx1"/>
                </a:solidFill>
                <a:effectLst/>
                <a:latin typeface="+mn-lt"/>
                <a:ea typeface="+mn-ea"/>
                <a:cs typeface="+mn-cs"/>
              </a:rPr>
              <a:t> cơ học</a:t>
            </a:r>
            <a:r>
              <a:rPr lang="vi-VN" sz="1200" kern="1200">
                <a:solidFill>
                  <a:schemeClr val="tx1"/>
                </a:solidFill>
                <a:effectLst/>
                <a:latin typeface="+mn-lt"/>
                <a:ea typeface="+mn-ea"/>
                <a:cs typeface="+mn-cs"/>
              </a:rPr>
              <a:t> trực tiếp vào thành niệu quản trong ống nghiệm, không thấy thủng</a:t>
            </a:r>
            <a:endParaRPr lang="en-US"/>
          </a:p>
        </p:txBody>
      </p:sp>
      <p:sp>
        <p:nvSpPr>
          <p:cNvPr id="4" name="Slide Number Placeholder 3"/>
          <p:cNvSpPr>
            <a:spLocks noGrp="1"/>
          </p:cNvSpPr>
          <p:nvPr>
            <p:ph type="sldNum" sz="quarter" idx="10"/>
          </p:nvPr>
        </p:nvSpPr>
        <p:spPr/>
        <p:txBody>
          <a:bodyPr/>
          <a:lstStyle/>
          <a:p>
            <a:fld id="{860BD3E9-5F01-4B40-AE5D-C445F78EAA84}" type="slidenum">
              <a:rPr lang="en-US" smtClean="0"/>
              <a:t>25</a:t>
            </a:fld>
            <a:endParaRPr lang="en-US"/>
          </a:p>
        </p:txBody>
      </p:sp>
    </p:spTree>
    <p:extLst>
      <p:ext uri="{BB962C8B-B14F-4D97-AF65-F5344CB8AC3E}">
        <p14:creationId xmlns:p14="http://schemas.microsoft.com/office/powerpoint/2010/main" val="3690776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có </a:t>
            </a:r>
            <a:r>
              <a:rPr lang="en-US" dirty="0" err="1"/>
              <a:t>thể</a:t>
            </a:r>
            <a:r>
              <a:rPr lang="en-US" dirty="0"/>
              <a:t> </a:t>
            </a:r>
            <a:r>
              <a:rPr lang="en-US" dirty="0" err="1"/>
              <a:t>bẻ</a:t>
            </a:r>
            <a:r>
              <a:rPr lang="en-US" dirty="0"/>
              <a:t> </a:t>
            </a:r>
            <a:r>
              <a:rPr lang="en-US" dirty="0" err="1"/>
              <a:t>cong</a:t>
            </a:r>
            <a:r>
              <a:rPr lang="en-US" dirty="0"/>
              <a:t> </a:t>
            </a:r>
            <a:r>
              <a:rPr lang="en-US" dirty="0" err="1"/>
              <a:t>nhưng</a:t>
            </a:r>
            <a:r>
              <a:rPr lang="en-US" dirty="0"/>
              <a:t> </a:t>
            </a:r>
            <a:r>
              <a:rPr lang="en-US" dirty="0" err="1"/>
              <a:t>không</a:t>
            </a:r>
            <a:r>
              <a:rPr lang="en-US" dirty="0"/>
              <a:t> </a:t>
            </a:r>
            <a:r>
              <a:rPr lang="en-US" dirty="0" err="1"/>
              <a:t>làm</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chất</a:t>
            </a:r>
            <a:r>
              <a:rPr lang="en-US" dirty="0"/>
              <a:t> </a:t>
            </a:r>
            <a:r>
              <a:rPr lang="en-US" dirty="0" err="1"/>
              <a:t>lượng</a:t>
            </a:r>
            <a:r>
              <a:rPr lang="en-US" dirty="0"/>
              <a:t> </a:t>
            </a:r>
            <a:r>
              <a:rPr lang="en-US" dirty="0" err="1"/>
              <a:t>hình</a:t>
            </a:r>
            <a:r>
              <a:rPr lang="en-US" dirty="0"/>
              <a:t> </a:t>
            </a:r>
            <a:r>
              <a:rPr lang="en-US" dirty="0" err="1"/>
              <a:t>ảnh</a:t>
            </a:r>
            <a:r>
              <a:rPr lang="en-US" dirty="0"/>
              <a:t>.</a:t>
            </a:r>
          </a:p>
          <a:p>
            <a:pPr marL="171450" indent="-171450">
              <a:buFontTx/>
              <a:buChar char="-"/>
            </a:pPr>
            <a:r>
              <a:rPr lang="en-US" dirty="0"/>
              <a:t># 31 cm, đủ </a:t>
            </a:r>
            <a:r>
              <a:rPr lang="en-US" dirty="0" err="1"/>
              <a:t>để</a:t>
            </a:r>
            <a:r>
              <a:rPr lang="en-US" dirty="0"/>
              <a:t> </a:t>
            </a:r>
            <a:r>
              <a:rPr lang="en-US" dirty="0" err="1"/>
              <a:t>soi</a:t>
            </a:r>
            <a:r>
              <a:rPr lang="en-US" dirty="0"/>
              <a:t> </a:t>
            </a:r>
            <a:r>
              <a:rPr lang="en-US" dirty="0" err="1"/>
              <a:t>đến</a:t>
            </a:r>
            <a:r>
              <a:rPr lang="en-US" dirty="0"/>
              <a:t> </a:t>
            </a:r>
            <a:r>
              <a:rPr lang="en-US" dirty="0" err="1"/>
              <a:t>bể</a:t>
            </a:r>
            <a:r>
              <a:rPr lang="en-US" dirty="0"/>
              <a:t> </a:t>
            </a:r>
            <a:r>
              <a:rPr lang="en-US" dirty="0" err="1"/>
              <a:t>thận</a:t>
            </a:r>
            <a:r>
              <a:rPr lang="en-US" dirty="0"/>
              <a:t> </a:t>
            </a:r>
            <a:r>
              <a:rPr lang="en-US" dirty="0" err="1"/>
              <a:t>nữ</a:t>
            </a:r>
            <a:r>
              <a:rPr lang="en-US" dirty="0"/>
              <a:t> </a:t>
            </a:r>
            <a:r>
              <a:rPr lang="en-US" dirty="0" err="1"/>
              <a:t>giới</a:t>
            </a:r>
            <a:endParaRPr lang="en-US" dirty="0"/>
          </a:p>
          <a:p>
            <a:pPr marL="171450" indent="-171450">
              <a:buFontTx/>
              <a:buChar char="-"/>
            </a:pPr>
            <a:r>
              <a:rPr lang="en-US" dirty="0"/>
              <a:t>đủ </a:t>
            </a:r>
            <a:r>
              <a:rPr lang="en-US" dirty="0" err="1"/>
              <a:t>để</a:t>
            </a:r>
            <a:r>
              <a:rPr lang="en-US" dirty="0"/>
              <a:t> </a:t>
            </a:r>
            <a:r>
              <a:rPr lang="en-US" dirty="0" err="1"/>
              <a:t>phẩu</a:t>
            </a:r>
            <a:r>
              <a:rPr lang="en-US" dirty="0"/>
              <a:t> </a:t>
            </a:r>
            <a:r>
              <a:rPr lang="en-US" dirty="0" err="1"/>
              <a:t>thuật</a:t>
            </a:r>
            <a:r>
              <a:rPr lang="en-US" dirty="0"/>
              <a:t> </a:t>
            </a:r>
            <a:r>
              <a:rPr lang="en-US" dirty="0" err="1"/>
              <a:t>viên</a:t>
            </a:r>
            <a:r>
              <a:rPr lang="en-US" dirty="0"/>
              <a:t> </a:t>
            </a:r>
            <a:r>
              <a:rPr lang="en-US" dirty="0" err="1"/>
              <a:t>đưa</a:t>
            </a:r>
            <a:r>
              <a:rPr lang="en-US" dirty="0"/>
              <a:t> </a:t>
            </a:r>
            <a:r>
              <a:rPr lang="en-US" dirty="0" err="1"/>
              <a:t>mọi</a:t>
            </a:r>
            <a:r>
              <a:rPr lang="en-US" dirty="0"/>
              <a:t> </a:t>
            </a:r>
            <a:r>
              <a:rPr lang="en-US" dirty="0" err="1"/>
              <a:t>dụng</a:t>
            </a:r>
            <a:r>
              <a:rPr lang="en-US" dirty="0"/>
              <a:t> </a:t>
            </a:r>
            <a:r>
              <a:rPr lang="en-US" dirty="0" err="1"/>
              <a:t>cụ</a:t>
            </a:r>
            <a:r>
              <a:rPr lang="en-US" dirty="0"/>
              <a:t> </a:t>
            </a:r>
            <a:r>
              <a:rPr lang="en-US" dirty="0" err="1"/>
              <a:t>nội</a:t>
            </a:r>
            <a:r>
              <a:rPr lang="en-US" dirty="0"/>
              <a:t> </a:t>
            </a:r>
            <a:r>
              <a:rPr lang="en-US" dirty="0" err="1"/>
              <a:t>soi</a:t>
            </a:r>
            <a:r>
              <a:rPr lang="en-US" dirty="0"/>
              <a:t> (</a:t>
            </a:r>
            <a:r>
              <a:rPr lang="en-US" dirty="0" err="1"/>
              <a:t>luôn</a:t>
            </a:r>
            <a:r>
              <a:rPr lang="en-US" dirty="0"/>
              <a:t> có </a:t>
            </a:r>
            <a:r>
              <a:rPr lang="en-US" dirty="0" err="1"/>
              <a:t>kích</a:t>
            </a:r>
            <a:r>
              <a:rPr lang="en-US" dirty="0"/>
              <a:t> </a:t>
            </a:r>
            <a:r>
              <a:rPr lang="en-US" dirty="0" err="1"/>
              <a:t>thước</a:t>
            </a:r>
            <a:r>
              <a:rPr lang="en-US" dirty="0"/>
              <a:t> </a:t>
            </a:r>
            <a:r>
              <a:rPr lang="en-US" dirty="0" err="1"/>
              <a:t>nhỏ</a:t>
            </a:r>
            <a:r>
              <a:rPr lang="en-US" dirty="0"/>
              <a:t> hơn 3 F) </a:t>
            </a:r>
            <a:r>
              <a:rPr lang="en-US" dirty="0" err="1"/>
              <a:t>vào</a:t>
            </a:r>
            <a:r>
              <a:rPr lang="en-US" dirty="0"/>
              <a:t> </a:t>
            </a:r>
            <a:r>
              <a:rPr lang="en-US" dirty="0" err="1"/>
              <a:t>mà</a:t>
            </a:r>
            <a:r>
              <a:rPr lang="en-US" dirty="0"/>
              <a:t> </a:t>
            </a:r>
            <a:r>
              <a:rPr lang="en-US" dirty="0" err="1"/>
              <a:t>không</a:t>
            </a:r>
            <a:r>
              <a:rPr lang="en-US" dirty="0"/>
              <a:t> </a:t>
            </a:r>
            <a:r>
              <a:rPr lang="en-US" dirty="0" err="1"/>
              <a:t>làm</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dòng</a:t>
            </a:r>
            <a:r>
              <a:rPr lang="en-US" dirty="0"/>
              <a:t> </a:t>
            </a:r>
            <a:r>
              <a:rPr lang="en-US" dirty="0" err="1"/>
              <a:t>nước</a:t>
            </a:r>
            <a:r>
              <a:rPr lang="en-US" dirty="0"/>
              <a:t> </a:t>
            </a:r>
            <a:r>
              <a:rPr lang="en-US" dirty="0" err="1"/>
              <a:t>chảy</a:t>
            </a:r>
            <a:r>
              <a:rPr lang="en-US" dirty="0"/>
              <a:t> qua </a:t>
            </a:r>
            <a:r>
              <a:rPr lang="en-US" dirty="0" err="1"/>
              <a:t>ống</a:t>
            </a:r>
            <a:r>
              <a:rPr lang="en-US" dirty="0"/>
              <a: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60BD3E9-5F01-4B40-AE5D-C445F78EAA84}" type="slidenum">
              <a:rPr lang="en-US" smtClean="0"/>
              <a:t>49</a:t>
            </a:fld>
            <a:endParaRPr lang="en-US"/>
          </a:p>
        </p:txBody>
      </p:sp>
    </p:spTree>
    <p:extLst>
      <p:ext uri="{BB962C8B-B14F-4D97-AF65-F5344CB8AC3E}">
        <p14:creationId xmlns:p14="http://schemas.microsoft.com/office/powerpoint/2010/main" val="36031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kern="1200">
                <a:solidFill>
                  <a:schemeClr val="tx1"/>
                </a:solidFill>
                <a:effectLst/>
                <a:latin typeface="+mn-lt"/>
                <a:ea typeface="+mn-ea"/>
                <a:cs typeface="+mn-cs"/>
              </a:rPr>
              <a:t>Guidewires</a:t>
            </a:r>
            <a:r>
              <a:rPr lang="en-US" sz="1200" b="1" kern="1200">
                <a:solidFill>
                  <a:schemeClr val="tx1"/>
                </a:solidFill>
                <a:effectLst/>
                <a:latin typeface="+mn-lt"/>
                <a:ea typeface="+mn-ea"/>
                <a:cs typeface="+mn-cs"/>
              </a:rPr>
              <a:t> ( Smith text</a:t>
            </a:r>
            <a:r>
              <a:rPr lang="en-US" sz="1200" b="1" kern="1200" baseline="0">
                <a:solidFill>
                  <a:schemeClr val="tx1"/>
                </a:solidFill>
                <a:effectLst/>
                <a:latin typeface="+mn-lt"/>
                <a:ea typeface="+mn-ea"/>
                <a:cs typeface="+mn-cs"/>
              </a:rPr>
              <a:t>’s book)</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Guidewire  rất cần thiết cho nội soi tiết niệu. Chúng tôi sử dụng chúng cho nhiều phần trong số các thủ thuật này, — thiết lập phương pháp tiếp cận qua da hoặc nội soi niệu quản, nắn thẳng niệu quản, nong niệu quản hoặc thực hiện qua da, và đặt stent. Nhiều loại guidewire có sẵn khác nhau ở đường kính, độ cứng, thiết kế đầu, vật liệu và lớp phủ. Sự lựa chọn thích hợp  nhất phụ thuộc vào nhiệm vụ hiện tại, giải phẫu của bệnh nhân và vấn đề đường tiết niệu đang phải đối mặt.</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Thiết kế phổ biến nhất là một lõi thép không gỉ chắc chắn xung quanh là một dây được quấn. Nitinol (niken-titan) có thể được sử dụng cho lõi bên trong cấu trúc và điều này mang lại cho các bộ guidewire có khả năng chống gấp khúc, với tính chất hơi cứng hơn. Một số dây mới hơn (dây Zebra; Boston Scientific, Natick, MA và Roadrunner dây, Cook Urological, Spencer, IN) có dây lõi nitinol và polyurethane lớp ngoài. Những dây này rất thích hợp để đi qua ống soi niệu quản vì ở đó là ít ma sát của ống soi niệu quản hơn polyurethane và lõi cứng hơn cho phép truyền đáng tin cậy hơn "sự đẩy" từ bác sĩ tiết niệu đến đầu của nội soi niệu quản. cũng có thể điều chỉnh Góc độ của đầu dây do khả năng nhớ của vật liệu nitinol. Khi lớp polyurethane bên ngoài được phủ một lớp polyme ưa nước, những sợi dây này trở nên đặc biệt trơn trượt. Những "dây trượt" này cực kỳ trơn tru trên đường niệu quản bị tổn thương, niệu quản gập khúc, và hẹp niệu quản. Các dây được phủ lớp ưa nước là quá trơn để trở thành dây an toàn đáng tin cậy vì chúng có thể dễ dàng trượt ra khỏi bệnh nhân. Khi các dây này được sử dụng để tiếp cận ban đầu, chúng sẽ được đổi sang một dây an toàn tiêu chuẩn thông qua một ống thông có đầu hở. Một dây được thiết kế lai mới (Sensor; Boston Scientific, Natick, MA) kết hợp một đầu ưa nước với một trục tráng polytetrafluoroethylen (PTFE) có thể vừa là dây tiếp cận vừa là dây an toàn cho các trường hợp khó tiếp cận.</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Guidewires  cho tiết niệu có đường kính từ 0,018 đến 0,038 inch, loại được sử dụng phổ biến nhất là 0,038 inch. Chiều dài thay đổi từ 80 đến 260 cm. Chiều dài hữu ích nhất cho ngoại tiết niệu là 145 cm. Các đầu của các dây này nói chung là "thay đổi" từ 1 đến 3 cm. Thiết kế dây Bentson và Newton có đầu mềm dẻo lên đến 15 cm và hiếm khi được sử dụng ngày nay. Một số dây có lõi di chuyển có thể rút một phần để tăng chiều dài của đầu di động. Các đặc điểm khác trong cấu tạo dây dẫn bao gồm thiết kế đầu xa và độ cứng của dây. Đầu xa có thể thẳng, góc hoặc nghiêng "J". Các Độ cứng của dây có thể thay đổi bằng cách thay đổi đường kính và thiết kế của dây lõi bên trong. Dây cứng hơn có thể hữu ích để làm thẳng các niệu quản gập khúc di chuyển một thùy tuyến tiền liệt khá lớn.</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Việc lựa chọn guidewire phù hợp nhất cho nhiệm vụ ngoại niệu hiện tại có thể là sự khác biệt giữa thất bại và thành công. Bất chấp tất cả những tiến bộ trong thiết kế và cấu tạo dây, dây thép không gỉ phủ Teflon thẳng, có đầu linh hoạt, đường kính 0,038 inch vẫn là sự lựa chọn tuyệt vời cho hầu hết các loại dây.</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60BD3E9-5F01-4B40-AE5D-C445F78EAA84}" type="slidenum">
              <a:rPr lang="en-US" smtClean="0"/>
              <a:t>55</a:t>
            </a:fld>
            <a:endParaRPr lang="en-US"/>
          </a:p>
        </p:txBody>
      </p:sp>
    </p:spTree>
    <p:extLst>
      <p:ext uri="{BB962C8B-B14F-4D97-AF65-F5344CB8AC3E}">
        <p14:creationId xmlns:p14="http://schemas.microsoft.com/office/powerpoint/2010/main" val="1004971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0BD3E9-5F01-4B40-AE5D-C445F78EAA84}" type="slidenum">
              <a:rPr lang="en-US" smtClean="0"/>
              <a:t>57</a:t>
            </a:fld>
            <a:endParaRPr lang="en-US"/>
          </a:p>
        </p:txBody>
      </p:sp>
    </p:spTree>
    <p:extLst>
      <p:ext uri="{BB962C8B-B14F-4D97-AF65-F5344CB8AC3E}">
        <p14:creationId xmlns:p14="http://schemas.microsoft.com/office/powerpoint/2010/main" val="609181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1090723"/>
          </a:xfrm>
        </p:spPr>
        <p:txBody>
          <a:bodyPr anchor="b">
            <a:normAutofit/>
          </a:bodyPr>
          <a:lstStyle>
            <a:lvl1pPr algn="ctr">
              <a:defRPr sz="4800">
                <a:latin typeface="Arial"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2637692"/>
            <a:ext cx="8689976" cy="3763108"/>
          </a:xfrm>
        </p:spPr>
        <p:txBody>
          <a:bodyPr>
            <a:normAutofit/>
          </a:bodyPr>
          <a:lstStyle>
            <a:lvl1pPr marL="0" indent="0" algn="ctr">
              <a:buNone/>
              <a:defRPr sz="2200">
                <a:solidFill>
                  <a:schemeClr val="bg1">
                    <a:lumMod val="50000"/>
                  </a:schemeClr>
                </a:solidFill>
                <a:latin typeface="Arial" pitchFamily="34" charset="0"/>
                <a:cs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70F63D-8A9A-DC4F-844F-0A979498D506}" type="datetimeFigureOut">
              <a:rPr lang="en-US" smtClean="0"/>
              <a:t>5/25/21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a:latin typeface="Arial" pitchFamily="34" charset="0"/>
                <a:cs typeface="Arial" pitchFamily="34" charset="0"/>
              </a:defRPr>
            </a:lvl1pPr>
          </a:lstStyle>
          <a:p>
            <a:fld id="{A036F3DA-4B9D-CC45-A340-84B5B917AF5F}" type="slidenum">
              <a:rPr lang="en-US" smtClean="0"/>
              <a:pPr/>
              <a:t>‹#›</a:t>
            </a:fld>
            <a:endParaRPr lang="en-US"/>
          </a:p>
        </p:txBody>
      </p:sp>
    </p:spTree>
    <p:extLst>
      <p:ext uri="{BB962C8B-B14F-4D97-AF65-F5344CB8AC3E}">
        <p14:creationId xmlns:p14="http://schemas.microsoft.com/office/powerpoint/2010/main" val="17900063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70F63D-8A9A-DC4F-844F-0A979498D506}" type="datetimeFigureOut">
              <a:rPr lang="en-US" smtClean="0"/>
              <a:t>5/25/21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2555009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70F63D-8A9A-DC4F-844F-0A979498D506}" type="datetimeFigureOut">
              <a:rPr lang="en-US" smtClean="0"/>
              <a:t>5/25/21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3085454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70F63D-8A9A-DC4F-844F-0A979498D506}" type="datetimeFigureOut">
              <a:rPr lang="en-US" smtClean="0"/>
              <a:t>5/25/21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6F3DA-4B9D-CC45-A340-84B5B917AF5F}"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35575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70F63D-8A9A-DC4F-844F-0A979498D506}" type="datetimeFigureOut">
              <a:rPr lang="en-US" smtClean="0"/>
              <a:t>5/25/21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3856474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B70F63D-8A9A-DC4F-844F-0A979498D506}" type="datetimeFigureOut">
              <a:rPr lang="en-US" smtClean="0"/>
              <a:t>5/25/21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1100576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B70F63D-8A9A-DC4F-844F-0A979498D506}" type="datetimeFigureOut">
              <a:rPr lang="en-US" smtClean="0"/>
              <a:t>5/25/21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3939033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0F63D-8A9A-DC4F-844F-0A979498D506}" type="datetimeFigureOut">
              <a:rPr lang="en-US" smtClean="0"/>
              <a:t>5/25/21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806894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0F63D-8A9A-DC4F-844F-0A979498D506}" type="datetimeFigureOut">
              <a:rPr lang="en-US" smtClean="0"/>
              <a:t>5/25/21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3081790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0F63D-8A9A-DC4F-844F-0A979498D506}" type="datetimeFigureOut">
              <a:rPr lang="en-US" smtClean="0"/>
              <a:t>5/25/21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3539916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70F63D-8A9A-DC4F-844F-0A979498D506}" type="datetimeFigureOut">
              <a:rPr lang="en-US" smtClean="0"/>
              <a:t>5/25/21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1619709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70F63D-8A9A-DC4F-844F-0A979498D506}" type="datetimeFigureOut">
              <a:rPr lang="en-US" smtClean="0"/>
              <a:t>5/25/21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47076577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70F63D-8A9A-DC4F-844F-0A979498D506}" type="datetimeFigureOut">
              <a:rPr lang="en-US" smtClean="0"/>
              <a:t>5/25/21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29278996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70F63D-8A9A-DC4F-844F-0A979498D506}" type="datetimeFigureOut">
              <a:rPr lang="en-US" smtClean="0"/>
              <a:t>5/25/21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1588553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B70F63D-8A9A-DC4F-844F-0A979498D506}" type="datetimeFigureOut">
              <a:rPr lang="en-US" smtClean="0"/>
              <a:t>5/25/21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12263953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70F63D-8A9A-DC4F-844F-0A979498D506}" type="datetimeFigureOut">
              <a:rPr lang="en-US" smtClean="0"/>
              <a:t>5/25/21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236638461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70F63D-8A9A-DC4F-844F-0A979498D506}" type="datetimeFigureOut">
              <a:rPr lang="en-US" smtClean="0"/>
              <a:t>5/25/21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6F3DA-4B9D-CC45-A340-84B5B917AF5F}" type="slidenum">
              <a:rPr lang="en-US" smtClean="0"/>
              <a:t>‹#›</a:t>
            </a:fld>
            <a:endParaRPr lang="en-US"/>
          </a:p>
        </p:txBody>
      </p:sp>
    </p:spTree>
    <p:extLst>
      <p:ext uri="{BB962C8B-B14F-4D97-AF65-F5344CB8AC3E}">
        <p14:creationId xmlns:p14="http://schemas.microsoft.com/office/powerpoint/2010/main" val="3214195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3" y="-2"/>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408967"/>
            <a:ext cx="10364451" cy="10578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1981201"/>
            <a:ext cx="10364452" cy="3810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B70F63D-8A9A-DC4F-844F-0A979498D506}" type="datetimeFigureOut">
              <a:rPr lang="en-US" smtClean="0"/>
              <a:t>5/25/21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r>
              <a:rPr lang="en-US"/>
              <a:t>1</a:t>
            </a:r>
          </a:p>
        </p:txBody>
      </p:sp>
    </p:spTree>
    <p:extLst>
      <p:ext uri="{BB962C8B-B14F-4D97-AF65-F5344CB8AC3E}">
        <p14:creationId xmlns:p14="http://schemas.microsoft.com/office/powerpoint/2010/main" val="200607220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txStyles>
    <p:titleStyle>
      <a:lvl1pPr algn="l" defTabSz="914400" rtl="0" eaLnBrk="1" latinLnBrk="0" hangingPunct="1">
        <a:lnSpc>
          <a:spcPct val="90000"/>
        </a:lnSpc>
        <a:spcBef>
          <a:spcPct val="0"/>
        </a:spcBef>
        <a:buNone/>
        <a:defRPr sz="2800" kern="1200" cap="all" baseline="0">
          <a:solidFill>
            <a:schemeClr val="tx1"/>
          </a:solidFill>
          <a:effectLst/>
          <a:latin typeface="Arial" pitchFamily="34" charset="0"/>
          <a:ea typeface="+mj-ea"/>
          <a:cs typeface="Arial" pitchFamily="34" charset="0"/>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400" kern="1200" cap="all" baseline="0">
          <a:solidFill>
            <a:schemeClr val="tx1"/>
          </a:solidFill>
          <a:effectLst/>
          <a:latin typeface="Arial" pitchFamily="34" charset="0"/>
          <a:ea typeface="+mn-ea"/>
          <a:cs typeface="Arial" pitchFamily="34" charset="0"/>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2400" kern="1200" cap="all" baseline="0">
          <a:solidFill>
            <a:schemeClr val="tx1"/>
          </a:solidFill>
          <a:effectLst/>
          <a:latin typeface="Arial" pitchFamily="34" charset="0"/>
          <a:ea typeface="+mn-ea"/>
          <a:cs typeface="Arial" pitchFamily="34" charset="0"/>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400" kern="1200" cap="all" baseline="0">
          <a:solidFill>
            <a:schemeClr val="tx1"/>
          </a:solidFill>
          <a:effectLst/>
          <a:latin typeface="Arial" pitchFamily="34" charset="0"/>
          <a:ea typeface="+mn-ea"/>
          <a:cs typeface="Arial" pitchFamily="34" charset="0"/>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400" kern="1200" cap="all" baseline="0">
          <a:solidFill>
            <a:schemeClr val="tx1"/>
          </a:solidFill>
          <a:effectLst/>
          <a:latin typeface="Arial" pitchFamily="34" charset="0"/>
          <a:ea typeface="+mn-ea"/>
          <a:cs typeface="Arial" pitchFamily="34" charset="0"/>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400" kern="1200" cap="all" baseline="0">
          <a:solidFill>
            <a:schemeClr val="tx1"/>
          </a:solidFill>
          <a:effectLst/>
          <a:latin typeface="Arial" pitchFamily="34" charset="0"/>
          <a:ea typeface="+mn-ea"/>
          <a:cs typeface="Arial" pitchFamily="34" charset="0"/>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61.png"/><Relationship Id="rId1" Type="http://schemas.microsoft.com/office/2007/relationships/media" Target="../media/media1.mp4"/><Relationship Id="rId2" Type="http://schemas.openxmlformats.org/officeDocument/2006/relationships/video" Target="../media/media1.mp4"/></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4.png"/><Relationship Id="rId1" Type="http://schemas.microsoft.com/office/2007/relationships/media" Target="../media/media2.mov"/><Relationship Id="rId2" Type="http://schemas.openxmlformats.org/officeDocument/2006/relationships/video" Target="../media/media2.mov"/></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1016000" y="914401"/>
            <a:ext cx="10769600" cy="2166937"/>
          </a:xfrm>
        </p:spPr>
        <p:txBody>
          <a:bodyPr>
            <a:noAutofit/>
            <a:scene3d>
              <a:camera prst="orthographicFront"/>
              <a:lightRig rig="soft" dir="tl">
                <a:rot lat="0" lon="0" rev="0"/>
              </a:lightRig>
            </a:scene3d>
            <a:sp3d contourW="38100" prstMaterial="matte">
              <a:bevelT w="38100" h="63500" prst="artDeco"/>
              <a:contourClr>
                <a:schemeClr val="accent4">
                  <a:tint val="20000"/>
                </a:schemeClr>
              </a:contourClr>
            </a:sp3d>
          </a:bodyPr>
          <a:lstStyle/>
          <a:p>
            <a:pPr marL="0" marR="0" algn="ctr">
              <a:lnSpc>
                <a:spcPct val="115000"/>
              </a:lnSpc>
              <a:spcBef>
                <a:spcPts val="1000"/>
              </a:spcBef>
              <a:spcAft>
                <a:spcPts val="0"/>
              </a:spcAft>
            </a:pPr>
            <a:r>
              <a:rPr lang="en-US" sz="4000" b="1" spc="50" dirty="0">
                <a:ln w="11430"/>
                <a:solidFill>
                  <a:srgbClr val="FF0000"/>
                </a:solidFill>
                <a:effectLst>
                  <a:outerShdw blurRad="76200" dist="38100" dir="5340000" algn="tl">
                    <a:srgbClr val="000000">
                      <a:alpha val="55000"/>
                    </a:srgbClr>
                  </a:outerShdw>
                </a:effectLst>
                <a:latin typeface="Arial"/>
                <a:ea typeface="Times New Roman"/>
                <a:cs typeface="Calibri"/>
              </a:rPr>
              <a:t>CÁC </a:t>
            </a:r>
            <a:r>
              <a:rPr lang="vi-VN" sz="4000" b="1" spc="50" dirty="0">
                <a:ln w="11430"/>
                <a:solidFill>
                  <a:srgbClr val="FF0000"/>
                </a:solidFill>
                <a:effectLst>
                  <a:outerShdw blurRad="76200" dist="38100" dir="5340000" algn="tl">
                    <a:srgbClr val="000000">
                      <a:alpha val="55000"/>
                    </a:srgbClr>
                  </a:outerShdw>
                </a:effectLst>
                <a:latin typeface="Arial"/>
                <a:ea typeface="Times New Roman"/>
                <a:cs typeface="Calibri"/>
              </a:rPr>
              <a:t>PHƯƠNG PHÁP TÁN SỎI QUA NỘI SOI</a:t>
            </a:r>
            <a:r>
              <a:rPr lang="en-US" sz="4000" b="1" spc="50" dirty="0">
                <a:ln w="11430"/>
                <a:solidFill>
                  <a:srgbClr val="FF0000"/>
                </a:solidFill>
                <a:effectLst>
                  <a:outerShdw blurRad="76200" dist="38100" dir="5340000" algn="tl">
                    <a:srgbClr val="000000">
                      <a:alpha val="55000"/>
                    </a:srgbClr>
                  </a:outerShdw>
                </a:effectLst>
                <a:latin typeface="Arial"/>
                <a:ea typeface="Times New Roman"/>
                <a:cs typeface="Calibri"/>
              </a:rPr>
              <a:t> NGƯỢC CHIỀU</a:t>
            </a:r>
            <a:r>
              <a:rPr lang="vi-VN" sz="4000" b="1" spc="50" dirty="0">
                <a:ln w="11430"/>
                <a:solidFill>
                  <a:srgbClr val="FF0000"/>
                </a:solidFill>
                <a:effectLst>
                  <a:outerShdw blurRad="76200" dist="38100" dir="5340000" algn="tl">
                    <a:srgbClr val="000000">
                      <a:alpha val="55000"/>
                    </a:srgbClr>
                  </a:outerShdw>
                </a:effectLst>
                <a:latin typeface="Arial"/>
                <a:ea typeface="Times New Roman"/>
                <a:cs typeface="Calibri"/>
              </a:rPr>
              <a:t>: NGUYÊN LÝ, KỸ THUẬT, CHỈ ĐỊNH</a:t>
            </a:r>
            <a:r>
              <a:rPr lang="en-US" sz="4000" b="1" spc="50" dirty="0">
                <a:ln w="11430"/>
                <a:solidFill>
                  <a:srgbClr val="FF0000"/>
                </a:solidFill>
                <a:effectLst>
                  <a:outerShdw blurRad="76200" dist="38100" dir="5340000" algn="tl">
                    <a:srgbClr val="000000">
                      <a:alpha val="55000"/>
                    </a:srgbClr>
                  </a:outerShdw>
                </a:effectLst>
                <a:latin typeface="Arial"/>
                <a:ea typeface="Times New Roman"/>
                <a:cs typeface="Calibri"/>
              </a:rPr>
              <a:t> VÀ </a:t>
            </a:r>
            <a:r>
              <a:rPr lang="vi-VN" sz="4000" b="1" spc="50" dirty="0">
                <a:ln w="11430"/>
                <a:solidFill>
                  <a:srgbClr val="FF0000"/>
                </a:solidFill>
                <a:effectLst>
                  <a:outerShdw blurRad="76200" dist="38100" dir="5340000" algn="tl">
                    <a:srgbClr val="000000">
                      <a:alpha val="55000"/>
                    </a:srgbClr>
                  </a:outerShdw>
                </a:effectLst>
                <a:latin typeface="Arial"/>
                <a:ea typeface="Times New Roman"/>
                <a:cs typeface="Calibri"/>
              </a:rPr>
              <a:t>HIỆU QUẢ</a:t>
            </a:r>
            <a:endParaRPr lang="en-US" sz="4000" b="1" spc="50" dirty="0">
              <a:ln w="11430"/>
              <a:solidFill>
                <a:srgbClr val="FF0000"/>
              </a:solidFill>
              <a:effectLst>
                <a:outerShdw blurRad="76200" dist="38100" dir="5340000" algn="tl">
                  <a:srgbClr val="000000">
                    <a:alpha val="55000"/>
                  </a:srgbClr>
                </a:outerShdw>
              </a:effectLst>
              <a:latin typeface="Times New Roman"/>
              <a:ea typeface="Times New Roman"/>
              <a:cs typeface="Calibri"/>
            </a:endParaRPr>
          </a:p>
        </p:txBody>
      </p:sp>
      <p:sp>
        <p:nvSpPr>
          <p:cNvPr id="3" name="Rectangle 2"/>
          <p:cNvSpPr>
            <a:spLocks noGrp="1"/>
          </p:cNvSpPr>
          <p:nvPr>
            <p:ph type="subTitle" idx="1"/>
          </p:nvPr>
        </p:nvSpPr>
        <p:spPr>
          <a:xfrm>
            <a:off x="5181600" y="3837709"/>
            <a:ext cx="6719455" cy="2521528"/>
          </a:xfrm>
        </p:spPr>
        <p:txBody>
          <a:bodyPr>
            <a:noAutofit/>
          </a:bodyPr>
          <a:lstStyle/>
          <a:p>
            <a:pPr algn="l"/>
            <a:r>
              <a:rPr lang="en-US" b="1" dirty="0" err="1">
                <a:solidFill>
                  <a:schemeClr val="tx1"/>
                </a:solidFill>
                <a:effectLst>
                  <a:outerShdw blurRad="38100" dist="38100" dir="2700000" algn="tl">
                    <a:srgbClr val="000000">
                      <a:alpha val="43137"/>
                    </a:srgbClr>
                  </a:outerShdw>
                </a:effectLst>
                <a:latin typeface="Arial"/>
                <a:cs typeface="Arial"/>
              </a:rPr>
              <a:t>Giảng</a:t>
            </a:r>
            <a:r>
              <a:rPr lang="en-US" b="1" dirty="0">
                <a:solidFill>
                  <a:schemeClr val="tx1"/>
                </a:solidFill>
                <a:effectLst>
                  <a:outerShdw blurRad="38100" dist="38100" dir="2700000" algn="tl">
                    <a:srgbClr val="000000">
                      <a:alpha val="43137"/>
                    </a:srgbClr>
                  </a:outerShdw>
                </a:effectLst>
                <a:latin typeface="Arial"/>
                <a:cs typeface="Arial"/>
              </a:rPr>
              <a:t> </a:t>
            </a:r>
            <a:r>
              <a:rPr lang="en-US" b="1" dirty="0" err="1">
                <a:solidFill>
                  <a:schemeClr val="tx1"/>
                </a:solidFill>
                <a:effectLst>
                  <a:outerShdw blurRad="38100" dist="38100" dir="2700000" algn="tl">
                    <a:srgbClr val="000000">
                      <a:alpha val="43137"/>
                    </a:srgbClr>
                  </a:outerShdw>
                </a:effectLst>
                <a:latin typeface="Arial"/>
                <a:cs typeface="Arial"/>
              </a:rPr>
              <a:t>viên</a:t>
            </a:r>
            <a:r>
              <a:rPr lang="en-US" b="1" dirty="0">
                <a:solidFill>
                  <a:schemeClr val="tx1"/>
                </a:solidFill>
                <a:effectLst>
                  <a:outerShdw blurRad="38100" dist="38100" dir="2700000" algn="tl">
                    <a:srgbClr val="000000">
                      <a:alpha val="43137"/>
                    </a:srgbClr>
                  </a:outerShdw>
                </a:effectLst>
                <a:latin typeface="Arial"/>
                <a:cs typeface="Arial"/>
              </a:rPr>
              <a:t> </a:t>
            </a:r>
            <a:r>
              <a:rPr lang="en-US" b="1" dirty="0" err="1">
                <a:solidFill>
                  <a:schemeClr val="tx1"/>
                </a:solidFill>
                <a:effectLst>
                  <a:outerShdw blurRad="38100" dist="38100" dir="2700000" algn="tl">
                    <a:srgbClr val="000000">
                      <a:alpha val="43137"/>
                    </a:srgbClr>
                  </a:outerShdw>
                </a:effectLst>
                <a:latin typeface="Arial"/>
                <a:cs typeface="Arial"/>
              </a:rPr>
              <a:t>hướng</a:t>
            </a:r>
            <a:r>
              <a:rPr lang="en-US" b="1" dirty="0">
                <a:solidFill>
                  <a:schemeClr val="tx1"/>
                </a:solidFill>
                <a:effectLst>
                  <a:outerShdw blurRad="38100" dist="38100" dir="2700000" algn="tl">
                    <a:srgbClr val="000000">
                      <a:alpha val="43137"/>
                    </a:srgbClr>
                  </a:outerShdw>
                </a:effectLst>
                <a:latin typeface="Arial"/>
                <a:cs typeface="Arial"/>
              </a:rPr>
              <a:t> </a:t>
            </a:r>
            <a:r>
              <a:rPr lang="en-US" b="1" dirty="0" err="1">
                <a:solidFill>
                  <a:schemeClr val="tx1"/>
                </a:solidFill>
                <a:effectLst>
                  <a:outerShdw blurRad="38100" dist="38100" dir="2700000" algn="tl">
                    <a:srgbClr val="000000">
                      <a:alpha val="43137"/>
                    </a:srgbClr>
                  </a:outerShdw>
                </a:effectLst>
                <a:latin typeface="Arial"/>
                <a:cs typeface="Arial"/>
              </a:rPr>
              <a:t>dẫn</a:t>
            </a:r>
            <a:r>
              <a:rPr lang="en-US" b="1" dirty="0">
                <a:solidFill>
                  <a:schemeClr val="tx1"/>
                </a:solidFill>
                <a:effectLst>
                  <a:outerShdw blurRad="38100" dist="38100" dir="2700000" algn="tl">
                    <a:srgbClr val="000000">
                      <a:alpha val="43137"/>
                    </a:srgbClr>
                  </a:outerShdw>
                </a:effectLst>
                <a:latin typeface="Arial"/>
                <a:cs typeface="Arial"/>
              </a:rPr>
              <a:t>: </a:t>
            </a:r>
          </a:p>
          <a:p>
            <a:pPr algn="l"/>
            <a:r>
              <a:rPr lang="en-US" b="1" dirty="0">
                <a:solidFill>
                  <a:schemeClr val="tx1"/>
                </a:solidFill>
                <a:effectLst>
                  <a:outerShdw blurRad="38100" dist="38100" dir="2700000" algn="tl">
                    <a:srgbClr val="000000">
                      <a:alpha val="43137"/>
                    </a:srgbClr>
                  </a:outerShdw>
                </a:effectLst>
                <a:latin typeface="Arial"/>
                <a:cs typeface="Arial"/>
              </a:rPr>
              <a:t>		PGS.TS. NGÔ XUÂN THÁI</a:t>
            </a:r>
          </a:p>
          <a:p>
            <a:pPr algn="l"/>
            <a:r>
              <a:rPr lang="en-US" b="1" dirty="0">
                <a:solidFill>
                  <a:schemeClr val="tx1"/>
                </a:solidFill>
                <a:effectLst>
                  <a:outerShdw blurRad="38100" dist="38100" dir="2700000" algn="tl">
                    <a:srgbClr val="000000">
                      <a:alpha val="43137"/>
                    </a:srgbClr>
                  </a:outerShdw>
                </a:effectLst>
                <a:latin typeface="Arial"/>
                <a:cs typeface="Arial"/>
              </a:rPr>
              <a:t>            	THS.BS. NGUYỄN NGỌC THÁI</a:t>
            </a:r>
          </a:p>
          <a:p>
            <a:pPr algn="l"/>
            <a:r>
              <a:rPr lang="en-US" b="1" dirty="0" err="1">
                <a:solidFill>
                  <a:schemeClr val="tx1"/>
                </a:solidFill>
                <a:effectLst>
                  <a:outerShdw blurRad="38100" dist="38100" dir="2700000" algn="tl">
                    <a:srgbClr val="000000">
                      <a:alpha val="43137"/>
                    </a:srgbClr>
                  </a:outerShdw>
                </a:effectLst>
                <a:latin typeface="Arial"/>
                <a:cs typeface="Arial"/>
              </a:rPr>
              <a:t>Nhóm</a:t>
            </a:r>
            <a:r>
              <a:rPr lang="en-US" b="1" dirty="0">
                <a:solidFill>
                  <a:schemeClr val="tx1"/>
                </a:solidFill>
                <a:effectLst>
                  <a:outerShdw blurRad="38100" dist="38100" dir="2700000" algn="tl">
                    <a:srgbClr val="000000">
                      <a:alpha val="43137"/>
                    </a:srgbClr>
                  </a:outerShdw>
                </a:effectLst>
                <a:latin typeface="Arial"/>
                <a:cs typeface="Arial"/>
              </a:rPr>
              <a:t> </a:t>
            </a:r>
            <a:r>
              <a:rPr lang="en-US" b="1" dirty="0" err="1">
                <a:solidFill>
                  <a:schemeClr val="tx1"/>
                </a:solidFill>
                <a:effectLst>
                  <a:outerShdw blurRad="38100" dist="38100" dir="2700000" algn="tl">
                    <a:srgbClr val="000000">
                      <a:alpha val="43137"/>
                    </a:srgbClr>
                  </a:outerShdw>
                </a:effectLst>
                <a:latin typeface="Arial"/>
                <a:cs typeface="Arial"/>
              </a:rPr>
              <a:t>trình</a:t>
            </a:r>
            <a:r>
              <a:rPr lang="en-US" b="1" dirty="0">
                <a:solidFill>
                  <a:schemeClr val="tx1"/>
                </a:solidFill>
                <a:effectLst>
                  <a:outerShdw blurRad="38100" dist="38100" dir="2700000" algn="tl">
                    <a:srgbClr val="000000">
                      <a:alpha val="43137"/>
                    </a:srgbClr>
                  </a:outerShdw>
                </a:effectLst>
                <a:latin typeface="Arial"/>
                <a:cs typeface="Arial"/>
              </a:rPr>
              <a:t> </a:t>
            </a:r>
            <a:r>
              <a:rPr lang="en-US" b="1" dirty="0" err="1">
                <a:solidFill>
                  <a:schemeClr val="tx1"/>
                </a:solidFill>
                <a:effectLst>
                  <a:outerShdw blurRad="38100" dist="38100" dir="2700000" algn="tl">
                    <a:srgbClr val="000000">
                      <a:alpha val="43137"/>
                    </a:srgbClr>
                  </a:outerShdw>
                </a:effectLst>
                <a:latin typeface="Arial"/>
                <a:cs typeface="Arial"/>
              </a:rPr>
              <a:t>bày</a:t>
            </a:r>
            <a:r>
              <a:rPr lang="en-US" b="1" dirty="0">
                <a:solidFill>
                  <a:schemeClr val="tx1"/>
                </a:solidFill>
                <a:effectLst>
                  <a:outerShdw blurRad="38100" dist="38100" dir="2700000" algn="tl">
                    <a:srgbClr val="000000">
                      <a:alpha val="43137"/>
                    </a:srgbClr>
                  </a:outerShdw>
                </a:effectLst>
                <a:latin typeface="Arial"/>
                <a:cs typeface="Arial"/>
              </a:rPr>
              <a:t>: </a:t>
            </a:r>
          </a:p>
          <a:p>
            <a:pPr algn="l"/>
            <a:r>
              <a:rPr lang="en-US" b="1" dirty="0">
                <a:solidFill>
                  <a:schemeClr val="tx1"/>
                </a:solidFill>
                <a:effectLst>
                  <a:outerShdw blurRad="38100" dist="38100" dir="2700000" algn="tl">
                    <a:srgbClr val="000000">
                      <a:alpha val="43137"/>
                    </a:srgbClr>
                  </a:outerShdw>
                </a:effectLst>
                <a:latin typeface="Arial"/>
                <a:cs typeface="Arial"/>
              </a:rPr>
              <a:t>		</a:t>
            </a:r>
            <a:r>
              <a:rPr lang="en-US" b="1" dirty="0" err="1">
                <a:solidFill>
                  <a:schemeClr val="tx1"/>
                </a:solidFill>
                <a:effectLst>
                  <a:outerShdw blurRad="38100" dist="38100" dir="2700000" algn="tl">
                    <a:srgbClr val="000000">
                      <a:alpha val="43137"/>
                    </a:srgbClr>
                  </a:outerShdw>
                </a:effectLst>
                <a:latin typeface="Arial"/>
                <a:cs typeface="Arial"/>
              </a:rPr>
              <a:t>học</a:t>
            </a:r>
            <a:r>
              <a:rPr lang="en-US" b="1" dirty="0">
                <a:solidFill>
                  <a:schemeClr val="tx1"/>
                </a:solidFill>
                <a:effectLst>
                  <a:outerShdw blurRad="38100" dist="38100" dir="2700000" algn="tl">
                    <a:srgbClr val="000000">
                      <a:alpha val="43137"/>
                    </a:srgbClr>
                  </a:outerShdw>
                </a:effectLst>
                <a:latin typeface="Arial"/>
                <a:cs typeface="Arial"/>
              </a:rPr>
              <a:t> </a:t>
            </a:r>
            <a:r>
              <a:rPr lang="en-US" b="1" dirty="0" err="1">
                <a:solidFill>
                  <a:schemeClr val="tx1"/>
                </a:solidFill>
                <a:effectLst>
                  <a:outerShdw blurRad="38100" dist="38100" dir="2700000" algn="tl">
                    <a:srgbClr val="000000">
                      <a:alpha val="43137"/>
                    </a:srgbClr>
                  </a:outerShdw>
                </a:effectLst>
                <a:latin typeface="Arial"/>
                <a:cs typeface="Arial"/>
              </a:rPr>
              <a:t>viên</a:t>
            </a:r>
            <a:r>
              <a:rPr lang="en-US" b="1" dirty="0">
                <a:solidFill>
                  <a:schemeClr val="tx1"/>
                </a:solidFill>
                <a:effectLst>
                  <a:outerShdw blurRad="38100" dist="38100" dir="2700000" algn="tl">
                    <a:srgbClr val="000000">
                      <a:alpha val="43137"/>
                    </a:srgbClr>
                  </a:outerShdw>
                </a:effectLst>
                <a:latin typeface="Arial"/>
                <a:cs typeface="Arial"/>
              </a:rPr>
              <a:t> </a:t>
            </a:r>
            <a:r>
              <a:rPr lang="en-US" b="1" dirty="0" err="1">
                <a:solidFill>
                  <a:schemeClr val="tx1"/>
                </a:solidFill>
                <a:effectLst>
                  <a:outerShdw blurRad="38100" dist="38100" dir="2700000" algn="tl">
                    <a:srgbClr val="000000">
                      <a:alpha val="43137"/>
                    </a:srgbClr>
                  </a:outerShdw>
                </a:effectLst>
                <a:latin typeface="Arial"/>
                <a:cs typeface="Arial"/>
              </a:rPr>
              <a:t>sĐh</a:t>
            </a:r>
            <a:r>
              <a:rPr lang="en-US" b="1" dirty="0">
                <a:solidFill>
                  <a:schemeClr val="tx1"/>
                </a:solidFill>
                <a:effectLst>
                  <a:outerShdw blurRad="38100" dist="38100" dir="2700000" algn="tl">
                    <a:srgbClr val="000000">
                      <a:alpha val="43137"/>
                    </a:srgbClr>
                  </a:outerShdw>
                </a:effectLst>
                <a:latin typeface="Arial"/>
                <a:cs typeface="Arial"/>
              </a:rPr>
              <a:t> </a:t>
            </a:r>
            <a:r>
              <a:rPr lang="en-US" b="1" dirty="0" err="1">
                <a:solidFill>
                  <a:schemeClr val="tx1"/>
                </a:solidFill>
                <a:effectLst>
                  <a:outerShdw blurRad="38100" dist="38100" dir="2700000" algn="tl">
                    <a:srgbClr val="000000">
                      <a:alpha val="43137"/>
                    </a:srgbClr>
                  </a:outerShdw>
                </a:effectLst>
                <a:latin typeface="Arial"/>
                <a:cs typeface="Arial"/>
              </a:rPr>
              <a:t>nhóm</a:t>
            </a:r>
            <a:r>
              <a:rPr lang="en-US" b="1" dirty="0">
                <a:solidFill>
                  <a:schemeClr val="tx1"/>
                </a:solidFill>
                <a:effectLst>
                  <a:outerShdw blurRad="38100" dist="38100" dir="2700000" algn="tl">
                    <a:srgbClr val="000000">
                      <a:alpha val="43137"/>
                    </a:srgbClr>
                  </a:outerShdw>
                </a:effectLst>
                <a:latin typeface="Arial"/>
                <a:cs typeface="Arial"/>
              </a:rPr>
              <a:t> 1</a:t>
            </a:r>
          </a:p>
          <a:p>
            <a:endParaRPr lang="en-US" b="1" dirty="0">
              <a:solidFill>
                <a:schemeClr val="tx1"/>
              </a:solidFill>
              <a:effectLst>
                <a:outerShdw blurRad="38100" dist="38100" dir="2700000" algn="tl">
                  <a:srgbClr val="000000">
                    <a:alpha val="43137"/>
                  </a:srgbClr>
                </a:outerShdw>
              </a:effectLst>
              <a:latin typeface="Arial"/>
              <a:cs typeface="Arial"/>
            </a:endParaRPr>
          </a:p>
        </p:txBody>
      </p:sp>
    </p:spTree>
    <p:extLst>
      <p:ext uri="{BB962C8B-B14F-4D97-AF65-F5344CB8AC3E}">
        <p14:creationId xmlns:p14="http://schemas.microsoft.com/office/powerpoint/2010/main" val="151990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1305658"/>
            <a:ext cx="10972800" cy="5171342"/>
          </a:xfrm>
          <a:prstGeom prst="rect">
            <a:avLst/>
          </a:prstGeom>
        </p:spPr>
        <p:txBody>
          <a:bodyPr vert="horz" lIns="91440" tIns="45720" rIns="91440" bIns="45720" rtlCol="0" anchor="t">
            <a:noAutofit/>
          </a:bodyPr>
          <a:lstStyle/>
          <a:p>
            <a:pPr marL="0" indent="0" algn="just">
              <a:lnSpc>
                <a:spcPct val="170000"/>
              </a:lnSpc>
              <a:spcBef>
                <a:spcPts val="0"/>
              </a:spcBef>
              <a:buNone/>
            </a:pPr>
            <a:r>
              <a:rPr lang="en-US" sz="2600" cap="none" dirty="0">
                <a:latin typeface="Arial"/>
                <a:cs typeface="Arial"/>
              </a:rPr>
              <a:t>- </a:t>
            </a:r>
            <a:r>
              <a:rPr lang="en-US" sz="2600" cap="none" dirty="0" err="1">
                <a:latin typeface="Arial"/>
                <a:cs typeface="Arial"/>
              </a:rPr>
              <a:t>Năm</a:t>
            </a:r>
            <a:r>
              <a:rPr lang="en-US" sz="2600" cap="none" dirty="0">
                <a:latin typeface="Arial"/>
                <a:cs typeface="Arial"/>
              </a:rPr>
              <a:t> 1983 </a:t>
            </a:r>
            <a:r>
              <a:rPr lang="vi-VN" sz="2600" cap="none" dirty="0" err="1">
                <a:latin typeface="Arial"/>
                <a:cs typeface="Arial"/>
              </a:rPr>
              <a:t>Huffman</a:t>
            </a:r>
            <a:r>
              <a:rPr lang="vi-VN" sz="2600" cap="none" dirty="0">
                <a:latin typeface="Arial"/>
                <a:cs typeface="Arial"/>
              </a:rPr>
              <a:t> và cs mô tả lần đầu nội soi NQ - thận ng</a:t>
            </a:r>
            <a:r>
              <a:rPr lang="en-US" sz="2600" cap="none" dirty="0">
                <a:latin typeface="Arial"/>
                <a:cs typeface="Arial"/>
              </a:rPr>
              <a:t>ư</a:t>
            </a:r>
            <a:r>
              <a:rPr lang="vi-VN" sz="2600" cap="none" dirty="0">
                <a:latin typeface="Arial"/>
                <a:cs typeface="Arial"/>
              </a:rPr>
              <a:t>ợc chiều vào thận,</a:t>
            </a:r>
            <a:r>
              <a:rPr lang="en-US" sz="2600" cap="none" dirty="0">
                <a:latin typeface="Arial"/>
                <a:cs typeface="Arial"/>
              </a:rPr>
              <a:t> </a:t>
            </a:r>
            <a:r>
              <a:rPr lang="vi-VN" sz="2600" cap="none" dirty="0">
                <a:latin typeface="Arial"/>
                <a:cs typeface="Arial"/>
              </a:rPr>
              <a:t>dùng ống soi cứng NQ và máy tán sỏi siêu âm, tán sỏi </a:t>
            </a:r>
            <a:r>
              <a:rPr lang="vi-VN" sz="2600" cap="none" dirty="0" err="1">
                <a:latin typeface="Arial"/>
                <a:cs typeface="Arial"/>
              </a:rPr>
              <a:t>lớn</a:t>
            </a:r>
            <a:r>
              <a:rPr lang="vi-VN" sz="2600" cap="none" dirty="0">
                <a:latin typeface="Arial"/>
                <a:cs typeface="Arial"/>
              </a:rPr>
              <a:t> ở n</a:t>
            </a:r>
            <a:r>
              <a:rPr lang="en-US" sz="2600" cap="none" dirty="0" err="1">
                <a:latin typeface="Arial"/>
                <a:cs typeface="Arial"/>
              </a:rPr>
              <a:t>iệu</a:t>
            </a:r>
            <a:r>
              <a:rPr lang="en-US" sz="2600" cap="none" dirty="0">
                <a:latin typeface="Arial"/>
                <a:cs typeface="Arial"/>
              </a:rPr>
              <a:t> </a:t>
            </a:r>
            <a:r>
              <a:rPr lang="vi-VN" sz="2600" cap="none" dirty="0">
                <a:latin typeface="Arial"/>
                <a:cs typeface="Arial"/>
              </a:rPr>
              <a:t>q</a:t>
            </a:r>
            <a:r>
              <a:rPr lang="en-US" sz="2600" cap="none" dirty="0" err="1">
                <a:latin typeface="Arial"/>
                <a:cs typeface="Arial"/>
              </a:rPr>
              <a:t>uản</a:t>
            </a:r>
            <a:r>
              <a:rPr lang="vi-VN" sz="2600" cap="none" dirty="0">
                <a:latin typeface="Arial"/>
                <a:cs typeface="Arial"/>
              </a:rPr>
              <a:t> </a:t>
            </a:r>
            <a:r>
              <a:rPr lang="vi-VN" sz="2600" cap="none" dirty="0" err="1">
                <a:latin typeface="Arial"/>
                <a:cs typeface="Arial"/>
              </a:rPr>
              <a:t>và</a:t>
            </a:r>
            <a:r>
              <a:rPr lang="vi-VN" sz="2600" cap="none" dirty="0">
                <a:latin typeface="Arial"/>
                <a:cs typeface="Arial"/>
              </a:rPr>
              <a:t> </a:t>
            </a:r>
            <a:r>
              <a:rPr lang="vi-VN" sz="2600" cap="none" dirty="0" err="1">
                <a:latin typeface="Arial"/>
                <a:cs typeface="Arial"/>
              </a:rPr>
              <a:t>tán</a:t>
            </a:r>
            <a:r>
              <a:rPr lang="vi-VN" sz="2600" cap="none" dirty="0">
                <a:latin typeface="Arial"/>
                <a:cs typeface="Arial"/>
              </a:rPr>
              <a:t> sỏi bể thận.</a:t>
            </a:r>
            <a:endParaRPr lang="en-US" sz="2600" cap="none">
              <a:latin typeface="Arial"/>
              <a:cs typeface="Arial"/>
            </a:endParaRPr>
          </a:p>
          <a:p>
            <a:pPr marL="0" indent="0" algn="just">
              <a:lnSpc>
                <a:spcPct val="170000"/>
              </a:lnSpc>
              <a:spcBef>
                <a:spcPts val="0"/>
              </a:spcBef>
              <a:buNone/>
            </a:pPr>
            <a:r>
              <a:rPr lang="en-US" sz="2600" cap="none" dirty="0">
                <a:latin typeface="Arial"/>
                <a:cs typeface="Arial"/>
              </a:rPr>
              <a:t>- </a:t>
            </a:r>
            <a:r>
              <a:rPr lang="en-US" sz="2600" cap="none" dirty="0" err="1">
                <a:latin typeface="Arial"/>
                <a:cs typeface="Arial"/>
              </a:rPr>
              <a:t>Từ</a:t>
            </a:r>
            <a:r>
              <a:rPr lang="en-US" sz="2600" cap="none" dirty="0">
                <a:latin typeface="Arial"/>
                <a:cs typeface="Arial"/>
              </a:rPr>
              <a:t> </a:t>
            </a:r>
            <a:r>
              <a:rPr lang="en-US" sz="2600" cap="none" dirty="0" err="1">
                <a:latin typeface="Arial"/>
                <a:cs typeface="Arial"/>
              </a:rPr>
              <a:t>năm</a:t>
            </a:r>
            <a:r>
              <a:rPr lang="en-US" sz="2600" cap="none" dirty="0">
                <a:latin typeface="Arial"/>
                <a:cs typeface="Arial"/>
              </a:rPr>
              <a:t> 1992 BV Bình </a:t>
            </a:r>
            <a:r>
              <a:rPr lang="en-US" sz="2600" cap="none" dirty="0" err="1">
                <a:latin typeface="Arial"/>
                <a:cs typeface="Arial"/>
              </a:rPr>
              <a:t>Dân</a:t>
            </a:r>
            <a:r>
              <a:rPr lang="en-US" sz="2600" cap="none" dirty="0">
                <a:latin typeface="Arial"/>
                <a:cs typeface="Arial"/>
              </a:rPr>
              <a:t> </a:t>
            </a:r>
            <a:r>
              <a:rPr lang="en-US" sz="2600" cap="none" dirty="0" err="1">
                <a:latin typeface="Arial"/>
                <a:cs typeface="Arial"/>
              </a:rPr>
              <a:t>đã</a:t>
            </a:r>
            <a:r>
              <a:rPr lang="en-US" sz="2600" cap="none" dirty="0">
                <a:latin typeface="Arial"/>
                <a:cs typeface="Arial"/>
              </a:rPr>
              <a:t> </a:t>
            </a:r>
            <a:r>
              <a:rPr lang="en-US" sz="2600" cap="none" dirty="0" err="1">
                <a:latin typeface="Arial"/>
                <a:cs typeface="Arial"/>
              </a:rPr>
              <a:t>sử</a:t>
            </a:r>
            <a:r>
              <a:rPr lang="en-US" sz="2600" cap="none" dirty="0">
                <a:latin typeface="Arial"/>
                <a:cs typeface="Arial"/>
              </a:rPr>
              <a:t> </a:t>
            </a:r>
            <a:r>
              <a:rPr lang="en-US" sz="2600" cap="none" dirty="0" err="1">
                <a:latin typeface="Arial"/>
                <a:cs typeface="Arial"/>
              </a:rPr>
              <a:t>dụng</a:t>
            </a:r>
            <a:r>
              <a:rPr lang="en-US" sz="2600" cap="none" dirty="0">
                <a:latin typeface="Arial"/>
                <a:cs typeface="Arial"/>
              </a:rPr>
              <a:t> </a:t>
            </a:r>
            <a:r>
              <a:rPr lang="en-US" sz="2600" cap="none" dirty="0" err="1">
                <a:latin typeface="Arial"/>
                <a:cs typeface="Arial"/>
              </a:rPr>
              <a:t>phương</a:t>
            </a:r>
            <a:r>
              <a:rPr lang="en-US" sz="2600" cap="none" dirty="0">
                <a:latin typeface="Arial"/>
                <a:cs typeface="Arial"/>
              </a:rPr>
              <a:t> </a:t>
            </a:r>
            <a:r>
              <a:rPr lang="en-US" sz="2600" cap="none" dirty="0" err="1">
                <a:latin typeface="Arial"/>
                <a:cs typeface="Arial"/>
              </a:rPr>
              <a:t>pháp</a:t>
            </a:r>
            <a:r>
              <a:rPr lang="en-US" sz="2600" cap="none" dirty="0">
                <a:latin typeface="Arial"/>
                <a:cs typeface="Arial"/>
              </a:rPr>
              <a:t> </a:t>
            </a:r>
            <a:r>
              <a:rPr lang="en-US" sz="2600" cap="none" dirty="0" err="1">
                <a:latin typeface="Arial"/>
                <a:cs typeface="Arial"/>
              </a:rPr>
              <a:t>tán</a:t>
            </a:r>
            <a:r>
              <a:rPr lang="en-US" sz="2600" cap="none" dirty="0">
                <a:latin typeface="Arial"/>
                <a:cs typeface="Arial"/>
              </a:rPr>
              <a:t> </a:t>
            </a:r>
            <a:r>
              <a:rPr lang="en-US" sz="2600" cap="none" dirty="0" err="1">
                <a:latin typeface="Arial"/>
                <a:cs typeface="Arial"/>
              </a:rPr>
              <a:t>sỏi</a:t>
            </a:r>
            <a:r>
              <a:rPr lang="en-US" sz="2600" cap="none" dirty="0">
                <a:latin typeface="Arial"/>
                <a:cs typeface="Arial"/>
              </a:rPr>
              <a:t> </a:t>
            </a:r>
            <a:r>
              <a:rPr lang="en-US" sz="2600" cap="none" dirty="0" err="1">
                <a:latin typeface="Arial"/>
                <a:cs typeface="Arial"/>
              </a:rPr>
              <a:t>niệu</a:t>
            </a:r>
            <a:r>
              <a:rPr lang="en-US" sz="2600" cap="none" dirty="0">
                <a:latin typeface="Arial"/>
                <a:cs typeface="Arial"/>
              </a:rPr>
              <a:t> </a:t>
            </a:r>
            <a:r>
              <a:rPr lang="en-US" sz="2600" cap="none" dirty="0" err="1">
                <a:latin typeface="Arial"/>
                <a:cs typeface="Arial"/>
              </a:rPr>
              <a:t>quản</a:t>
            </a:r>
            <a:r>
              <a:rPr lang="en-US" sz="2600" cap="none" dirty="0">
                <a:latin typeface="Arial"/>
                <a:cs typeface="Arial"/>
              </a:rPr>
              <a:t> </a:t>
            </a:r>
            <a:r>
              <a:rPr lang="en-US" sz="2600" cap="none" dirty="0" err="1">
                <a:latin typeface="Arial"/>
                <a:cs typeface="Arial"/>
              </a:rPr>
              <a:t>nội</a:t>
            </a:r>
            <a:r>
              <a:rPr lang="en-US" sz="2600" cap="none" dirty="0">
                <a:latin typeface="Arial"/>
                <a:cs typeface="Arial"/>
              </a:rPr>
              <a:t> soi.</a:t>
            </a:r>
          </a:p>
          <a:p>
            <a:endParaRPr lang="en-US" sz="2600" cap="none" dirty="0">
              <a:cs typeface="Calibri"/>
            </a:endParaRPr>
          </a:p>
          <a:p>
            <a:endParaRPr lang="en-US" sz="2600" cap="none" dirty="0"/>
          </a:p>
        </p:txBody>
      </p:sp>
      <p:sp>
        <p:nvSpPr>
          <p:cNvPr id="4" name="TextBox 3"/>
          <p:cNvSpPr txBox="1"/>
          <p:nvPr/>
        </p:nvSpPr>
        <p:spPr>
          <a:xfrm>
            <a:off x="171450" y="6276945"/>
            <a:ext cx="11791950" cy="400110"/>
          </a:xfrm>
          <a:prstGeom prst="rect">
            <a:avLst/>
          </a:prstGeom>
          <a:noFill/>
        </p:spPr>
        <p:txBody>
          <a:bodyPr wrap="square" rtlCol="0">
            <a:spAutoFit/>
          </a:bodyPr>
          <a:lstStyle/>
          <a:p>
            <a:r>
              <a:rPr lang="en-US" sz="2000" i="1" dirty="0" err="1">
                <a:latin typeface="Arial" pitchFamily="34" charset="0"/>
                <a:cs typeface="Arial" pitchFamily="34" charset="0"/>
              </a:rPr>
              <a:t>Bệnh</a:t>
            </a:r>
            <a:r>
              <a:rPr lang="en-US" sz="2000" i="1" dirty="0">
                <a:latin typeface="Arial" pitchFamily="34" charset="0"/>
                <a:cs typeface="Arial" pitchFamily="34" charset="0"/>
              </a:rPr>
              <a:t> </a:t>
            </a:r>
            <a:r>
              <a:rPr lang="en-US" sz="2000" i="1" dirty="0" err="1">
                <a:latin typeface="Arial" pitchFamily="34" charset="0"/>
                <a:cs typeface="Arial" pitchFamily="34" charset="0"/>
              </a:rPr>
              <a:t>sỏi</a:t>
            </a:r>
            <a:r>
              <a:rPr lang="en-US" sz="2000" i="1" dirty="0">
                <a:latin typeface="Arial" pitchFamily="34" charset="0"/>
                <a:cs typeface="Arial" pitchFamily="34" charset="0"/>
              </a:rPr>
              <a:t> </a:t>
            </a:r>
            <a:r>
              <a:rPr lang="en-US" sz="2000" i="1" dirty="0" err="1">
                <a:latin typeface="Arial" pitchFamily="34" charset="0"/>
                <a:cs typeface="Arial" pitchFamily="34" charset="0"/>
              </a:rPr>
              <a:t>tiết</a:t>
            </a:r>
            <a:r>
              <a:rPr lang="en-US" sz="2000" i="1" dirty="0">
                <a:latin typeface="Arial" pitchFamily="34" charset="0"/>
                <a:cs typeface="Arial" pitchFamily="34" charset="0"/>
              </a:rPr>
              <a:t> </a:t>
            </a:r>
            <a:r>
              <a:rPr lang="en-US" sz="2000" i="1" dirty="0" err="1">
                <a:latin typeface="Arial" pitchFamily="34" charset="0"/>
                <a:cs typeface="Arial" pitchFamily="34" charset="0"/>
              </a:rPr>
              <a:t>niệu</a:t>
            </a:r>
            <a:r>
              <a:rPr lang="en-US" sz="2000" i="1">
                <a:latin typeface="Arial" pitchFamily="34" charset="0"/>
                <a:cs typeface="Arial" pitchFamily="34" charset="0"/>
              </a:rPr>
              <a:t>, NXB </a:t>
            </a:r>
            <a:r>
              <a:rPr lang="en-US" sz="2000" i="1" dirty="0">
                <a:latin typeface="Arial" pitchFamily="34" charset="0"/>
                <a:cs typeface="Arial" pitchFamily="34" charset="0"/>
              </a:rPr>
              <a:t>y </a:t>
            </a:r>
            <a:r>
              <a:rPr lang="en-US" sz="2000" i="1" dirty="0" err="1">
                <a:latin typeface="Arial" pitchFamily="34" charset="0"/>
                <a:cs typeface="Arial" pitchFamily="34" charset="0"/>
              </a:rPr>
              <a:t>học</a:t>
            </a:r>
            <a:r>
              <a:rPr lang="en-US" sz="2000" i="1" dirty="0">
                <a:latin typeface="Arial" pitchFamily="34" charset="0"/>
                <a:cs typeface="Arial" pitchFamily="34" charset="0"/>
              </a:rPr>
              <a:t> 2013</a:t>
            </a:r>
          </a:p>
        </p:txBody>
      </p:sp>
      <p:sp>
        <p:nvSpPr>
          <p:cNvPr id="2" name="Slide Number Placeholder 1"/>
          <p:cNvSpPr>
            <a:spLocks noGrp="1"/>
          </p:cNvSpPr>
          <p:nvPr>
            <p:ph type="sldNum" sz="quarter" idx="12"/>
          </p:nvPr>
        </p:nvSpPr>
        <p:spPr/>
        <p:txBody>
          <a:bodyPr/>
          <a:lstStyle/>
          <a:p>
            <a:fld id="{BC410EEA-824F-4D46-AFE7-60426C8C06B0}" type="slidenum">
              <a:rPr lang="en-US" smtClean="0"/>
              <a:pPr/>
              <a:t>10</a:t>
            </a:fld>
            <a:endParaRPr lang="en-US"/>
          </a:p>
        </p:txBody>
      </p:sp>
      <p:sp>
        <p:nvSpPr>
          <p:cNvPr id="5" name="Title 1"/>
          <p:cNvSpPr>
            <a:spLocks noGrp="1"/>
          </p:cNvSpPr>
          <p:nvPr>
            <p:ph type="title"/>
          </p:nvPr>
        </p:nvSpPr>
        <p:spPr>
          <a:xfrm>
            <a:off x="913775" y="447067"/>
            <a:ext cx="10364451" cy="858591"/>
          </a:xfrm>
        </p:spPr>
        <p:txBody>
          <a:bodyPr/>
          <a:lstStyle/>
          <a:p>
            <a:pPr algn="l"/>
            <a:r>
              <a:rPr lang="en-US" b="1" dirty="0" err="1"/>
              <a:t>Lịch</a:t>
            </a:r>
            <a:r>
              <a:rPr lang="en-US" b="1" dirty="0"/>
              <a:t> </a:t>
            </a:r>
            <a:r>
              <a:rPr lang="en-US" b="1" dirty="0" err="1"/>
              <a:t>sử</a:t>
            </a:r>
            <a:r>
              <a:rPr lang="en-US" b="1" dirty="0"/>
              <a:t> </a:t>
            </a:r>
            <a:r>
              <a:rPr lang="en-US" b="1" dirty="0" err="1"/>
              <a:t>phát</a:t>
            </a:r>
            <a:r>
              <a:rPr lang="en-US" b="1" dirty="0"/>
              <a:t> </a:t>
            </a:r>
            <a:r>
              <a:rPr lang="en-US" b="1" dirty="0" err="1"/>
              <a:t>triển</a:t>
            </a:r>
            <a:endParaRPr lang="en-US" b="1" dirty="0"/>
          </a:p>
        </p:txBody>
      </p:sp>
    </p:spTree>
    <p:extLst>
      <p:ext uri="{BB962C8B-B14F-4D97-AF65-F5344CB8AC3E}">
        <p14:creationId xmlns:p14="http://schemas.microsoft.com/office/powerpoint/2010/main" val="95121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55600" y="456550"/>
            <a:ext cx="11480800" cy="1143000"/>
          </a:xfrm>
        </p:spPr>
        <p:txBody>
          <a:bodyPr>
            <a:noAutofit/>
          </a:bodyPr>
          <a:lstStyle/>
          <a:p>
            <a:r>
              <a:rPr lang="en-US" b="1"/>
              <a:t>2. GIẢI PHẪU NIỆU QUẢN</a:t>
            </a:r>
            <a:endParaRPr lang="en-US" b="1" dirty="0"/>
          </a:p>
        </p:txBody>
      </p:sp>
      <p:sp>
        <p:nvSpPr>
          <p:cNvPr id="5" name="TextBox 4"/>
          <p:cNvSpPr txBox="1"/>
          <p:nvPr/>
        </p:nvSpPr>
        <p:spPr>
          <a:xfrm>
            <a:off x="914400" y="2590800"/>
            <a:ext cx="9448800" cy="699230"/>
          </a:xfrm>
          <a:prstGeom prst="rect">
            <a:avLst/>
          </a:prstGeom>
          <a:noFill/>
        </p:spPr>
        <p:txBody>
          <a:bodyPr wrap="square" rtlCol="0">
            <a:spAutoFit/>
          </a:bodyPr>
          <a:lstStyle/>
          <a:p>
            <a:pPr algn="just">
              <a:lnSpc>
                <a:spcPct val="150000"/>
              </a:lnSpc>
            </a:pPr>
            <a:endParaRPr lang="en-US" sz="30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BC410EEA-824F-4D46-AFE7-60426C8C06B0}" type="slidenum">
              <a:rPr lang="en-US" smtClean="0"/>
              <a:pPr/>
              <a:t>11</a:t>
            </a:fld>
            <a:endParaRPr lang="en-US"/>
          </a:p>
        </p:txBody>
      </p:sp>
      <p:sp>
        <p:nvSpPr>
          <p:cNvPr id="6" name="Content Placeholder 5"/>
          <p:cNvSpPr>
            <a:spLocks noGrp="1"/>
          </p:cNvSpPr>
          <p:nvPr>
            <p:ph idx="13"/>
          </p:nvPr>
        </p:nvSpPr>
        <p:spPr>
          <a:xfrm>
            <a:off x="914400" y="1396999"/>
            <a:ext cx="5227320" cy="4283725"/>
          </a:xfrm>
        </p:spPr>
        <p:txBody>
          <a:bodyPr>
            <a:noAutofit/>
          </a:bodyPr>
          <a:lstStyle/>
          <a:p>
            <a:r>
              <a:rPr lang="en-US" sz="2600" cap="none" dirty="0" err="1"/>
              <a:t>Người</a:t>
            </a:r>
            <a:r>
              <a:rPr lang="en-US" sz="2600" cap="none" dirty="0"/>
              <a:t> </a:t>
            </a:r>
            <a:r>
              <a:rPr lang="en-US" sz="2600" cap="none" dirty="0" err="1"/>
              <a:t>lớn</a:t>
            </a:r>
            <a:r>
              <a:rPr lang="en-US" sz="2600" cap="none" dirty="0"/>
              <a:t> : </a:t>
            </a:r>
            <a:r>
              <a:rPr lang="en-US" sz="2600" cap="none" dirty="0" err="1"/>
              <a:t>niệu</a:t>
            </a:r>
            <a:r>
              <a:rPr lang="en-US" sz="2600" cap="none" dirty="0"/>
              <a:t> </a:t>
            </a:r>
            <a:r>
              <a:rPr lang="en-US" sz="2600" cap="none" dirty="0" err="1"/>
              <a:t>quản</a:t>
            </a:r>
            <a:r>
              <a:rPr lang="en-US" sz="2600" cap="none" dirty="0"/>
              <a:t> </a:t>
            </a:r>
            <a:r>
              <a:rPr lang="en-US" sz="2600" cap="none" dirty="0" err="1"/>
              <a:t>dài</a:t>
            </a:r>
            <a:r>
              <a:rPr lang="en-US" sz="2600" cap="none" dirty="0"/>
              <a:t> </a:t>
            </a:r>
            <a:r>
              <a:rPr lang="en-US" sz="2600" cap="none" dirty="0" err="1"/>
              <a:t>khoảng</a:t>
            </a:r>
            <a:r>
              <a:rPr lang="en-US" sz="2600" cap="none" dirty="0"/>
              <a:t> 22-30cm</a:t>
            </a:r>
          </a:p>
          <a:p>
            <a:r>
              <a:rPr lang="en-US" sz="2600" cap="none" dirty="0"/>
              <a:t>3 </a:t>
            </a:r>
            <a:r>
              <a:rPr lang="en-US" sz="2600" cap="none" dirty="0" err="1"/>
              <a:t>chỗ</a:t>
            </a:r>
            <a:r>
              <a:rPr lang="en-US" sz="2600" cap="none" dirty="0"/>
              <a:t> </a:t>
            </a:r>
            <a:r>
              <a:rPr lang="en-US" sz="2600" cap="none" dirty="0" err="1"/>
              <a:t>hẹp</a:t>
            </a:r>
            <a:r>
              <a:rPr lang="en-US" sz="2600" cap="none" dirty="0"/>
              <a:t> </a:t>
            </a:r>
            <a:r>
              <a:rPr lang="en-US" sz="2600" cap="none" dirty="0" err="1"/>
              <a:t>tự</a:t>
            </a:r>
            <a:r>
              <a:rPr lang="en-US" sz="2600" cap="none" dirty="0"/>
              <a:t> </a:t>
            </a:r>
            <a:r>
              <a:rPr lang="en-US" sz="2600" cap="none" dirty="0" err="1"/>
              <a:t>nhiên</a:t>
            </a:r>
            <a:endParaRPr lang="en-US" sz="2600" cap="none" dirty="0"/>
          </a:p>
          <a:p>
            <a:r>
              <a:rPr lang="en-US" sz="2600" cap="none" dirty="0" err="1"/>
              <a:t>Lòng</a:t>
            </a:r>
            <a:r>
              <a:rPr lang="en-US" sz="2600" cap="none" dirty="0"/>
              <a:t> </a:t>
            </a:r>
            <a:r>
              <a:rPr lang="en-US" sz="2600" cap="none" dirty="0" err="1"/>
              <a:t>niệu</a:t>
            </a:r>
            <a:r>
              <a:rPr lang="en-US" sz="2600" cap="none" dirty="0"/>
              <a:t> </a:t>
            </a:r>
            <a:r>
              <a:rPr lang="en-US" sz="2600" cap="none" dirty="0" err="1"/>
              <a:t>quản</a:t>
            </a:r>
            <a:r>
              <a:rPr lang="en-US" sz="2600" cap="none" dirty="0"/>
              <a:t> </a:t>
            </a:r>
            <a:r>
              <a:rPr lang="en-US" sz="2600" cap="none" dirty="0" err="1"/>
              <a:t>đường</a:t>
            </a:r>
            <a:r>
              <a:rPr lang="en-US" sz="2600" cap="none" dirty="0"/>
              <a:t> </a:t>
            </a:r>
            <a:r>
              <a:rPr lang="en-US" sz="2600" cap="none" dirty="0" err="1"/>
              <a:t>kính</a:t>
            </a:r>
            <a:r>
              <a:rPr lang="en-US" sz="2600" cap="none" dirty="0"/>
              <a:t> </a:t>
            </a:r>
            <a:r>
              <a:rPr lang="en-US" sz="2600" cap="none" dirty="0" err="1"/>
              <a:t>khoảng</a:t>
            </a:r>
            <a:r>
              <a:rPr lang="en-US" sz="2600" cap="none" dirty="0"/>
              <a:t> 1.8 – 3.0 mm </a:t>
            </a:r>
          </a:p>
          <a:p>
            <a:r>
              <a:rPr lang="en-US" sz="2600" cap="none" dirty="0"/>
              <a:t>Hai </a:t>
            </a:r>
            <a:r>
              <a:rPr lang="en-US" sz="2600" cap="none" dirty="0" err="1"/>
              <a:t>miệng</a:t>
            </a:r>
            <a:r>
              <a:rPr lang="en-US" sz="2600" cap="none" dirty="0"/>
              <a:t> NQ </a:t>
            </a:r>
            <a:r>
              <a:rPr lang="en-US" sz="2600" cap="none" dirty="0" err="1"/>
              <a:t>cách</a:t>
            </a:r>
            <a:r>
              <a:rPr lang="en-US" sz="2600" cap="none" dirty="0"/>
              <a:t> </a:t>
            </a:r>
            <a:r>
              <a:rPr lang="en-US" sz="2600" cap="none" dirty="0" err="1"/>
              <a:t>nhau</a:t>
            </a:r>
            <a:r>
              <a:rPr lang="en-US" sz="2600" cap="none" dirty="0"/>
              <a:t> </a:t>
            </a:r>
            <a:r>
              <a:rPr lang="en-US" sz="2600" cap="none" dirty="0" err="1"/>
              <a:t>khoảng</a:t>
            </a:r>
            <a:r>
              <a:rPr lang="en-US" sz="2600" cap="none" dirty="0"/>
              <a:t> 5cm </a:t>
            </a:r>
            <a:r>
              <a:rPr lang="en-US" sz="2600" cap="none" err="1"/>
              <a:t>khi</a:t>
            </a:r>
            <a:r>
              <a:rPr lang="en-US" sz="2600" cap="none"/>
              <a:t> BQ </a:t>
            </a:r>
            <a:r>
              <a:rPr lang="en-US" sz="2600" cap="none" dirty="0" err="1"/>
              <a:t>căng</a:t>
            </a:r>
            <a:r>
              <a:rPr lang="en-US" sz="2600" cap="none" dirty="0"/>
              <a:t>, </a:t>
            </a:r>
            <a:r>
              <a:rPr lang="en-US" sz="2600" cap="none" dirty="0" err="1"/>
              <a:t>khoảng</a:t>
            </a:r>
            <a:r>
              <a:rPr lang="en-US" sz="2600" cap="none" dirty="0"/>
              <a:t> 2.5cm </a:t>
            </a:r>
            <a:r>
              <a:rPr lang="en-US" sz="2600" cap="none" dirty="0" err="1"/>
              <a:t>khi</a:t>
            </a:r>
            <a:r>
              <a:rPr lang="en-US" sz="2600" cap="none" dirty="0"/>
              <a:t> </a:t>
            </a:r>
            <a:r>
              <a:rPr lang="en-US" sz="2600" cap="none" dirty="0" err="1"/>
              <a:t>bàng</a:t>
            </a:r>
            <a:r>
              <a:rPr lang="en-US" sz="2600" cap="none" dirty="0"/>
              <a:t> </a:t>
            </a:r>
            <a:r>
              <a:rPr lang="en-US" sz="2600" cap="none" dirty="0" err="1"/>
              <a:t>quang</a:t>
            </a:r>
            <a:r>
              <a:rPr lang="en-US" sz="2600" cap="none" dirty="0"/>
              <a:t> </a:t>
            </a:r>
            <a:r>
              <a:rPr lang="en-US" sz="2600" cap="none" dirty="0" err="1"/>
              <a:t>xẹp</a:t>
            </a:r>
            <a:r>
              <a:rPr lang="en-US" sz="2600" cap="none" dirty="0"/>
              <a:t>.</a:t>
            </a:r>
          </a:p>
          <a:p>
            <a:endParaRPr lang="en-US" sz="2600" cap="none" dirty="0"/>
          </a:p>
        </p:txBody>
      </p:sp>
      <p:pic>
        <p:nvPicPr>
          <p:cNvPr id="7" name="Content Placeholder 7">
            <a:extLst>
              <a:ext uri="{FF2B5EF4-FFF2-40B4-BE49-F238E27FC236}">
                <a16:creationId xmlns:a16="http://schemas.microsoft.com/office/drawing/2014/main" xmlns="" id="{7AC474D1-119D-EA41-9F34-A5F35D65A082}"/>
              </a:ext>
            </a:extLst>
          </p:cNvPr>
          <p:cNvPicPr/>
          <p:nvPr/>
        </p:nvPicPr>
        <p:blipFill>
          <a:blip r:embed="rId2"/>
          <a:stretch>
            <a:fillRect/>
          </a:stretch>
        </p:blipFill>
        <p:spPr>
          <a:xfrm>
            <a:off x="6664324" y="876300"/>
            <a:ext cx="4016376" cy="5006975"/>
          </a:xfrm>
          <a:prstGeom prst="rect">
            <a:avLst/>
          </a:prstGeom>
        </p:spPr>
      </p:pic>
      <p:sp>
        <p:nvSpPr>
          <p:cNvPr id="8" name="Content Placeholder 4"/>
          <p:cNvSpPr txBox="1">
            <a:spLocks/>
          </p:cNvSpPr>
          <p:nvPr/>
        </p:nvSpPr>
        <p:spPr>
          <a:xfrm>
            <a:off x="0" y="6112524"/>
            <a:ext cx="12192000" cy="615109"/>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Arial" pitchFamily="34" charset="0"/>
                <a:ea typeface="+mn-ea"/>
                <a:cs typeface="Arial" pitchFamily="34" charset="0"/>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Arial" pitchFamily="34" charset="0"/>
                <a:ea typeface="+mn-ea"/>
                <a:cs typeface="Arial" pitchFamily="34" charset="0"/>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Arial" pitchFamily="34" charset="0"/>
                <a:ea typeface="+mn-ea"/>
                <a:cs typeface="Arial" pitchFamily="34" charset="0"/>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1600" i="1" cap="none" dirty="0"/>
              <a:t> </a:t>
            </a:r>
            <a:r>
              <a:rPr lang="en-US" sz="1600" i="1" cap="none" dirty="0" err="1"/>
              <a:t>Một</a:t>
            </a:r>
            <a:r>
              <a:rPr lang="en-US" sz="1600" i="1" cap="none" dirty="0"/>
              <a:t> </a:t>
            </a:r>
            <a:r>
              <a:rPr lang="en-US" sz="1600" i="1" cap="none" dirty="0" err="1"/>
              <a:t>số</a:t>
            </a:r>
            <a:r>
              <a:rPr lang="en-US" sz="1600" i="1" cap="none" dirty="0"/>
              <a:t> </a:t>
            </a:r>
            <a:r>
              <a:rPr lang="en-US" sz="1600" i="1" cap="none" dirty="0" err="1"/>
              <a:t>dụng</a:t>
            </a:r>
            <a:r>
              <a:rPr lang="en-US" sz="1600" i="1" cap="none" dirty="0"/>
              <a:t> </a:t>
            </a:r>
            <a:r>
              <a:rPr lang="en-US" sz="1600" i="1" cap="none" dirty="0" err="1"/>
              <a:t>cụ</a:t>
            </a:r>
            <a:r>
              <a:rPr lang="en-US" sz="1600" i="1" cap="none" dirty="0"/>
              <a:t> </a:t>
            </a:r>
            <a:r>
              <a:rPr lang="en-US" sz="1600" i="1" cap="none" dirty="0" err="1"/>
              <a:t>tán</a:t>
            </a:r>
            <a:r>
              <a:rPr lang="en-US" sz="1600" i="1" cap="none" dirty="0"/>
              <a:t> </a:t>
            </a:r>
            <a:r>
              <a:rPr lang="en-US" sz="1600" i="1" cap="none" dirty="0" err="1"/>
              <a:t>sỏi</a:t>
            </a:r>
            <a:r>
              <a:rPr lang="en-US" sz="1600" i="1" cap="none" dirty="0"/>
              <a:t> </a:t>
            </a:r>
            <a:r>
              <a:rPr lang="en-US" sz="1600" i="1" cap="none" dirty="0" err="1"/>
              <a:t>nội</a:t>
            </a:r>
            <a:r>
              <a:rPr lang="en-US" sz="1600" i="1" cap="none" dirty="0"/>
              <a:t> </a:t>
            </a:r>
            <a:r>
              <a:rPr lang="en-US" sz="1600" i="1" cap="none" dirty="0" err="1"/>
              <a:t>soi</a:t>
            </a:r>
            <a:r>
              <a:rPr lang="en-US" sz="1600" i="1" cap="none" dirty="0"/>
              <a:t> – </a:t>
            </a:r>
            <a:r>
              <a:rPr lang="en-US" sz="1600" i="1" cap="none" dirty="0" err="1"/>
              <a:t>Điều</a:t>
            </a:r>
            <a:r>
              <a:rPr lang="en-US" sz="1600" i="1" cap="none" dirty="0"/>
              <a:t> </a:t>
            </a:r>
            <a:r>
              <a:rPr lang="en-US" sz="1600" i="1" cap="none" dirty="0" err="1"/>
              <a:t>trị</a:t>
            </a:r>
            <a:r>
              <a:rPr lang="en-US" sz="1600" i="1" cap="none" dirty="0"/>
              <a:t> </a:t>
            </a:r>
            <a:r>
              <a:rPr lang="en-US" sz="1600" i="1" cap="none" dirty="0" err="1"/>
              <a:t>sỏi</a:t>
            </a:r>
            <a:r>
              <a:rPr lang="en-US" sz="1600" i="1" cap="none" dirty="0"/>
              <a:t> </a:t>
            </a:r>
            <a:r>
              <a:rPr lang="en-US" sz="1600" i="1" cap="none" dirty="0" err="1"/>
              <a:t>niệu</a:t>
            </a:r>
            <a:r>
              <a:rPr lang="en-US" sz="1600" i="1" cap="none" dirty="0"/>
              <a:t> </a:t>
            </a:r>
            <a:r>
              <a:rPr lang="en-US" sz="1600" i="1" cap="none" dirty="0" err="1"/>
              <a:t>bằng</a:t>
            </a:r>
            <a:r>
              <a:rPr lang="en-US" sz="1600" i="1" cap="none" dirty="0"/>
              <a:t> </a:t>
            </a:r>
            <a:r>
              <a:rPr lang="en-US" sz="1600" i="1" cap="none" dirty="0" err="1"/>
              <a:t>phẫu</a:t>
            </a:r>
            <a:r>
              <a:rPr lang="en-US" sz="1600" i="1" cap="none" dirty="0"/>
              <a:t> </a:t>
            </a:r>
            <a:r>
              <a:rPr lang="en-US" sz="1600" i="1" cap="none" dirty="0" err="1"/>
              <a:t>thuật</a:t>
            </a:r>
            <a:r>
              <a:rPr lang="en-US" sz="1600" i="1" cap="none" dirty="0"/>
              <a:t> </a:t>
            </a:r>
            <a:r>
              <a:rPr lang="en-US" sz="1600" i="1" cap="none" dirty="0" err="1"/>
              <a:t>ít</a:t>
            </a:r>
            <a:r>
              <a:rPr lang="en-US" sz="1600" i="1" cap="none" dirty="0"/>
              <a:t> </a:t>
            </a:r>
            <a:r>
              <a:rPr lang="en-US" sz="1600" i="1" cap="none" dirty="0" err="1"/>
              <a:t>xâm</a:t>
            </a:r>
            <a:r>
              <a:rPr lang="en-US" sz="1600" i="1" cap="none" dirty="0"/>
              <a:t> </a:t>
            </a:r>
            <a:r>
              <a:rPr lang="en-US" sz="1600" i="1" cap="none" dirty="0" err="1"/>
              <a:t>lấn</a:t>
            </a:r>
            <a:r>
              <a:rPr lang="en-US" sz="1600" i="1" cap="none" dirty="0"/>
              <a:t> – </a:t>
            </a:r>
            <a:r>
              <a:rPr lang="en-US" sz="1600" i="1" cap="none" dirty="0" err="1"/>
              <a:t>Trần</a:t>
            </a:r>
            <a:r>
              <a:rPr lang="en-US" sz="1600" i="1" cap="none" dirty="0"/>
              <a:t> </a:t>
            </a:r>
            <a:r>
              <a:rPr lang="en-US" sz="1600" i="1" cap="none" dirty="0" err="1"/>
              <a:t>Lê</a:t>
            </a:r>
            <a:r>
              <a:rPr lang="en-US" sz="1600" i="1" cap="none" dirty="0"/>
              <a:t> Linh </a:t>
            </a:r>
            <a:r>
              <a:rPr lang="en-US" sz="1600" i="1" cap="none" dirty="0" err="1"/>
              <a:t>Phương</a:t>
            </a:r>
            <a:r>
              <a:rPr lang="en-US" sz="1600" cap="none" dirty="0"/>
              <a:t>. </a:t>
            </a:r>
          </a:p>
        </p:txBody>
      </p:sp>
    </p:spTree>
    <p:extLst>
      <p:ext uri="{BB962C8B-B14F-4D97-AF65-F5344CB8AC3E}">
        <p14:creationId xmlns:p14="http://schemas.microsoft.com/office/powerpoint/2010/main" val="198807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04800" y="685800"/>
            <a:ext cx="11480800" cy="1143000"/>
          </a:xfrm>
        </p:spPr>
        <p:txBody>
          <a:bodyPr>
            <a:noAutofit/>
          </a:bodyPr>
          <a:lstStyle/>
          <a:p>
            <a:r>
              <a:rPr lang="en-US" b="1"/>
              <a:t>2. GIẢI PHẪU NIỆU QUẢN</a:t>
            </a:r>
            <a:endParaRPr lang="en-US" b="1" dirty="0"/>
          </a:p>
        </p:txBody>
      </p:sp>
      <p:sp>
        <p:nvSpPr>
          <p:cNvPr id="5" name="TextBox 4"/>
          <p:cNvSpPr txBox="1"/>
          <p:nvPr/>
        </p:nvSpPr>
        <p:spPr>
          <a:xfrm>
            <a:off x="914400" y="2590800"/>
            <a:ext cx="9448800" cy="699230"/>
          </a:xfrm>
          <a:prstGeom prst="rect">
            <a:avLst/>
          </a:prstGeom>
          <a:noFill/>
        </p:spPr>
        <p:txBody>
          <a:bodyPr wrap="square" rtlCol="0">
            <a:spAutoFit/>
          </a:bodyPr>
          <a:lstStyle/>
          <a:p>
            <a:pPr algn="just">
              <a:lnSpc>
                <a:spcPct val="150000"/>
              </a:lnSpc>
            </a:pPr>
            <a:endParaRPr lang="en-US" sz="30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BC410EEA-824F-4D46-AFE7-60426C8C06B0}" type="slidenum">
              <a:rPr lang="en-US" smtClean="0"/>
              <a:pPr/>
              <a:t>12</a:t>
            </a:fld>
            <a:endParaRPr lang="en-US"/>
          </a:p>
        </p:txBody>
      </p:sp>
      <p:sp>
        <p:nvSpPr>
          <p:cNvPr id="6" name="Content Placeholder 5"/>
          <p:cNvSpPr>
            <a:spLocks noGrp="1"/>
          </p:cNvSpPr>
          <p:nvPr>
            <p:ph idx="13"/>
          </p:nvPr>
        </p:nvSpPr>
        <p:spPr>
          <a:xfrm>
            <a:off x="990600" y="1828799"/>
            <a:ext cx="5383696" cy="4283725"/>
          </a:xfrm>
        </p:spPr>
        <p:txBody>
          <a:bodyPr/>
          <a:lstStyle/>
          <a:p>
            <a:r>
              <a:rPr lang="vi-VN" cap="none" dirty="0">
                <a:latin typeface="+mn-lt"/>
                <a:cs typeface="Calibri" panose="020F0502020204030204" pitchFamily="34" charset="0"/>
              </a:rPr>
              <a:t>NQ lưng hướng ra trước để vắt ngang qua cơ thắt lưng và bắt chéo mạch máu chậu  </a:t>
            </a:r>
          </a:p>
          <a:p>
            <a:r>
              <a:rPr lang="vi-VN" cap="none" dirty="0">
                <a:latin typeface="+mn-lt"/>
                <a:cs typeface="Calibri" panose="020F0502020204030204" pitchFamily="34" charset="0"/>
              </a:rPr>
              <a:t>NQ quặt ra sau theo thành chậu, rồi hướng vào đường giữa, vào mặt sau BQ</a:t>
            </a:r>
            <a:endParaRPr lang="en-US" cap="none" dirty="0">
              <a:latin typeface="+mn-lt"/>
              <a:cs typeface="Calibri" panose="020F0502020204030204" pitchFamily="34" charset="0"/>
            </a:endParaRPr>
          </a:p>
          <a:p>
            <a:pPr marL="0" indent="0">
              <a:buNone/>
            </a:pPr>
            <a:endParaRPr lang="en-US" cap="none" dirty="0">
              <a:latin typeface="+mn-lt"/>
            </a:endParaRPr>
          </a:p>
        </p:txBody>
      </p:sp>
      <p:sp>
        <p:nvSpPr>
          <p:cNvPr id="8" name="Content Placeholder 4"/>
          <p:cNvSpPr txBox="1">
            <a:spLocks/>
          </p:cNvSpPr>
          <p:nvPr/>
        </p:nvSpPr>
        <p:spPr>
          <a:xfrm>
            <a:off x="0" y="6112524"/>
            <a:ext cx="12192000" cy="615109"/>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Arial" pitchFamily="34" charset="0"/>
                <a:ea typeface="+mn-ea"/>
                <a:cs typeface="Arial" pitchFamily="34" charset="0"/>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Arial" pitchFamily="34" charset="0"/>
                <a:ea typeface="+mn-ea"/>
                <a:cs typeface="Arial" pitchFamily="34" charset="0"/>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Arial" pitchFamily="34" charset="0"/>
                <a:ea typeface="+mn-ea"/>
                <a:cs typeface="Arial" pitchFamily="34" charset="0"/>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1600"/>
              <a:t>. </a:t>
            </a:r>
          </a:p>
        </p:txBody>
      </p:sp>
      <p:pic>
        <p:nvPicPr>
          <p:cNvPr id="9" name="Picture 8" descr="Diagram&#10;&#10;Description automatically generated">
            <a:extLst>
              <a:ext uri="{FF2B5EF4-FFF2-40B4-BE49-F238E27FC236}">
                <a16:creationId xmlns:a16="http://schemas.microsoft.com/office/drawing/2014/main" xmlns="" id="{41DEE191-40E1-F544-B1E3-AB1873DD2CC2}"/>
              </a:ext>
            </a:extLst>
          </p:cNvPr>
          <p:cNvPicPr>
            <a:picLocks noChangeAspect="1"/>
          </p:cNvPicPr>
          <p:nvPr/>
        </p:nvPicPr>
        <p:blipFill>
          <a:blip r:embed="rId2"/>
          <a:stretch>
            <a:fillRect/>
          </a:stretch>
        </p:blipFill>
        <p:spPr>
          <a:xfrm>
            <a:off x="6983830" y="2286000"/>
            <a:ext cx="4802242" cy="2771775"/>
          </a:xfrm>
          <a:prstGeom prst="rect">
            <a:avLst/>
          </a:prstGeom>
        </p:spPr>
      </p:pic>
      <p:sp>
        <p:nvSpPr>
          <p:cNvPr id="4" name="Rectangle 3"/>
          <p:cNvSpPr/>
          <p:nvPr/>
        </p:nvSpPr>
        <p:spPr>
          <a:xfrm>
            <a:off x="304800" y="5804303"/>
            <a:ext cx="11481272" cy="646331"/>
          </a:xfrm>
          <a:prstGeom prst="rect">
            <a:avLst/>
          </a:prstGeom>
        </p:spPr>
        <p:txBody>
          <a:bodyPr wrap="square">
            <a:spAutoFit/>
          </a:bodyPr>
          <a:lstStyle/>
          <a:p>
            <a:pPr>
              <a:lnSpc>
                <a:spcPct val="100000"/>
              </a:lnSpc>
              <a:spcBef>
                <a:spcPts val="0"/>
              </a:spcBef>
            </a:pPr>
            <a:r>
              <a:rPr lang="vi-VN">
                <a:latin typeface="Calibri" panose="020F0502020204030204" pitchFamily="34" charset="0"/>
                <a:cs typeface="Calibri" panose="020F0502020204030204" pitchFamily="34" charset="0"/>
              </a:rPr>
              <a:t>Nguyễn Quang Quyền (1999), “Thận- Tuyến Thƣợng thận”, Bài giảng Giải phẫu học, tập II của Nhà Xuất bản Y học, in lần thứ 7, tr. 181-198. </a:t>
            </a:r>
            <a:endParaRPr lang="vi-V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A picture containing square&#10;&#10;Description automatically generated">
            <a:extLst>
              <a:ext uri="{FF2B5EF4-FFF2-40B4-BE49-F238E27FC236}">
                <a16:creationId xmlns:a16="http://schemas.microsoft.com/office/drawing/2014/main" xmlns="" id="{C4C6F549-FBA9-ED48-9D37-3B18EE11FF27}"/>
              </a:ext>
            </a:extLst>
          </p:cNvPr>
          <p:cNvPicPr>
            <a:picLocks noGrp="1" noChangeAspect="1"/>
          </p:cNvPicPr>
          <p:nvPr>
            <p:ph idx="13"/>
          </p:nvPr>
        </p:nvPicPr>
        <p:blipFill>
          <a:blip r:embed="rId2"/>
          <a:stretch>
            <a:fillRect/>
          </a:stretch>
        </p:blipFill>
        <p:spPr>
          <a:xfrm>
            <a:off x="1837810" y="130367"/>
            <a:ext cx="8516380" cy="6741721"/>
          </a:xfrm>
        </p:spPr>
      </p:pic>
    </p:spTree>
    <p:extLst>
      <p:ext uri="{BB962C8B-B14F-4D97-AF65-F5344CB8AC3E}">
        <p14:creationId xmlns:p14="http://schemas.microsoft.com/office/powerpoint/2010/main" val="1528799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04800" y="685800"/>
            <a:ext cx="11480800" cy="1143000"/>
          </a:xfrm>
        </p:spPr>
        <p:txBody>
          <a:bodyPr>
            <a:noAutofit/>
          </a:bodyPr>
          <a:lstStyle/>
          <a:p>
            <a:r>
              <a:rPr lang="en-US" b="1" dirty="0"/>
              <a:t>2. CÁC LOẠI NĂNG LƯỢNG </a:t>
            </a:r>
            <a:r>
              <a:rPr lang="en-US" b="1"/>
              <a:t>TÁN SỎI nội soi ngược chiều</a:t>
            </a:r>
            <a:endParaRPr lang="en-US" b="1" dirty="0"/>
          </a:p>
        </p:txBody>
      </p:sp>
      <p:sp>
        <p:nvSpPr>
          <p:cNvPr id="5" name="TextBox 4"/>
          <p:cNvSpPr txBox="1"/>
          <p:nvPr/>
        </p:nvSpPr>
        <p:spPr>
          <a:xfrm>
            <a:off x="304800" y="2590800"/>
            <a:ext cx="3200400" cy="2308324"/>
          </a:xfrm>
          <a:prstGeom prst="rect">
            <a:avLst/>
          </a:prstGeom>
          <a:noFill/>
        </p:spPr>
        <p:txBody>
          <a:bodyPr wrap="square" rtlCol="0">
            <a:spAutoFit/>
          </a:bodyPr>
          <a:lstStyle/>
          <a:p>
            <a:pPr algn="just">
              <a:lnSpc>
                <a:spcPct val="150000"/>
              </a:lnSpc>
            </a:pPr>
            <a:r>
              <a:rPr lang="en-US" sz="2400" b="1">
                <a:latin typeface="Arial" pitchFamily="34" charset="0"/>
                <a:cs typeface="Arial" pitchFamily="34" charset="0"/>
              </a:rPr>
              <a:t>2.1.THỦY ĐIỆN LỰC</a:t>
            </a:r>
            <a:endParaRPr lang="en-US" sz="2400" b="1" dirty="0">
              <a:latin typeface="Arial" pitchFamily="34" charset="0"/>
              <a:cs typeface="Arial" pitchFamily="34" charset="0"/>
            </a:endParaRPr>
          </a:p>
          <a:p>
            <a:pPr algn="just">
              <a:lnSpc>
                <a:spcPct val="150000"/>
              </a:lnSpc>
            </a:pPr>
            <a:r>
              <a:rPr lang="en-US" sz="2400" b="1" dirty="0">
                <a:latin typeface="Arial" pitchFamily="34" charset="0"/>
                <a:cs typeface="Arial" pitchFamily="34" charset="0"/>
              </a:rPr>
              <a:t>2.2</a:t>
            </a:r>
            <a:r>
              <a:rPr lang="en-US" sz="2400" b="1">
                <a:latin typeface="Arial" pitchFamily="34" charset="0"/>
                <a:cs typeface="Arial" pitchFamily="34" charset="0"/>
              </a:rPr>
              <a:t>. LASER</a:t>
            </a:r>
          </a:p>
          <a:p>
            <a:pPr algn="just">
              <a:lnSpc>
                <a:spcPct val="150000"/>
              </a:lnSpc>
            </a:pPr>
            <a:r>
              <a:rPr lang="en-US" sz="2400" b="1">
                <a:latin typeface="Arial" pitchFamily="34" charset="0"/>
                <a:cs typeface="Arial" pitchFamily="34" charset="0"/>
              </a:rPr>
              <a:t>2.3. SIÊU ÂM</a:t>
            </a:r>
            <a:endParaRPr lang="en-US" sz="2400" b="1" dirty="0">
              <a:latin typeface="Arial" pitchFamily="34" charset="0"/>
              <a:cs typeface="Arial" pitchFamily="34" charset="0"/>
            </a:endParaRPr>
          </a:p>
          <a:p>
            <a:pPr algn="just">
              <a:lnSpc>
                <a:spcPct val="150000"/>
              </a:lnSpc>
            </a:pPr>
            <a:r>
              <a:rPr lang="en-US" sz="2400" b="1" dirty="0">
                <a:latin typeface="Arial" pitchFamily="34" charset="0"/>
                <a:cs typeface="Arial" pitchFamily="34" charset="0"/>
              </a:rPr>
              <a:t>2.4</a:t>
            </a:r>
            <a:r>
              <a:rPr lang="en-US" sz="2400" b="1">
                <a:latin typeface="Arial" pitchFamily="34" charset="0"/>
                <a:cs typeface="Arial" pitchFamily="34" charset="0"/>
              </a:rPr>
              <a:t>. CƠ HỌC</a:t>
            </a:r>
            <a:endParaRPr lang="en-US" sz="24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BC410EEA-824F-4D46-AFE7-60426C8C06B0}" type="slidenum">
              <a:rPr lang="en-US" smtClean="0"/>
              <a:pPr/>
              <a:t>14</a:t>
            </a:fld>
            <a:endParaRPr 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888" y="1851468"/>
            <a:ext cx="7834312" cy="439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9571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04800" y="228600"/>
            <a:ext cx="10972800" cy="838200"/>
          </a:xfrm>
        </p:spPr>
        <p:txBody>
          <a:bodyPr>
            <a:normAutofit/>
          </a:bodyPr>
          <a:lstStyle/>
          <a:p>
            <a:r>
              <a:rPr lang="en-US" b="1" dirty="0"/>
              <a:t>2.1. </a:t>
            </a:r>
            <a:r>
              <a:rPr lang="en-US" b="1" dirty="0" err="1"/>
              <a:t>Tán</a:t>
            </a:r>
            <a:r>
              <a:rPr lang="en-US" b="1" dirty="0"/>
              <a:t> </a:t>
            </a:r>
            <a:r>
              <a:rPr lang="en-US" b="1" dirty="0" err="1"/>
              <a:t>sỏi</a:t>
            </a:r>
            <a:r>
              <a:rPr lang="en-US" b="1" dirty="0"/>
              <a:t> </a:t>
            </a:r>
            <a:r>
              <a:rPr lang="en-US" b="1" dirty="0" err="1"/>
              <a:t>thủy</a:t>
            </a:r>
            <a:r>
              <a:rPr lang="en-US" b="1" dirty="0"/>
              <a:t> </a:t>
            </a:r>
            <a:r>
              <a:rPr lang="en-US" b="1" dirty="0" err="1"/>
              <a:t>điện</a:t>
            </a:r>
            <a:r>
              <a:rPr lang="en-US" b="1" dirty="0"/>
              <a:t> </a:t>
            </a:r>
            <a:r>
              <a:rPr lang="en-US" b="1" dirty="0" err="1"/>
              <a:t>lực</a:t>
            </a:r>
            <a:endParaRPr lang="en-US" b="1" dirty="0"/>
          </a:p>
        </p:txBody>
      </p:sp>
      <p:pic>
        <p:nvPicPr>
          <p:cNvPr id="4" name="LithotripsyBIGthuydienluc.jpg"/>
          <p:cNvPicPr>
            <a:picLocks noGrp="1" noChangeAspect="1"/>
          </p:cNvPicPr>
          <p:nvPr>
            <p:ph idx="4294967295"/>
          </p:nvPr>
        </p:nvPicPr>
        <p:blipFill>
          <a:blip r:embed="rId2"/>
          <a:stretch>
            <a:fillRect/>
          </a:stretch>
        </p:blipFill>
        <p:spPr>
          <a:xfrm>
            <a:off x="2540000" y="1371600"/>
            <a:ext cx="6908800" cy="2570074"/>
          </a:xfrm>
          <a:prstGeom prst="rect">
            <a:avLst/>
          </a:prstGeom>
        </p:spPr>
      </p:pic>
      <p:sp>
        <p:nvSpPr>
          <p:cNvPr id="3" name="TextBox 2"/>
          <p:cNvSpPr txBox="1"/>
          <p:nvPr/>
        </p:nvSpPr>
        <p:spPr>
          <a:xfrm>
            <a:off x="508000" y="4191000"/>
            <a:ext cx="11277600" cy="1754326"/>
          </a:xfrm>
          <a:prstGeom prst="rect">
            <a:avLst/>
          </a:prstGeom>
          <a:noFill/>
        </p:spPr>
        <p:txBody>
          <a:bodyPr wrap="square" rtlCol="0">
            <a:spAutoFit/>
          </a:bodyPr>
          <a:lstStyle/>
          <a:p>
            <a:pPr algn="just">
              <a:lnSpc>
                <a:spcPct val="150000"/>
              </a:lnSpc>
            </a:pPr>
            <a:r>
              <a:rPr lang="en-US" sz="2400" b="1" i="1" dirty="0" err="1">
                <a:solidFill>
                  <a:srgbClr val="FF0000"/>
                </a:solidFill>
                <a:latin typeface="Arial" pitchFamily="34" charset="0"/>
                <a:cs typeface="Arial" pitchFamily="34" charset="0"/>
              </a:rPr>
              <a:t>Nguyên</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lý</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hoạt</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động</a:t>
            </a:r>
            <a:r>
              <a:rPr lang="en-US" sz="2400" b="1" i="1" dirty="0">
                <a:solidFill>
                  <a:srgbClr val="FF0000"/>
                </a:solidFill>
                <a:latin typeface="Arial" pitchFamily="34" charset="0"/>
                <a:cs typeface="Arial" pitchFamily="34" charset="0"/>
              </a:rPr>
              <a:t>: </a:t>
            </a:r>
            <a:r>
              <a:rPr lang="en-US" sz="2400" b="1" i="1" dirty="0" err="1">
                <a:latin typeface="Arial" pitchFamily="34" charset="0"/>
                <a:cs typeface="Arial" pitchFamily="34" charset="0"/>
              </a:rPr>
              <a:t>Sự</a:t>
            </a:r>
            <a:r>
              <a:rPr lang="en-US" sz="2400" b="1" i="1" dirty="0">
                <a:latin typeface="Arial" pitchFamily="34" charset="0"/>
                <a:cs typeface="Arial" pitchFamily="34" charset="0"/>
              </a:rPr>
              <a:t> </a:t>
            </a:r>
            <a:r>
              <a:rPr lang="en-US" sz="2400" b="1" i="1" dirty="0" err="1">
                <a:latin typeface="Arial" pitchFamily="34" charset="0"/>
                <a:cs typeface="Arial" pitchFamily="34" charset="0"/>
              </a:rPr>
              <a:t>phóng</a:t>
            </a:r>
            <a:r>
              <a:rPr lang="en-US" sz="2400" b="1" i="1" dirty="0">
                <a:latin typeface="Arial" pitchFamily="34" charset="0"/>
                <a:cs typeface="Arial" pitchFamily="34" charset="0"/>
              </a:rPr>
              <a:t> </a:t>
            </a:r>
            <a:r>
              <a:rPr lang="en-US" sz="2400" b="1" i="1" dirty="0" err="1">
                <a:latin typeface="Arial" pitchFamily="34" charset="0"/>
                <a:cs typeface="Arial" pitchFamily="34" charset="0"/>
              </a:rPr>
              <a:t>điện</a:t>
            </a:r>
            <a:r>
              <a:rPr lang="en-US" sz="2400" b="1" i="1" dirty="0">
                <a:latin typeface="Arial" pitchFamily="34" charset="0"/>
                <a:cs typeface="Arial" pitchFamily="34" charset="0"/>
              </a:rPr>
              <a:t> </a:t>
            </a:r>
            <a:r>
              <a:rPr lang="en-US" sz="2400" b="1" i="1" dirty="0" err="1">
                <a:latin typeface="Arial" pitchFamily="34" charset="0"/>
                <a:cs typeface="Arial" pitchFamily="34" charset="0"/>
              </a:rPr>
              <a:t>giữa</a:t>
            </a:r>
            <a:r>
              <a:rPr lang="en-US" sz="2400" b="1" i="1" dirty="0">
                <a:latin typeface="Arial" pitchFamily="34" charset="0"/>
                <a:cs typeface="Arial" pitchFamily="34" charset="0"/>
              </a:rPr>
              <a:t> </a:t>
            </a:r>
            <a:r>
              <a:rPr lang="en-US" sz="2400" b="1" i="1" dirty="0" err="1">
                <a:latin typeface="Arial" pitchFamily="34" charset="0"/>
                <a:cs typeface="Arial" pitchFamily="34" charset="0"/>
              </a:rPr>
              <a:t>hai</a:t>
            </a:r>
            <a:r>
              <a:rPr lang="en-US" sz="2400" b="1" i="1" dirty="0">
                <a:latin typeface="Arial" pitchFamily="34" charset="0"/>
                <a:cs typeface="Arial" pitchFamily="34" charset="0"/>
              </a:rPr>
              <a:t> </a:t>
            </a:r>
            <a:r>
              <a:rPr lang="en-US" sz="2400" b="1" i="1" dirty="0" err="1">
                <a:latin typeface="Arial" pitchFamily="34" charset="0"/>
                <a:cs typeface="Arial" pitchFamily="34" charset="0"/>
              </a:rPr>
              <a:t>điện</a:t>
            </a:r>
            <a:r>
              <a:rPr lang="en-US" sz="2400" b="1" i="1" dirty="0">
                <a:latin typeface="Arial" pitchFamily="34" charset="0"/>
                <a:cs typeface="Arial" pitchFamily="34" charset="0"/>
              </a:rPr>
              <a:t> </a:t>
            </a:r>
            <a:r>
              <a:rPr lang="en-US" sz="2400" b="1" i="1" dirty="0" err="1">
                <a:latin typeface="Arial" pitchFamily="34" charset="0"/>
                <a:cs typeface="Arial" pitchFamily="34" charset="0"/>
              </a:rPr>
              <a:t>cực</a:t>
            </a:r>
            <a:r>
              <a:rPr lang="en-US" sz="2400" b="1" i="1" dirty="0">
                <a:latin typeface="Arial" pitchFamily="34" charset="0"/>
                <a:cs typeface="Arial" pitchFamily="34" charset="0"/>
              </a:rPr>
              <a:t> </a:t>
            </a:r>
            <a:r>
              <a:rPr lang="en-US" sz="2400" b="1" i="1" dirty="0" err="1">
                <a:latin typeface="Arial" pitchFamily="34" charset="0"/>
                <a:cs typeface="Arial" pitchFamily="34" charset="0"/>
              </a:rPr>
              <a:t>trong</a:t>
            </a:r>
            <a:r>
              <a:rPr lang="en-US" sz="2400" b="1" i="1" dirty="0">
                <a:latin typeface="Arial" pitchFamily="34" charset="0"/>
                <a:cs typeface="Arial" pitchFamily="34" charset="0"/>
              </a:rPr>
              <a:t> </a:t>
            </a:r>
            <a:r>
              <a:rPr lang="en-US" sz="2400" b="1" i="1" dirty="0" err="1">
                <a:latin typeface="Arial" pitchFamily="34" charset="0"/>
                <a:cs typeface="Arial" pitchFamily="34" charset="0"/>
              </a:rPr>
              <a:t>môi</a:t>
            </a:r>
            <a:r>
              <a:rPr lang="en-US" sz="2400" b="1" i="1" dirty="0">
                <a:latin typeface="Arial" pitchFamily="34" charset="0"/>
                <a:cs typeface="Arial" pitchFamily="34" charset="0"/>
              </a:rPr>
              <a:t> </a:t>
            </a:r>
            <a:r>
              <a:rPr lang="en-US" sz="2400" b="1" i="1" dirty="0" err="1">
                <a:latin typeface="Arial" pitchFamily="34" charset="0"/>
                <a:cs typeface="Arial" pitchFamily="34" charset="0"/>
              </a:rPr>
              <a:t>trường</a:t>
            </a:r>
            <a:r>
              <a:rPr lang="en-US" sz="2400" b="1" i="1" dirty="0">
                <a:latin typeface="Arial" pitchFamily="34" charset="0"/>
                <a:cs typeface="Arial" pitchFamily="34" charset="0"/>
              </a:rPr>
              <a:t> </a:t>
            </a:r>
            <a:r>
              <a:rPr lang="en-US" sz="2400" b="1" i="1" dirty="0" err="1">
                <a:latin typeface="Arial" pitchFamily="34" charset="0"/>
                <a:cs typeface="Arial" pitchFamily="34" charset="0"/>
              </a:rPr>
              <a:t>chất</a:t>
            </a:r>
            <a:r>
              <a:rPr lang="en-US" sz="2400" b="1" i="1" dirty="0">
                <a:latin typeface="Arial" pitchFamily="34" charset="0"/>
                <a:cs typeface="Arial" pitchFamily="34" charset="0"/>
              </a:rPr>
              <a:t> </a:t>
            </a:r>
            <a:r>
              <a:rPr lang="en-US" sz="2400" b="1" i="1" dirty="0" err="1">
                <a:latin typeface="Arial" pitchFamily="34" charset="0"/>
                <a:cs typeface="Arial" pitchFamily="34" charset="0"/>
              </a:rPr>
              <a:t>lỏng</a:t>
            </a:r>
            <a:r>
              <a:rPr lang="en-US" sz="2400" b="1" i="1" dirty="0">
                <a:latin typeface="Arial" pitchFamily="34" charset="0"/>
                <a:cs typeface="Arial" pitchFamily="34" charset="0"/>
              </a:rPr>
              <a:t> </a:t>
            </a:r>
            <a:r>
              <a:rPr lang="en-US" sz="2400" b="1" i="1" dirty="0" err="1">
                <a:latin typeface="Arial" pitchFamily="34" charset="0"/>
                <a:cs typeface="Arial" pitchFamily="34" charset="0"/>
              </a:rPr>
              <a:t>không</a:t>
            </a:r>
            <a:r>
              <a:rPr lang="en-US" sz="2400" b="1" i="1" dirty="0">
                <a:latin typeface="Arial" pitchFamily="34" charset="0"/>
                <a:cs typeface="Arial" pitchFamily="34" charset="0"/>
              </a:rPr>
              <a:t> </a:t>
            </a:r>
            <a:r>
              <a:rPr lang="en-US" sz="2400" b="1" i="1" dirty="0" err="1">
                <a:latin typeface="Arial" pitchFamily="34" charset="0"/>
                <a:cs typeface="Arial" pitchFamily="34" charset="0"/>
              </a:rPr>
              <a:t>dẫn</a:t>
            </a:r>
            <a:r>
              <a:rPr lang="en-US" sz="2400" b="1" i="1" dirty="0">
                <a:latin typeface="Arial" pitchFamily="34" charset="0"/>
                <a:cs typeface="Arial" pitchFamily="34" charset="0"/>
              </a:rPr>
              <a:t> </a:t>
            </a:r>
            <a:r>
              <a:rPr lang="en-US" sz="2400" b="1" i="1" dirty="0" err="1">
                <a:latin typeface="Arial" pitchFamily="34" charset="0"/>
                <a:cs typeface="Arial" pitchFamily="34" charset="0"/>
              </a:rPr>
              <a:t>điện</a:t>
            </a:r>
            <a:r>
              <a:rPr lang="en-US" sz="2400" b="1" i="1" dirty="0">
                <a:latin typeface="Arial" pitchFamily="34" charset="0"/>
                <a:cs typeface="Arial" pitchFamily="34" charset="0"/>
              </a:rPr>
              <a:t> </a:t>
            </a:r>
            <a:r>
              <a:rPr lang="en-US" sz="2400" b="1" i="1" dirty="0" err="1">
                <a:latin typeface="Arial" pitchFamily="34" charset="0"/>
                <a:cs typeface="Arial" pitchFamily="34" charset="0"/>
              </a:rPr>
              <a:t>tạo</a:t>
            </a:r>
            <a:r>
              <a:rPr lang="en-US" sz="2400" b="1" i="1" dirty="0">
                <a:latin typeface="Arial" pitchFamily="34" charset="0"/>
                <a:cs typeface="Arial" pitchFamily="34" charset="0"/>
              </a:rPr>
              <a:t> </a:t>
            </a:r>
            <a:r>
              <a:rPr lang="en-US" sz="2400" b="1" i="1" dirty="0" err="1">
                <a:latin typeface="Arial" pitchFamily="34" charset="0"/>
                <a:cs typeface="Arial" pitchFamily="34" charset="0"/>
              </a:rPr>
              <a:t>nên</a:t>
            </a:r>
            <a:r>
              <a:rPr lang="en-US" sz="2400" b="1" i="1" dirty="0">
                <a:latin typeface="Arial" pitchFamily="34" charset="0"/>
                <a:cs typeface="Arial" pitchFamily="34" charset="0"/>
              </a:rPr>
              <a:t> </a:t>
            </a:r>
            <a:r>
              <a:rPr lang="en-US" sz="2400" b="1" i="1" dirty="0" err="1">
                <a:latin typeface="Arial" pitchFamily="34" charset="0"/>
                <a:cs typeface="Arial" pitchFamily="34" charset="0"/>
              </a:rPr>
              <a:t>sóng</a:t>
            </a:r>
            <a:r>
              <a:rPr lang="en-US" sz="2400" b="1" i="1" dirty="0">
                <a:latin typeface="Arial" pitchFamily="34" charset="0"/>
                <a:cs typeface="Arial" pitchFamily="34" charset="0"/>
              </a:rPr>
              <a:t> </a:t>
            </a:r>
            <a:r>
              <a:rPr lang="en-US" sz="2400" b="1" i="1" dirty="0" err="1">
                <a:latin typeface="Arial" pitchFamily="34" charset="0"/>
                <a:cs typeface="Arial" pitchFamily="34" charset="0"/>
              </a:rPr>
              <a:t>thủy</a:t>
            </a:r>
            <a:r>
              <a:rPr lang="en-US" sz="2400" b="1" i="1" dirty="0">
                <a:latin typeface="Arial" pitchFamily="34" charset="0"/>
                <a:cs typeface="Arial" pitchFamily="34" charset="0"/>
              </a:rPr>
              <a:t> </a:t>
            </a:r>
            <a:r>
              <a:rPr lang="en-US" sz="2400" b="1" i="1" dirty="0" err="1">
                <a:latin typeface="Arial" pitchFamily="34" charset="0"/>
                <a:cs typeface="Arial" pitchFamily="34" charset="0"/>
              </a:rPr>
              <a:t>điện</a:t>
            </a:r>
            <a:r>
              <a:rPr lang="en-US" sz="2400" b="1" i="1" dirty="0">
                <a:latin typeface="Arial" pitchFamily="34" charset="0"/>
                <a:cs typeface="Arial" pitchFamily="34" charset="0"/>
              </a:rPr>
              <a:t> </a:t>
            </a:r>
            <a:r>
              <a:rPr lang="en-US" sz="2400" b="1" i="1" dirty="0" err="1">
                <a:latin typeface="Arial" pitchFamily="34" charset="0"/>
                <a:cs typeface="Arial" pitchFamily="34" charset="0"/>
              </a:rPr>
              <a:t>lực</a:t>
            </a:r>
            <a:r>
              <a:rPr lang="en-US" sz="2400" b="1" i="1" dirty="0">
                <a:latin typeface="Arial" pitchFamily="34" charset="0"/>
                <a:cs typeface="Arial" pitchFamily="34" charset="0"/>
              </a:rPr>
              <a:t> </a:t>
            </a:r>
            <a:r>
              <a:rPr lang="en-US" sz="2400" b="1" i="1" dirty="0" err="1">
                <a:latin typeface="Arial" pitchFamily="34" charset="0"/>
                <a:cs typeface="Arial" pitchFamily="34" charset="0"/>
              </a:rPr>
              <a:t>có</a:t>
            </a:r>
            <a:r>
              <a:rPr lang="en-US" sz="2400" b="1" i="1" dirty="0">
                <a:latin typeface="Arial" pitchFamily="34" charset="0"/>
                <a:cs typeface="Arial" pitchFamily="34" charset="0"/>
              </a:rPr>
              <a:t> </a:t>
            </a:r>
            <a:r>
              <a:rPr lang="en-US" sz="2400" b="1" i="1" dirty="0" err="1">
                <a:latin typeface="Arial" pitchFamily="34" charset="0"/>
                <a:cs typeface="Arial" pitchFamily="34" charset="0"/>
              </a:rPr>
              <a:t>tác</a:t>
            </a:r>
            <a:r>
              <a:rPr lang="en-US" sz="2400" b="1" i="1" dirty="0">
                <a:latin typeface="Arial" pitchFamily="34" charset="0"/>
                <a:cs typeface="Arial" pitchFamily="34" charset="0"/>
              </a:rPr>
              <a:t> </a:t>
            </a:r>
            <a:r>
              <a:rPr lang="en-US" sz="2400" b="1" i="1" dirty="0" err="1">
                <a:latin typeface="Arial" pitchFamily="34" charset="0"/>
                <a:cs typeface="Arial" pitchFamily="34" charset="0"/>
              </a:rPr>
              <a:t>dụng</a:t>
            </a:r>
            <a:r>
              <a:rPr lang="en-US" sz="2400" b="1" i="1" dirty="0">
                <a:latin typeface="Arial" pitchFamily="34" charset="0"/>
                <a:cs typeface="Arial" pitchFamily="34" charset="0"/>
              </a:rPr>
              <a:t> </a:t>
            </a:r>
            <a:r>
              <a:rPr lang="en-US" sz="2400" b="1" i="1" err="1">
                <a:latin typeface="Arial" pitchFamily="34" charset="0"/>
                <a:cs typeface="Arial" pitchFamily="34" charset="0"/>
              </a:rPr>
              <a:t>vỡ</a:t>
            </a:r>
            <a:r>
              <a:rPr lang="en-US" sz="2400" b="1" i="1">
                <a:latin typeface="Arial" pitchFamily="34" charset="0"/>
                <a:cs typeface="Arial" pitchFamily="34" charset="0"/>
              </a:rPr>
              <a:t> sỏi</a:t>
            </a:r>
          </a:p>
          <a:p>
            <a:pPr algn="just">
              <a:lnSpc>
                <a:spcPct val="150000"/>
              </a:lnSpc>
            </a:pPr>
            <a:endParaRPr lang="en-US" sz="2400" b="1" i="1" dirty="0">
              <a:latin typeface="Arial" pitchFamily="34" charset="0"/>
              <a:cs typeface="Arial" pitchFamily="34" charset="0"/>
            </a:endParaRPr>
          </a:p>
        </p:txBody>
      </p:sp>
      <p:sp>
        <p:nvSpPr>
          <p:cNvPr id="5" name="TextBox 4"/>
          <p:cNvSpPr txBox="1"/>
          <p:nvPr/>
        </p:nvSpPr>
        <p:spPr>
          <a:xfrm>
            <a:off x="304800" y="6203530"/>
            <a:ext cx="11887200" cy="369332"/>
          </a:xfrm>
          <a:prstGeom prst="rect">
            <a:avLst/>
          </a:prstGeom>
          <a:noFill/>
        </p:spPr>
        <p:txBody>
          <a:bodyPr wrap="square" rtlCol="0">
            <a:spAutoFit/>
          </a:bodyPr>
          <a:lstStyle/>
          <a:p>
            <a:r>
              <a:rPr lang="en-US" i="1" dirty="0" err="1">
                <a:latin typeface="Arial" pitchFamily="34" charset="0"/>
                <a:cs typeface="Arial" pitchFamily="34" charset="0"/>
              </a:rPr>
              <a:t>Một</a:t>
            </a:r>
            <a:r>
              <a:rPr lang="en-US" i="1" dirty="0">
                <a:latin typeface="Arial" pitchFamily="34" charset="0"/>
                <a:cs typeface="Arial" pitchFamily="34" charset="0"/>
              </a:rPr>
              <a:t> </a:t>
            </a:r>
            <a:r>
              <a:rPr lang="en-US" i="1" dirty="0" err="1">
                <a:latin typeface="Arial" pitchFamily="34" charset="0"/>
                <a:cs typeface="Arial" pitchFamily="34" charset="0"/>
              </a:rPr>
              <a:t>số</a:t>
            </a:r>
            <a:r>
              <a:rPr lang="en-US" i="1" dirty="0">
                <a:latin typeface="Arial" pitchFamily="34" charset="0"/>
                <a:cs typeface="Arial" pitchFamily="34" charset="0"/>
              </a:rPr>
              <a:t> </a:t>
            </a:r>
            <a:r>
              <a:rPr lang="en-US" i="1" dirty="0" err="1">
                <a:latin typeface="Arial" pitchFamily="34" charset="0"/>
                <a:cs typeface="Arial" pitchFamily="34" charset="0"/>
              </a:rPr>
              <a:t>dụng</a:t>
            </a:r>
            <a:r>
              <a:rPr lang="en-US" i="1" dirty="0">
                <a:latin typeface="Arial" pitchFamily="34" charset="0"/>
                <a:cs typeface="Arial" pitchFamily="34" charset="0"/>
              </a:rPr>
              <a:t> </a:t>
            </a:r>
            <a:r>
              <a:rPr lang="en-US" i="1" dirty="0" err="1">
                <a:latin typeface="Arial" pitchFamily="34" charset="0"/>
                <a:cs typeface="Arial" pitchFamily="34" charset="0"/>
              </a:rPr>
              <a:t>cụ</a:t>
            </a:r>
            <a:r>
              <a:rPr lang="en-US" i="1" dirty="0">
                <a:latin typeface="Arial" pitchFamily="34" charset="0"/>
                <a:cs typeface="Arial" pitchFamily="34" charset="0"/>
              </a:rPr>
              <a:t> </a:t>
            </a:r>
            <a:r>
              <a:rPr lang="en-US" i="1" dirty="0" err="1">
                <a:latin typeface="Arial" pitchFamily="34" charset="0"/>
                <a:cs typeface="Arial" pitchFamily="34" charset="0"/>
              </a:rPr>
              <a:t>tán</a:t>
            </a:r>
            <a:r>
              <a:rPr lang="en-US" i="1" dirty="0">
                <a:latin typeface="Arial" pitchFamily="34" charset="0"/>
                <a:cs typeface="Arial" pitchFamily="34" charset="0"/>
              </a:rPr>
              <a:t> </a:t>
            </a:r>
            <a:r>
              <a:rPr lang="en-US" i="1" dirty="0" err="1">
                <a:latin typeface="Arial" pitchFamily="34" charset="0"/>
                <a:cs typeface="Arial" pitchFamily="34" charset="0"/>
              </a:rPr>
              <a:t>sỏi</a:t>
            </a:r>
            <a:r>
              <a:rPr lang="en-US" i="1" dirty="0">
                <a:latin typeface="Arial" pitchFamily="34" charset="0"/>
                <a:cs typeface="Arial" pitchFamily="34" charset="0"/>
              </a:rPr>
              <a:t> </a:t>
            </a:r>
            <a:r>
              <a:rPr lang="en-US" i="1" dirty="0" err="1">
                <a:latin typeface="Arial" pitchFamily="34" charset="0"/>
                <a:cs typeface="Arial" pitchFamily="34" charset="0"/>
              </a:rPr>
              <a:t>nội</a:t>
            </a:r>
            <a:r>
              <a:rPr lang="en-US" i="1" dirty="0">
                <a:latin typeface="Arial" pitchFamily="34" charset="0"/>
                <a:cs typeface="Arial" pitchFamily="34" charset="0"/>
              </a:rPr>
              <a:t> </a:t>
            </a:r>
            <a:r>
              <a:rPr lang="en-US" i="1" dirty="0" err="1">
                <a:latin typeface="Arial" pitchFamily="34" charset="0"/>
                <a:cs typeface="Arial" pitchFamily="34" charset="0"/>
              </a:rPr>
              <a:t>soi</a:t>
            </a:r>
            <a:r>
              <a:rPr lang="en-US" i="1" dirty="0">
                <a:latin typeface="Arial" pitchFamily="34" charset="0"/>
                <a:cs typeface="Arial" pitchFamily="34" charset="0"/>
              </a:rPr>
              <a:t> – </a:t>
            </a:r>
            <a:r>
              <a:rPr lang="en-US" i="1" dirty="0" err="1">
                <a:latin typeface="Arial" pitchFamily="34" charset="0"/>
                <a:cs typeface="Arial" pitchFamily="34" charset="0"/>
              </a:rPr>
              <a:t>Điều</a:t>
            </a:r>
            <a:r>
              <a:rPr lang="en-US" i="1" dirty="0">
                <a:latin typeface="Arial" pitchFamily="34" charset="0"/>
                <a:cs typeface="Arial" pitchFamily="34" charset="0"/>
              </a:rPr>
              <a:t> </a:t>
            </a:r>
            <a:r>
              <a:rPr lang="en-US" i="1" dirty="0" err="1">
                <a:latin typeface="Arial" pitchFamily="34" charset="0"/>
                <a:cs typeface="Arial" pitchFamily="34" charset="0"/>
              </a:rPr>
              <a:t>trị</a:t>
            </a:r>
            <a:r>
              <a:rPr lang="en-US" i="1" dirty="0">
                <a:latin typeface="Arial" pitchFamily="34" charset="0"/>
                <a:cs typeface="Arial" pitchFamily="34" charset="0"/>
              </a:rPr>
              <a:t> </a:t>
            </a:r>
            <a:r>
              <a:rPr lang="en-US" i="1" dirty="0" err="1">
                <a:latin typeface="Arial" pitchFamily="34" charset="0"/>
                <a:cs typeface="Arial" pitchFamily="34" charset="0"/>
              </a:rPr>
              <a:t>sỏi</a:t>
            </a:r>
            <a:r>
              <a:rPr lang="en-US" i="1" dirty="0">
                <a:latin typeface="Arial" pitchFamily="34" charset="0"/>
                <a:cs typeface="Arial" pitchFamily="34" charset="0"/>
              </a:rPr>
              <a:t> </a:t>
            </a:r>
            <a:r>
              <a:rPr lang="en-US" i="1" dirty="0" err="1">
                <a:latin typeface="Arial" pitchFamily="34" charset="0"/>
                <a:cs typeface="Arial" pitchFamily="34" charset="0"/>
              </a:rPr>
              <a:t>niệu</a:t>
            </a:r>
            <a:r>
              <a:rPr lang="en-US" i="1" dirty="0">
                <a:latin typeface="Arial" pitchFamily="34" charset="0"/>
                <a:cs typeface="Arial" pitchFamily="34" charset="0"/>
              </a:rPr>
              <a:t> </a:t>
            </a:r>
            <a:r>
              <a:rPr lang="en-US" i="1" dirty="0" err="1">
                <a:latin typeface="Arial" pitchFamily="34" charset="0"/>
                <a:cs typeface="Arial" pitchFamily="34" charset="0"/>
              </a:rPr>
              <a:t>bằng</a:t>
            </a:r>
            <a:r>
              <a:rPr lang="en-US" i="1" dirty="0">
                <a:latin typeface="Arial" pitchFamily="34" charset="0"/>
                <a:cs typeface="Arial" pitchFamily="34" charset="0"/>
              </a:rPr>
              <a:t> </a:t>
            </a:r>
            <a:r>
              <a:rPr lang="en-US" i="1" dirty="0" err="1">
                <a:latin typeface="Arial" pitchFamily="34" charset="0"/>
                <a:cs typeface="Arial" pitchFamily="34" charset="0"/>
              </a:rPr>
              <a:t>phẫu</a:t>
            </a:r>
            <a:r>
              <a:rPr lang="en-US" i="1" dirty="0">
                <a:latin typeface="Arial" pitchFamily="34" charset="0"/>
                <a:cs typeface="Arial" pitchFamily="34" charset="0"/>
              </a:rPr>
              <a:t> </a:t>
            </a:r>
            <a:r>
              <a:rPr lang="en-US" i="1" dirty="0" err="1">
                <a:latin typeface="Arial" pitchFamily="34" charset="0"/>
                <a:cs typeface="Arial" pitchFamily="34" charset="0"/>
              </a:rPr>
              <a:t>thuật</a:t>
            </a:r>
            <a:r>
              <a:rPr lang="en-US" i="1" dirty="0">
                <a:latin typeface="Arial" pitchFamily="34" charset="0"/>
                <a:cs typeface="Arial" pitchFamily="34" charset="0"/>
              </a:rPr>
              <a:t> </a:t>
            </a:r>
            <a:r>
              <a:rPr lang="en-US" i="1" dirty="0" err="1">
                <a:latin typeface="Arial" pitchFamily="34" charset="0"/>
                <a:cs typeface="Arial" pitchFamily="34" charset="0"/>
              </a:rPr>
              <a:t>ít</a:t>
            </a:r>
            <a:r>
              <a:rPr lang="en-US" i="1" dirty="0">
                <a:latin typeface="Arial" pitchFamily="34" charset="0"/>
                <a:cs typeface="Arial" pitchFamily="34" charset="0"/>
              </a:rPr>
              <a:t> </a:t>
            </a:r>
            <a:r>
              <a:rPr lang="en-US" i="1" dirty="0" err="1">
                <a:latin typeface="Arial" pitchFamily="34" charset="0"/>
                <a:cs typeface="Arial" pitchFamily="34" charset="0"/>
              </a:rPr>
              <a:t>xâm</a:t>
            </a:r>
            <a:r>
              <a:rPr lang="en-US" i="1" dirty="0">
                <a:latin typeface="Arial" pitchFamily="34" charset="0"/>
                <a:cs typeface="Arial" pitchFamily="34" charset="0"/>
              </a:rPr>
              <a:t> </a:t>
            </a:r>
            <a:r>
              <a:rPr lang="en-US" i="1" dirty="0" err="1">
                <a:latin typeface="Arial" pitchFamily="34" charset="0"/>
                <a:cs typeface="Arial" pitchFamily="34" charset="0"/>
              </a:rPr>
              <a:t>lấn</a:t>
            </a:r>
            <a:r>
              <a:rPr lang="en-US" i="1" dirty="0">
                <a:latin typeface="Arial" pitchFamily="34" charset="0"/>
                <a:cs typeface="Arial" pitchFamily="34" charset="0"/>
              </a:rPr>
              <a:t> – </a:t>
            </a:r>
            <a:r>
              <a:rPr lang="en-US" i="1" dirty="0" err="1">
                <a:latin typeface="Arial" pitchFamily="34" charset="0"/>
                <a:cs typeface="Arial" pitchFamily="34" charset="0"/>
              </a:rPr>
              <a:t>Trần</a:t>
            </a:r>
            <a:r>
              <a:rPr lang="en-US" i="1" dirty="0">
                <a:latin typeface="Arial" pitchFamily="34" charset="0"/>
                <a:cs typeface="Arial" pitchFamily="34" charset="0"/>
              </a:rPr>
              <a:t> </a:t>
            </a:r>
            <a:r>
              <a:rPr lang="en-US" i="1" dirty="0" err="1">
                <a:latin typeface="Arial" pitchFamily="34" charset="0"/>
                <a:cs typeface="Arial" pitchFamily="34" charset="0"/>
              </a:rPr>
              <a:t>Lê</a:t>
            </a:r>
            <a:r>
              <a:rPr lang="en-US" i="1" dirty="0">
                <a:latin typeface="Arial" pitchFamily="34" charset="0"/>
                <a:cs typeface="Arial" pitchFamily="34" charset="0"/>
              </a:rPr>
              <a:t> Linh </a:t>
            </a:r>
            <a:r>
              <a:rPr lang="en-US" i="1" dirty="0" err="1">
                <a:latin typeface="Arial" pitchFamily="34" charset="0"/>
                <a:cs typeface="Arial" pitchFamily="34" charset="0"/>
              </a:rPr>
              <a:t>Phương</a:t>
            </a:r>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BC410EEA-824F-4D46-AFE7-60426C8C06B0}" type="slidenum">
              <a:rPr lang="en-US" smtClean="0"/>
              <a:pPr/>
              <a:t>15</a:t>
            </a:fld>
            <a:endParaRPr lang="en-US"/>
          </a:p>
        </p:txBody>
      </p:sp>
    </p:spTree>
    <p:extLst>
      <p:ext uri="{BB962C8B-B14F-4D97-AF65-F5344CB8AC3E}">
        <p14:creationId xmlns:p14="http://schemas.microsoft.com/office/powerpoint/2010/main" val="158689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a:spLocks noGrp="1"/>
          </p:cNvSpPr>
          <p:nvPr>
            <p:ph type="title"/>
          </p:nvPr>
        </p:nvSpPr>
        <p:spPr>
          <a:xfrm>
            <a:off x="406400" y="457200"/>
            <a:ext cx="10972800" cy="762000"/>
          </a:xfrm>
        </p:spPr>
        <p:txBody>
          <a:bodyPr>
            <a:normAutofit/>
          </a:bodyPr>
          <a:lstStyle/>
          <a:p>
            <a:r>
              <a:rPr lang="en-US" b="1" dirty="0"/>
              <a:t>2.1. </a:t>
            </a:r>
            <a:r>
              <a:rPr lang="en-US" b="1" dirty="0" err="1"/>
              <a:t>Tán</a:t>
            </a:r>
            <a:r>
              <a:rPr lang="en-US" b="1" dirty="0"/>
              <a:t> </a:t>
            </a:r>
            <a:r>
              <a:rPr lang="en-US" b="1" dirty="0" err="1"/>
              <a:t>sỏi</a:t>
            </a:r>
            <a:r>
              <a:rPr lang="en-US" b="1" dirty="0"/>
              <a:t> </a:t>
            </a:r>
            <a:r>
              <a:rPr lang="en-US" b="1" dirty="0" err="1"/>
              <a:t>thủy</a:t>
            </a:r>
            <a:r>
              <a:rPr lang="en-US" b="1" dirty="0"/>
              <a:t> </a:t>
            </a:r>
            <a:r>
              <a:rPr lang="en-US" b="1" dirty="0" err="1"/>
              <a:t>điện</a:t>
            </a:r>
            <a:r>
              <a:rPr lang="en-US" b="1" dirty="0"/>
              <a:t> </a:t>
            </a:r>
            <a:r>
              <a:rPr lang="en-US" b="1" dirty="0" err="1"/>
              <a:t>lực</a:t>
            </a:r>
            <a:endParaRPr lang="en-US" b="1" dirty="0"/>
          </a:p>
        </p:txBody>
      </p:sp>
      <p:sp>
        <p:nvSpPr>
          <p:cNvPr id="3" name="Slide Number Placeholder 2"/>
          <p:cNvSpPr>
            <a:spLocks noGrp="1"/>
          </p:cNvSpPr>
          <p:nvPr>
            <p:ph type="sldNum" sz="quarter" idx="12"/>
          </p:nvPr>
        </p:nvSpPr>
        <p:spPr/>
        <p:txBody>
          <a:bodyPr/>
          <a:lstStyle/>
          <a:p>
            <a:fld id="{BC410EEA-824F-4D46-AFE7-60426C8C06B0}" type="slidenum">
              <a:rPr lang="en-US" smtClean="0"/>
              <a:pPr/>
              <a:t>16</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1182520"/>
            <a:ext cx="7062787" cy="5523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588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a:spLocks noGrp="1"/>
          </p:cNvSpPr>
          <p:nvPr>
            <p:ph type="title"/>
          </p:nvPr>
        </p:nvSpPr>
        <p:spPr>
          <a:xfrm>
            <a:off x="406400" y="304800"/>
            <a:ext cx="10972800" cy="914400"/>
          </a:xfrm>
        </p:spPr>
        <p:txBody>
          <a:bodyPr>
            <a:normAutofit/>
          </a:bodyPr>
          <a:lstStyle/>
          <a:p>
            <a:r>
              <a:rPr lang="en-US" b="1" dirty="0"/>
              <a:t>2.1. </a:t>
            </a:r>
            <a:r>
              <a:rPr lang="en-US" b="1" dirty="0" err="1"/>
              <a:t>Tán</a:t>
            </a:r>
            <a:r>
              <a:rPr lang="en-US" b="1" dirty="0"/>
              <a:t> </a:t>
            </a:r>
            <a:r>
              <a:rPr lang="en-US" b="1" dirty="0" err="1"/>
              <a:t>sỏi</a:t>
            </a:r>
            <a:r>
              <a:rPr lang="en-US" b="1" dirty="0"/>
              <a:t> </a:t>
            </a:r>
            <a:r>
              <a:rPr lang="en-US" b="1" dirty="0" err="1"/>
              <a:t>thủy</a:t>
            </a:r>
            <a:r>
              <a:rPr lang="en-US" b="1" dirty="0"/>
              <a:t> </a:t>
            </a:r>
            <a:r>
              <a:rPr lang="en-US" b="1" dirty="0" err="1"/>
              <a:t>điện</a:t>
            </a:r>
            <a:r>
              <a:rPr lang="en-US" b="1" dirty="0"/>
              <a:t> </a:t>
            </a:r>
            <a:r>
              <a:rPr lang="en-US" b="1" dirty="0" err="1"/>
              <a:t>lực</a:t>
            </a:r>
            <a:endParaRPr lang="en-US" b="1" dirty="0"/>
          </a:p>
        </p:txBody>
      </p:sp>
      <p:sp>
        <p:nvSpPr>
          <p:cNvPr id="3" name="Shape 2"/>
          <p:cNvSpPr>
            <a:spLocks noGrp="1"/>
          </p:cNvSpPr>
          <p:nvPr>
            <p:ph idx="4294967295"/>
          </p:nvPr>
        </p:nvSpPr>
        <p:spPr>
          <a:xfrm>
            <a:off x="609600" y="1447800"/>
            <a:ext cx="10972800" cy="5029200"/>
          </a:xfrm>
          <a:prstGeom prst="rect">
            <a:avLst/>
          </a:prstGeom>
        </p:spPr>
        <p:txBody>
          <a:bodyPr>
            <a:noAutofit/>
          </a:bodyPr>
          <a:lstStyle/>
          <a:p>
            <a:pPr marL="0" marR="0" indent="0" algn="just">
              <a:lnSpc>
                <a:spcPct val="170000"/>
              </a:lnSpc>
              <a:spcBef>
                <a:spcPts val="0"/>
              </a:spcBef>
              <a:spcAft>
                <a:spcPts val="0"/>
              </a:spcAft>
            </a:pPr>
            <a:r>
              <a:rPr lang="en-US" b="1" i="1" cap="none" dirty="0" err="1"/>
              <a:t>Lịch</a:t>
            </a:r>
            <a:r>
              <a:rPr lang="en-US" b="1" i="1" cap="none" dirty="0"/>
              <a:t> </a:t>
            </a:r>
            <a:r>
              <a:rPr lang="en-US" b="1" i="1" cap="none" dirty="0" err="1"/>
              <a:t>sử</a:t>
            </a:r>
            <a:r>
              <a:rPr lang="en-US" b="1" i="1" cap="none" dirty="0"/>
              <a:t>:</a:t>
            </a:r>
            <a:endParaRPr lang="en-US" cap="none" dirty="0">
              <a:cs typeface="Calibri"/>
            </a:endParaRPr>
          </a:p>
          <a:p>
            <a:pPr marL="0" marR="0" indent="0" algn="just">
              <a:lnSpc>
                <a:spcPct val="170000"/>
              </a:lnSpc>
              <a:spcBef>
                <a:spcPts val="0"/>
              </a:spcBef>
              <a:spcAft>
                <a:spcPts val="0"/>
              </a:spcAft>
            </a:pPr>
            <a:r>
              <a:rPr lang="en-US" cap="none" dirty="0"/>
              <a:t>EHL  </a:t>
            </a:r>
            <a:r>
              <a:rPr lang="en-US" cap="none" dirty="0" err="1"/>
              <a:t>được</a:t>
            </a:r>
            <a:r>
              <a:rPr lang="en-US" cap="none" dirty="0"/>
              <a:t> </a:t>
            </a:r>
            <a:r>
              <a:rPr lang="en-US" cap="none" dirty="0" err="1"/>
              <a:t>phát</a:t>
            </a:r>
            <a:r>
              <a:rPr lang="en-US" cap="none" dirty="0"/>
              <a:t> minh </a:t>
            </a:r>
            <a:r>
              <a:rPr lang="en-US" cap="none" dirty="0" err="1"/>
              <a:t>vào</a:t>
            </a:r>
            <a:r>
              <a:rPr lang="en-US" cap="none" dirty="0"/>
              <a:t> 1955 do </a:t>
            </a:r>
            <a:r>
              <a:rPr lang="en-US" cap="none" dirty="0" err="1"/>
              <a:t>kỹ</a:t>
            </a:r>
            <a:r>
              <a:rPr lang="en-US" cap="none" dirty="0"/>
              <a:t> </a:t>
            </a:r>
            <a:r>
              <a:rPr lang="en-US" cap="none" dirty="0" err="1"/>
              <a:t>sư</a:t>
            </a:r>
            <a:r>
              <a:rPr lang="en-US" cap="none" dirty="0"/>
              <a:t> </a:t>
            </a:r>
            <a:r>
              <a:rPr lang="vi-VN" cap="none" dirty="0"/>
              <a:t>Yutkin</a:t>
            </a:r>
            <a:r>
              <a:rPr lang="en-US" cap="none" dirty="0"/>
              <a:t>, </a:t>
            </a:r>
            <a:r>
              <a:rPr lang="en-US" cap="none" dirty="0" err="1"/>
              <a:t>tại</a:t>
            </a:r>
            <a:r>
              <a:rPr lang="en-US" cap="none" dirty="0"/>
              <a:t> </a:t>
            </a:r>
            <a:r>
              <a:rPr lang="en-US" cap="none" dirty="0" err="1"/>
              <a:t>đại</a:t>
            </a:r>
            <a:r>
              <a:rPr lang="en-US" cap="none" dirty="0"/>
              <a:t> </a:t>
            </a:r>
            <a:r>
              <a:rPr lang="en-US" cap="none" dirty="0" err="1"/>
              <a:t>học</a:t>
            </a:r>
            <a:r>
              <a:rPr lang="en-US" cap="none" dirty="0"/>
              <a:t> Kiev</a:t>
            </a:r>
            <a:endParaRPr lang="en-US" cap="none" dirty="0">
              <a:cs typeface="Calibri"/>
            </a:endParaRPr>
          </a:p>
          <a:p>
            <a:pPr marL="0" marR="0" indent="0" algn="just">
              <a:lnSpc>
                <a:spcPct val="170000"/>
              </a:lnSpc>
              <a:spcBef>
                <a:spcPts val="0"/>
              </a:spcBef>
              <a:spcAft>
                <a:spcPts val="0"/>
              </a:spcAft>
            </a:pPr>
            <a:r>
              <a:rPr lang="en-US" cap="none" dirty="0"/>
              <a:t>EHL </a:t>
            </a:r>
            <a:r>
              <a:rPr lang="en-US" cap="none" dirty="0" err="1"/>
              <a:t>được</a:t>
            </a:r>
            <a:r>
              <a:rPr lang="en-US" cap="none" dirty="0"/>
              <a:t> </a:t>
            </a:r>
            <a:r>
              <a:rPr lang="en-US" cap="none" dirty="0" err="1"/>
              <a:t>sử</a:t>
            </a:r>
            <a:r>
              <a:rPr lang="en-US" cap="none" dirty="0"/>
              <a:t> </a:t>
            </a:r>
            <a:r>
              <a:rPr lang="en-US" cap="none" dirty="0" err="1"/>
              <a:t>dụng</a:t>
            </a:r>
            <a:r>
              <a:rPr lang="en-US" cap="none" dirty="0"/>
              <a:t> </a:t>
            </a:r>
            <a:r>
              <a:rPr lang="en-US" cap="none" dirty="0" err="1"/>
              <a:t>trên</a:t>
            </a:r>
            <a:r>
              <a:rPr lang="en-US" cap="none" dirty="0"/>
              <a:t> </a:t>
            </a:r>
            <a:r>
              <a:rPr lang="en-US" cap="none" dirty="0" err="1"/>
              <a:t>lâm</a:t>
            </a:r>
            <a:r>
              <a:rPr lang="en-US" cap="none" dirty="0"/>
              <a:t> </a:t>
            </a:r>
            <a:r>
              <a:rPr lang="en-US" cap="none" dirty="0" err="1"/>
              <a:t>sàng</a:t>
            </a:r>
            <a:r>
              <a:rPr lang="en-US" cap="none" dirty="0"/>
              <a:t> </a:t>
            </a:r>
            <a:r>
              <a:rPr lang="en-US" cap="none" dirty="0" err="1"/>
              <a:t>đầu</a:t>
            </a:r>
            <a:r>
              <a:rPr lang="en-US" cap="none" dirty="0"/>
              <a:t> </a:t>
            </a:r>
            <a:r>
              <a:rPr lang="en-US" cap="none" dirty="0" err="1"/>
              <a:t>tiên</a:t>
            </a:r>
            <a:r>
              <a:rPr lang="en-US" cap="none" dirty="0"/>
              <a:t> </a:t>
            </a:r>
            <a:r>
              <a:rPr lang="en-US" cap="none" dirty="0" err="1"/>
              <a:t>để</a:t>
            </a:r>
            <a:r>
              <a:rPr lang="en-US" cap="none" dirty="0"/>
              <a:t> </a:t>
            </a:r>
            <a:r>
              <a:rPr lang="en-US" cap="none" dirty="0" err="1"/>
              <a:t>tán</a:t>
            </a:r>
            <a:r>
              <a:rPr lang="en-US" cap="none" dirty="0"/>
              <a:t> </a:t>
            </a:r>
            <a:r>
              <a:rPr lang="en-US" cap="none" dirty="0" err="1"/>
              <a:t>sỏi</a:t>
            </a:r>
            <a:r>
              <a:rPr lang="en-US" cap="none" dirty="0"/>
              <a:t> </a:t>
            </a:r>
            <a:r>
              <a:rPr lang="en-US" cap="none" dirty="0" err="1"/>
              <a:t>thận</a:t>
            </a:r>
            <a:r>
              <a:rPr lang="en-US" cap="none" dirty="0"/>
              <a:t> </a:t>
            </a:r>
            <a:r>
              <a:rPr lang="en-US" cap="none" dirty="0" err="1"/>
              <a:t>trong</a:t>
            </a:r>
            <a:r>
              <a:rPr lang="en-US" cap="none" dirty="0"/>
              <a:t> </a:t>
            </a:r>
            <a:r>
              <a:rPr lang="en-US" cap="none" dirty="0" err="1"/>
              <a:t>mở</a:t>
            </a:r>
            <a:r>
              <a:rPr lang="en-US" cap="none" dirty="0"/>
              <a:t> </a:t>
            </a:r>
            <a:r>
              <a:rPr lang="en-US" cap="none" dirty="0" err="1"/>
              <a:t>bàng</a:t>
            </a:r>
            <a:r>
              <a:rPr lang="en-US" cap="none" dirty="0"/>
              <a:t> </a:t>
            </a:r>
            <a:r>
              <a:rPr lang="en-US" cap="none" dirty="0" err="1"/>
              <a:t>quang</a:t>
            </a:r>
            <a:r>
              <a:rPr lang="en-US" cap="none" dirty="0"/>
              <a:t> </a:t>
            </a:r>
            <a:r>
              <a:rPr lang="en-US" cap="none" dirty="0" err="1"/>
              <a:t>lấy</a:t>
            </a:r>
            <a:r>
              <a:rPr lang="en-US" cap="none" dirty="0"/>
              <a:t> </a:t>
            </a:r>
            <a:r>
              <a:rPr lang="en-US" cap="none" dirty="0" err="1"/>
              <a:t>sỏi</a:t>
            </a:r>
            <a:r>
              <a:rPr lang="en-US" cap="none" dirty="0"/>
              <a:t> 1975 (Raney and Handler, 1975).</a:t>
            </a:r>
            <a:endParaRPr lang="en-US" cap="none" dirty="0">
              <a:cs typeface="Calibri"/>
            </a:endParaRPr>
          </a:p>
          <a:p>
            <a:pPr marL="0" marR="0" indent="0" algn="just">
              <a:lnSpc>
                <a:spcPct val="170000"/>
              </a:lnSpc>
              <a:spcBef>
                <a:spcPts val="0"/>
              </a:spcBef>
              <a:spcAft>
                <a:spcPts val="0"/>
              </a:spcAft>
            </a:pPr>
            <a:r>
              <a:rPr lang="en-US" cap="none" dirty="0" err="1"/>
              <a:t>Năm</a:t>
            </a:r>
            <a:r>
              <a:rPr lang="en-US" cap="none" dirty="0"/>
              <a:t> 1985, Lytton </a:t>
            </a:r>
            <a:r>
              <a:rPr lang="en-US" cap="none" dirty="0" err="1"/>
              <a:t>và</a:t>
            </a:r>
            <a:r>
              <a:rPr lang="en-US" cap="none" dirty="0"/>
              <a:t> </a:t>
            </a:r>
            <a:r>
              <a:rPr lang="en-US" cap="none" dirty="0" err="1"/>
              <a:t>cộng</a:t>
            </a:r>
            <a:r>
              <a:rPr lang="en-US" cap="none" dirty="0"/>
              <a:t> </a:t>
            </a:r>
            <a:r>
              <a:rPr lang="en-US" cap="none" dirty="0" err="1"/>
              <a:t>sự</a:t>
            </a:r>
            <a:r>
              <a:rPr lang="en-US" cap="none" dirty="0"/>
              <a:t> </a:t>
            </a:r>
            <a:r>
              <a:rPr lang="en-US" cap="none" dirty="0" err="1"/>
              <a:t>báo</a:t>
            </a:r>
            <a:r>
              <a:rPr lang="en-US" cap="none" dirty="0"/>
              <a:t> </a:t>
            </a:r>
            <a:r>
              <a:rPr lang="en-US" cap="none" dirty="0" err="1"/>
              <a:t>cáo</a:t>
            </a:r>
            <a:r>
              <a:rPr lang="en-US" cap="none" dirty="0"/>
              <a:t> </a:t>
            </a:r>
            <a:r>
              <a:rPr lang="en-US" cap="none" dirty="0" err="1"/>
              <a:t>trường</a:t>
            </a:r>
            <a:r>
              <a:rPr lang="en-US" cap="none" dirty="0"/>
              <a:t> </a:t>
            </a:r>
            <a:r>
              <a:rPr lang="en-US" cap="none" dirty="0" err="1"/>
              <a:t>hợp</a:t>
            </a:r>
            <a:r>
              <a:rPr lang="en-US" cap="none" dirty="0"/>
              <a:t> </a:t>
            </a:r>
            <a:r>
              <a:rPr lang="en-US" cap="none" dirty="0" err="1"/>
              <a:t>đầu</a:t>
            </a:r>
            <a:r>
              <a:rPr lang="en-US" cap="none" dirty="0"/>
              <a:t> </a:t>
            </a:r>
            <a:r>
              <a:rPr lang="en-US" cap="none" dirty="0" err="1"/>
              <a:t>tiên</a:t>
            </a:r>
            <a:r>
              <a:rPr lang="en-US" cap="none" dirty="0"/>
              <a:t> </a:t>
            </a:r>
            <a:r>
              <a:rPr lang="en-US" cap="none" dirty="0" err="1"/>
              <a:t>điều</a:t>
            </a:r>
            <a:r>
              <a:rPr lang="en-US" cap="none" dirty="0"/>
              <a:t> </a:t>
            </a:r>
            <a:r>
              <a:rPr lang="en-US" cap="none" dirty="0" err="1"/>
              <a:t>trị</a:t>
            </a:r>
            <a:r>
              <a:rPr lang="en-US" cap="none" dirty="0"/>
              <a:t> </a:t>
            </a:r>
            <a:r>
              <a:rPr lang="en-US" cap="none" dirty="0" err="1"/>
              <a:t>sỏi</a:t>
            </a:r>
            <a:r>
              <a:rPr lang="en-US" cap="none" dirty="0"/>
              <a:t> </a:t>
            </a:r>
            <a:r>
              <a:rPr lang="en-US" cap="none" dirty="0" err="1"/>
              <a:t>niệu</a:t>
            </a:r>
            <a:endParaRPr lang="en-US" cap="none" dirty="0">
              <a:cs typeface="Calibri"/>
            </a:endParaRPr>
          </a:p>
          <a:p>
            <a:pPr marL="0" marR="0" indent="0" algn="just">
              <a:lnSpc>
                <a:spcPct val="170000"/>
              </a:lnSpc>
              <a:spcBef>
                <a:spcPts val="0"/>
              </a:spcBef>
              <a:spcAft>
                <a:spcPts val="0"/>
              </a:spcAft>
            </a:pPr>
            <a:r>
              <a:rPr lang="en-US" cap="none" dirty="0" err="1"/>
              <a:t>Việc</a:t>
            </a:r>
            <a:r>
              <a:rPr lang="en-US" cap="none" dirty="0"/>
              <a:t> </a:t>
            </a:r>
            <a:r>
              <a:rPr lang="en-US" cap="none" dirty="0" err="1"/>
              <a:t>sử</a:t>
            </a:r>
            <a:r>
              <a:rPr lang="en-US" cap="none" dirty="0"/>
              <a:t> </a:t>
            </a:r>
            <a:r>
              <a:rPr lang="en-US" cap="none" dirty="0" err="1"/>
              <a:t>dụng</a:t>
            </a:r>
            <a:r>
              <a:rPr lang="en-US" cap="none" dirty="0"/>
              <a:t> </a:t>
            </a:r>
            <a:r>
              <a:rPr lang="en-US" cap="none" dirty="0" err="1"/>
              <a:t>những</a:t>
            </a:r>
            <a:r>
              <a:rPr lang="en-US" cap="none" dirty="0"/>
              <a:t> probe EHL </a:t>
            </a:r>
            <a:r>
              <a:rPr lang="en-US" cap="none" dirty="0" err="1"/>
              <a:t>nhỏ</a:t>
            </a:r>
            <a:r>
              <a:rPr lang="en-US" cap="none" dirty="0"/>
              <a:t> </a:t>
            </a:r>
            <a:r>
              <a:rPr lang="en-US" cap="none" dirty="0" err="1"/>
              <a:t>hơn</a:t>
            </a:r>
            <a:r>
              <a:rPr lang="en-US" cap="none" dirty="0"/>
              <a:t> qua </a:t>
            </a:r>
            <a:r>
              <a:rPr lang="en-US" cap="none" dirty="0" err="1"/>
              <a:t>máy</a:t>
            </a:r>
            <a:r>
              <a:rPr lang="en-US" cap="none" dirty="0"/>
              <a:t> </a:t>
            </a:r>
            <a:r>
              <a:rPr lang="en-US" cap="none" dirty="0" err="1"/>
              <a:t>soi</a:t>
            </a:r>
            <a:r>
              <a:rPr lang="en-US" cap="none" dirty="0"/>
              <a:t> </a:t>
            </a:r>
            <a:r>
              <a:rPr lang="en-US" cap="none" dirty="0" err="1"/>
              <a:t>mềm</a:t>
            </a:r>
            <a:r>
              <a:rPr lang="en-US" cap="none" dirty="0"/>
              <a:t> </a:t>
            </a:r>
            <a:r>
              <a:rPr lang="en-US" cap="none" dirty="0" err="1"/>
              <a:t>được</a:t>
            </a:r>
            <a:r>
              <a:rPr lang="en-US" cap="none" dirty="0"/>
              <a:t> </a:t>
            </a:r>
            <a:r>
              <a:rPr lang="en-US" cap="none" dirty="0" err="1"/>
              <a:t>báo</a:t>
            </a:r>
            <a:r>
              <a:rPr lang="en-US" cap="none" dirty="0"/>
              <a:t> </a:t>
            </a:r>
            <a:r>
              <a:rPr lang="en-US" cap="none" dirty="0" err="1"/>
              <a:t>cáo</a:t>
            </a:r>
            <a:r>
              <a:rPr lang="en-US" cap="none" dirty="0"/>
              <a:t> </a:t>
            </a:r>
            <a:r>
              <a:rPr lang="en-US" cap="none" dirty="0" err="1"/>
              <a:t>đầu</a:t>
            </a:r>
            <a:r>
              <a:rPr lang="en-US" cap="none" dirty="0"/>
              <a:t> </a:t>
            </a:r>
            <a:r>
              <a:rPr lang="en-US" cap="none" dirty="0" err="1"/>
              <a:t>tiên</a:t>
            </a:r>
            <a:r>
              <a:rPr lang="en-US" cap="none" dirty="0"/>
              <a:t> </a:t>
            </a:r>
            <a:r>
              <a:rPr lang="en-US" cap="none" dirty="0" err="1"/>
              <a:t>vào</a:t>
            </a:r>
            <a:r>
              <a:rPr lang="en-US" cap="none" dirty="0"/>
              <a:t> </a:t>
            </a:r>
            <a:r>
              <a:rPr lang="en-US" cap="none" dirty="0" err="1"/>
              <a:t>năm</a:t>
            </a:r>
            <a:r>
              <a:rPr lang="en-US" cap="none" dirty="0"/>
              <a:t> 1988 (Begun et al, 1988).</a:t>
            </a:r>
            <a:endParaRPr lang="en-US" cap="none" dirty="0">
              <a:solidFill>
                <a:srgbClr val="000000"/>
              </a:solidFill>
              <a:cs typeface="Calibri"/>
            </a:endParaRPr>
          </a:p>
          <a:p>
            <a:pPr>
              <a:lnSpc>
                <a:spcPct val="170000"/>
              </a:lnSpc>
              <a:spcBef>
                <a:spcPts val="0"/>
              </a:spcBef>
              <a:buNone/>
            </a:pPr>
            <a:endParaRPr lang="en-US" cap="none" dirty="0"/>
          </a:p>
        </p:txBody>
      </p:sp>
      <p:sp>
        <p:nvSpPr>
          <p:cNvPr id="4" name="Slide Number Placeholder 3"/>
          <p:cNvSpPr>
            <a:spLocks noGrp="1"/>
          </p:cNvSpPr>
          <p:nvPr>
            <p:ph type="sldNum" sz="quarter" idx="12"/>
          </p:nvPr>
        </p:nvSpPr>
        <p:spPr/>
        <p:txBody>
          <a:bodyPr/>
          <a:lstStyle/>
          <a:p>
            <a:fld id="{BC410EEA-824F-4D46-AFE7-60426C8C06B0}" type="slidenum">
              <a:rPr lang="en-US" smtClean="0"/>
              <a:pPr/>
              <a:t>17</a:t>
            </a:fld>
            <a:endParaRPr lang="en-US"/>
          </a:p>
        </p:txBody>
      </p:sp>
      <p:sp>
        <p:nvSpPr>
          <p:cNvPr id="5" name="TextBox 4"/>
          <p:cNvSpPr txBox="1"/>
          <p:nvPr/>
        </p:nvSpPr>
        <p:spPr>
          <a:xfrm>
            <a:off x="609600" y="6292334"/>
            <a:ext cx="11887200" cy="646331"/>
          </a:xfrm>
          <a:prstGeom prst="rect">
            <a:avLst/>
          </a:prstGeom>
          <a:noFill/>
        </p:spPr>
        <p:txBody>
          <a:bodyPr wrap="square" rtlCol="0">
            <a:spAutoFit/>
          </a:bodyPr>
          <a:lstStyle/>
          <a:p>
            <a:r>
              <a:rPr lang="en-US" i="1">
                <a:latin typeface="Arial" pitchFamily="34" charset="0"/>
                <a:cs typeface="Arial" pitchFamily="34" charset="0"/>
              </a:rPr>
              <a:t>Ureteroscopy Energy Sources – Smith’s Textbook of  Endourology 4</a:t>
            </a:r>
            <a:r>
              <a:rPr lang="en-US" i="1" baseline="30000">
                <a:latin typeface="Arial" pitchFamily="34" charset="0"/>
                <a:cs typeface="Arial" pitchFamily="34" charset="0"/>
              </a:rPr>
              <a:t>th</a:t>
            </a:r>
            <a:r>
              <a:rPr lang="en-US" i="1">
                <a:latin typeface="Arial" pitchFamily="34" charset="0"/>
                <a:cs typeface="Arial" pitchFamily="34" charset="0"/>
              </a:rPr>
              <a:t> edition</a:t>
            </a:r>
            <a:endParaRPr lang="en-US">
              <a:latin typeface="Arial" pitchFamily="34" charset="0"/>
              <a:cs typeface="Arial" pitchFamily="34" charset="0"/>
            </a:endParaRPr>
          </a:p>
          <a:p>
            <a:endParaRPr lang="en-US" dirty="0">
              <a:latin typeface="Arial" pitchFamily="34" charset="0"/>
              <a:cs typeface="Arial" pitchFamily="34" charset="0"/>
            </a:endParaRPr>
          </a:p>
        </p:txBody>
      </p:sp>
    </p:spTree>
    <p:extLst>
      <p:ext uri="{BB962C8B-B14F-4D97-AF65-F5344CB8AC3E}">
        <p14:creationId xmlns:p14="http://schemas.microsoft.com/office/powerpoint/2010/main" val="2521549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3200" y="1581150"/>
            <a:ext cx="10972800" cy="3600450"/>
          </a:xfrm>
          <a:prstGeom prst="rect">
            <a:avLst/>
          </a:prstGeom>
        </p:spPr>
        <p:txBody>
          <a:bodyPr>
            <a:normAutofit/>
          </a:bodyPr>
          <a:lstStyle/>
          <a:p>
            <a:pPr marL="0" indent="0">
              <a:buNone/>
            </a:pPr>
            <a:r>
              <a:rPr lang="vi-VN" sz="2600" b="1" cap="none" dirty="0"/>
              <a:t>Ư</a:t>
            </a:r>
            <a:r>
              <a:rPr lang="en-US" sz="2600" b="1" cap="none" dirty="0"/>
              <a:t>u </a:t>
            </a:r>
            <a:r>
              <a:rPr lang="en-US" sz="2600" b="1" cap="none" dirty="0" err="1"/>
              <a:t>điểm</a:t>
            </a:r>
            <a:endParaRPr lang="en-US" sz="2600" b="1" cap="none" dirty="0"/>
          </a:p>
          <a:p>
            <a:pPr marL="0" indent="0">
              <a:buNone/>
            </a:pPr>
            <a:r>
              <a:rPr lang="en-US" sz="2600" b="1" cap="none" dirty="0"/>
              <a:t>- </a:t>
            </a:r>
            <a:r>
              <a:rPr lang="en-US" sz="2600" cap="none" dirty="0" err="1"/>
              <a:t>Các</a:t>
            </a:r>
            <a:r>
              <a:rPr lang="en-US" sz="2600" cap="none" dirty="0"/>
              <a:t> </a:t>
            </a:r>
            <a:r>
              <a:rPr lang="en-US" sz="2600" cap="none" dirty="0" err="1"/>
              <a:t>mảnh</a:t>
            </a:r>
            <a:r>
              <a:rPr lang="en-US" sz="2600" cap="none" dirty="0"/>
              <a:t> </a:t>
            </a:r>
            <a:r>
              <a:rPr lang="en-US" sz="2600" cap="none" dirty="0" err="1"/>
              <a:t>sỏi</a:t>
            </a:r>
            <a:r>
              <a:rPr lang="en-US" sz="2600" cap="none" dirty="0"/>
              <a:t> </a:t>
            </a:r>
            <a:r>
              <a:rPr lang="en-US" sz="2600" cap="none" dirty="0" err="1"/>
              <a:t>vụn</a:t>
            </a:r>
            <a:r>
              <a:rPr lang="en-US" sz="2600" cap="none" dirty="0"/>
              <a:t> </a:t>
            </a:r>
            <a:r>
              <a:rPr lang="en-US" sz="2600" cap="none" dirty="0" err="1"/>
              <a:t>và</a:t>
            </a:r>
            <a:r>
              <a:rPr lang="en-US" sz="2600" cap="none" dirty="0"/>
              <a:t> </a:t>
            </a:r>
            <a:r>
              <a:rPr lang="en-US" sz="2600" cap="none" dirty="0" err="1"/>
              <a:t>mịn</a:t>
            </a:r>
            <a:r>
              <a:rPr lang="en-US" sz="2600" cap="none" dirty="0"/>
              <a:t> </a:t>
            </a:r>
            <a:r>
              <a:rPr lang="en-US" sz="2600" cap="none" dirty="0" err="1"/>
              <a:t>hơn</a:t>
            </a:r>
            <a:r>
              <a:rPr lang="en-US" sz="2600" cap="none" dirty="0"/>
              <a:t> </a:t>
            </a:r>
            <a:r>
              <a:rPr lang="en-US" sz="2600" cap="none" dirty="0" err="1"/>
              <a:t>tán</a:t>
            </a:r>
            <a:r>
              <a:rPr lang="en-US" sz="2600" cap="none" dirty="0"/>
              <a:t> </a:t>
            </a:r>
            <a:r>
              <a:rPr lang="en-US" sz="2600" cap="none" dirty="0" err="1"/>
              <a:t>sỏi</a:t>
            </a:r>
            <a:r>
              <a:rPr lang="en-US" sz="2600" cap="none" dirty="0"/>
              <a:t> </a:t>
            </a:r>
            <a:r>
              <a:rPr lang="en-US" sz="2600" cap="none" dirty="0" err="1"/>
              <a:t>cơ</a:t>
            </a:r>
            <a:r>
              <a:rPr lang="en-US" sz="2600" cap="none" dirty="0"/>
              <a:t> </a:t>
            </a:r>
            <a:r>
              <a:rPr lang="en-US" sz="2600" cap="none" dirty="0" err="1"/>
              <a:t>học</a:t>
            </a:r>
            <a:endParaRPr lang="en-US" sz="2600" cap="none" dirty="0"/>
          </a:p>
          <a:p>
            <a:pPr marL="0" indent="0">
              <a:buNone/>
            </a:pPr>
            <a:r>
              <a:rPr lang="en-US" sz="2600" cap="none" dirty="0"/>
              <a:t>- EHL </a:t>
            </a:r>
            <a:r>
              <a:rPr lang="en-US" sz="2600" cap="none" dirty="0" err="1"/>
              <a:t>là</a:t>
            </a:r>
            <a:r>
              <a:rPr lang="en-US" sz="2600" cap="none" dirty="0"/>
              <a:t> </a:t>
            </a:r>
            <a:r>
              <a:rPr lang="en-US" sz="2600" cap="none" dirty="0" err="1"/>
              <a:t>công</a:t>
            </a:r>
            <a:r>
              <a:rPr lang="en-US" sz="2600" cap="none" dirty="0"/>
              <a:t> </a:t>
            </a:r>
            <a:r>
              <a:rPr lang="en-US" sz="2600" cap="none" dirty="0" err="1"/>
              <a:t>cụ</a:t>
            </a:r>
            <a:r>
              <a:rPr lang="en-US" sz="2600" cap="none" dirty="0"/>
              <a:t> </a:t>
            </a:r>
            <a:r>
              <a:rPr lang="en-US" sz="2600" cap="none" dirty="0" err="1"/>
              <a:t>tán</a:t>
            </a:r>
            <a:r>
              <a:rPr lang="en-US" sz="2600" cap="none" dirty="0"/>
              <a:t> </a:t>
            </a:r>
            <a:r>
              <a:rPr lang="en-US" sz="2600" cap="none" dirty="0" err="1"/>
              <a:t>sỏi</a:t>
            </a:r>
            <a:r>
              <a:rPr lang="en-US" sz="2600" cap="none" dirty="0"/>
              <a:t> </a:t>
            </a:r>
            <a:r>
              <a:rPr lang="en-US" sz="2600" cap="none" dirty="0" err="1"/>
              <a:t>rẻ</a:t>
            </a:r>
            <a:r>
              <a:rPr lang="en-US" sz="2600" cap="none" dirty="0"/>
              <a:t> </a:t>
            </a:r>
            <a:r>
              <a:rPr lang="en-US" sz="2600" cap="none" dirty="0" err="1"/>
              <a:t>nhất</a:t>
            </a:r>
            <a:r>
              <a:rPr lang="en-US" sz="2600" cap="none" dirty="0"/>
              <a:t> </a:t>
            </a:r>
            <a:r>
              <a:rPr lang="en-US" sz="2600" cap="none" dirty="0" err="1"/>
              <a:t>trong</a:t>
            </a:r>
            <a:r>
              <a:rPr lang="en-US" sz="2600" cap="none" dirty="0"/>
              <a:t> </a:t>
            </a:r>
            <a:r>
              <a:rPr lang="en-US" sz="2600" cap="none" dirty="0" err="1"/>
              <a:t>tất</a:t>
            </a:r>
            <a:r>
              <a:rPr lang="en-US" sz="2600" cap="none" dirty="0"/>
              <a:t> </a:t>
            </a:r>
            <a:r>
              <a:rPr lang="en-US" sz="2600" cap="none" dirty="0" err="1"/>
              <a:t>cả</a:t>
            </a:r>
            <a:r>
              <a:rPr lang="en-US" sz="2600" cap="none" dirty="0"/>
              <a:t> </a:t>
            </a:r>
            <a:r>
              <a:rPr lang="en-US" sz="2600" cap="none" dirty="0" err="1"/>
              <a:t>các</a:t>
            </a:r>
            <a:r>
              <a:rPr lang="en-US" sz="2600" cap="none" dirty="0"/>
              <a:t> </a:t>
            </a:r>
            <a:r>
              <a:rPr lang="en-US" sz="2600" cap="none" dirty="0" err="1"/>
              <a:t>loại</a:t>
            </a:r>
            <a:r>
              <a:rPr lang="en-US" sz="2600" cap="none" dirty="0"/>
              <a:t> </a:t>
            </a:r>
            <a:r>
              <a:rPr lang="en-US" sz="2600" cap="none" dirty="0" err="1"/>
              <a:t>máy</a:t>
            </a:r>
            <a:r>
              <a:rPr lang="en-US" sz="2600" cap="none" dirty="0"/>
              <a:t> </a:t>
            </a:r>
            <a:r>
              <a:rPr lang="en-US" sz="2600" cap="none" dirty="0" err="1"/>
              <a:t>tán</a:t>
            </a:r>
            <a:r>
              <a:rPr lang="en-US" sz="2600" cap="none" dirty="0"/>
              <a:t> </a:t>
            </a:r>
            <a:r>
              <a:rPr lang="en-US" sz="2600" cap="none" dirty="0" err="1"/>
              <a:t>sỏi</a:t>
            </a:r>
            <a:r>
              <a:rPr lang="en-US" sz="2600" cap="none" dirty="0"/>
              <a:t>.</a:t>
            </a:r>
          </a:p>
          <a:p>
            <a:pPr marL="0" indent="0">
              <a:buNone/>
            </a:pPr>
            <a:r>
              <a:rPr lang="en-US" sz="2600" cap="none" dirty="0"/>
              <a:t>- </a:t>
            </a:r>
            <a:r>
              <a:rPr lang="en-US" sz="2600" cap="none" dirty="0" err="1"/>
              <a:t>Đầu</a:t>
            </a:r>
            <a:r>
              <a:rPr lang="en-US" sz="2600" cap="none" dirty="0"/>
              <a:t> </a:t>
            </a:r>
            <a:r>
              <a:rPr lang="en-US" sz="2600" cap="none" dirty="0" err="1"/>
              <a:t>dò</a:t>
            </a:r>
            <a:r>
              <a:rPr lang="en-US" sz="2600" cap="none" dirty="0"/>
              <a:t> </a:t>
            </a:r>
            <a:r>
              <a:rPr lang="en-US" sz="2600" cap="none" dirty="0" err="1"/>
              <a:t>của</a:t>
            </a:r>
            <a:r>
              <a:rPr lang="en-US" sz="2600" cap="none" dirty="0"/>
              <a:t> EHL </a:t>
            </a:r>
            <a:r>
              <a:rPr lang="en-US" sz="2600" cap="none" dirty="0" err="1"/>
              <a:t>nhỏ</a:t>
            </a:r>
            <a:r>
              <a:rPr lang="en-US" sz="2600" cap="none" dirty="0"/>
              <a:t> </a:t>
            </a:r>
            <a:r>
              <a:rPr lang="en-US" sz="2600" cap="none" dirty="0" err="1"/>
              <a:t>và</a:t>
            </a:r>
            <a:r>
              <a:rPr lang="en-US" sz="2600" cap="none" dirty="0"/>
              <a:t> </a:t>
            </a:r>
            <a:r>
              <a:rPr lang="en-US" sz="2600" cap="none" dirty="0" err="1"/>
              <a:t>linh</a:t>
            </a:r>
            <a:r>
              <a:rPr lang="en-US" sz="2600" cap="none" dirty="0"/>
              <a:t> </a:t>
            </a:r>
            <a:r>
              <a:rPr lang="en-US" sz="2600" cap="none" dirty="0" err="1"/>
              <a:t>hoạt</a:t>
            </a:r>
            <a:r>
              <a:rPr lang="en-US" sz="2600" cap="none" dirty="0"/>
              <a:t> </a:t>
            </a:r>
            <a:r>
              <a:rPr lang="en-US" sz="2600" cap="none" dirty="0" err="1"/>
              <a:t>sử</a:t>
            </a:r>
            <a:r>
              <a:rPr lang="en-US" sz="2600" cap="none" dirty="0"/>
              <a:t> </a:t>
            </a:r>
            <a:r>
              <a:rPr lang="en-US" sz="2600" cap="none" dirty="0" err="1"/>
              <a:t>dụng</a:t>
            </a:r>
            <a:r>
              <a:rPr lang="en-US" sz="2600" cap="none" dirty="0"/>
              <a:t> </a:t>
            </a:r>
            <a:r>
              <a:rPr lang="en-US" sz="2600" cap="none" dirty="0" err="1"/>
              <a:t>được</a:t>
            </a:r>
            <a:r>
              <a:rPr lang="en-US" sz="2600" cap="none" dirty="0"/>
              <a:t> </a:t>
            </a:r>
            <a:r>
              <a:rPr lang="en-US" sz="2600" cap="none" dirty="0" err="1"/>
              <a:t>trong</a:t>
            </a:r>
            <a:r>
              <a:rPr lang="en-US" sz="2600" cap="none" dirty="0"/>
              <a:t> </a:t>
            </a:r>
            <a:r>
              <a:rPr lang="en-US" sz="2600" cap="none" dirty="0" err="1"/>
              <a:t>máy</a:t>
            </a:r>
            <a:r>
              <a:rPr lang="en-US" sz="2600" cap="none" dirty="0"/>
              <a:t> </a:t>
            </a:r>
            <a:r>
              <a:rPr lang="en-US" sz="2600" cap="none" dirty="0" err="1"/>
              <a:t>soi</a:t>
            </a:r>
            <a:r>
              <a:rPr lang="en-US" sz="2600" cap="none" dirty="0"/>
              <a:t> </a:t>
            </a:r>
            <a:r>
              <a:rPr lang="en-US" sz="2600" cap="none" dirty="0" err="1"/>
              <a:t>mềm</a:t>
            </a:r>
            <a:endParaRPr lang="en-US" sz="2600" cap="none" dirty="0"/>
          </a:p>
        </p:txBody>
      </p:sp>
      <p:sp>
        <p:nvSpPr>
          <p:cNvPr id="2" name="Slide Number Placeholder 1"/>
          <p:cNvSpPr>
            <a:spLocks noGrp="1"/>
          </p:cNvSpPr>
          <p:nvPr>
            <p:ph type="sldNum" sz="quarter" idx="12"/>
          </p:nvPr>
        </p:nvSpPr>
        <p:spPr/>
        <p:txBody>
          <a:bodyPr/>
          <a:lstStyle/>
          <a:p>
            <a:fld id="{BC410EEA-824F-4D46-AFE7-60426C8C06B0}" type="slidenum">
              <a:rPr lang="en-US" smtClean="0"/>
              <a:pPr/>
              <a:t>18</a:t>
            </a:fld>
            <a:endParaRPr lang="en-US"/>
          </a:p>
        </p:txBody>
      </p:sp>
      <p:sp>
        <p:nvSpPr>
          <p:cNvPr id="4" name="Shape 1"/>
          <p:cNvSpPr>
            <a:spLocks noGrp="1"/>
          </p:cNvSpPr>
          <p:nvPr>
            <p:ph type="title"/>
          </p:nvPr>
        </p:nvSpPr>
        <p:spPr>
          <a:xfrm>
            <a:off x="406400" y="304800"/>
            <a:ext cx="10972800" cy="914400"/>
          </a:xfrm>
        </p:spPr>
        <p:txBody>
          <a:bodyPr>
            <a:normAutofit/>
          </a:bodyPr>
          <a:lstStyle/>
          <a:p>
            <a:r>
              <a:rPr lang="en-US" b="1" dirty="0"/>
              <a:t>2.1. </a:t>
            </a:r>
            <a:r>
              <a:rPr lang="en-US" b="1" dirty="0" err="1"/>
              <a:t>Tán</a:t>
            </a:r>
            <a:r>
              <a:rPr lang="en-US" b="1" dirty="0"/>
              <a:t> </a:t>
            </a:r>
            <a:r>
              <a:rPr lang="en-US" b="1" dirty="0" err="1"/>
              <a:t>sỏi</a:t>
            </a:r>
            <a:r>
              <a:rPr lang="en-US" b="1" dirty="0"/>
              <a:t> </a:t>
            </a:r>
            <a:r>
              <a:rPr lang="en-US" b="1" dirty="0" err="1"/>
              <a:t>thủy</a:t>
            </a:r>
            <a:r>
              <a:rPr lang="en-US" b="1" dirty="0"/>
              <a:t> </a:t>
            </a:r>
            <a:r>
              <a:rPr lang="en-US" b="1" dirty="0" err="1"/>
              <a:t>điện</a:t>
            </a:r>
            <a:r>
              <a:rPr lang="en-US" b="1" dirty="0"/>
              <a:t> </a:t>
            </a:r>
            <a:r>
              <a:rPr lang="en-US" b="1" dirty="0" err="1"/>
              <a:t>lực</a:t>
            </a:r>
            <a:endParaRPr lang="en-US" b="1" dirty="0"/>
          </a:p>
        </p:txBody>
      </p:sp>
      <p:sp>
        <p:nvSpPr>
          <p:cNvPr id="5" name="TextBox 4"/>
          <p:cNvSpPr txBox="1"/>
          <p:nvPr/>
        </p:nvSpPr>
        <p:spPr>
          <a:xfrm>
            <a:off x="203200" y="6292334"/>
            <a:ext cx="12293600" cy="646331"/>
          </a:xfrm>
          <a:prstGeom prst="rect">
            <a:avLst/>
          </a:prstGeom>
          <a:noFill/>
        </p:spPr>
        <p:txBody>
          <a:bodyPr wrap="square" rtlCol="0">
            <a:spAutoFit/>
          </a:bodyPr>
          <a:lstStyle/>
          <a:p>
            <a:r>
              <a:rPr lang="en-US" i="1">
                <a:latin typeface="Arial" pitchFamily="34" charset="0"/>
                <a:cs typeface="Arial" pitchFamily="34" charset="0"/>
              </a:rPr>
              <a:t>Ureteroscopy Energy Sources – Smith’s Textbook of  Endourology 4</a:t>
            </a:r>
            <a:r>
              <a:rPr lang="en-US" i="1" baseline="30000">
                <a:latin typeface="Arial" pitchFamily="34" charset="0"/>
                <a:cs typeface="Arial" pitchFamily="34" charset="0"/>
              </a:rPr>
              <a:t>th</a:t>
            </a:r>
            <a:r>
              <a:rPr lang="en-US" i="1">
                <a:latin typeface="Arial" pitchFamily="34" charset="0"/>
                <a:cs typeface="Arial" pitchFamily="34" charset="0"/>
              </a:rPr>
              <a:t> edition</a:t>
            </a:r>
            <a:endParaRPr lang="en-US">
              <a:latin typeface="Arial" pitchFamily="34" charset="0"/>
              <a:cs typeface="Arial" pitchFamily="34" charset="0"/>
            </a:endParaRPr>
          </a:p>
          <a:p>
            <a:endParaRPr lang="en-US" dirty="0">
              <a:latin typeface="Arial" pitchFamily="34" charset="0"/>
              <a:cs typeface="Arial" pitchFamily="34" charset="0"/>
            </a:endParaRPr>
          </a:p>
        </p:txBody>
      </p:sp>
    </p:spTree>
    <p:extLst>
      <p:ext uri="{BB962C8B-B14F-4D97-AF65-F5344CB8AC3E}">
        <p14:creationId xmlns:p14="http://schemas.microsoft.com/office/powerpoint/2010/main" val="158349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
          <p:cNvSpPr>
            <a:spLocks noGrp="1"/>
          </p:cNvSpPr>
          <p:nvPr>
            <p:ph idx="4294967295"/>
          </p:nvPr>
        </p:nvSpPr>
        <p:spPr>
          <a:xfrm>
            <a:off x="609600" y="1371600"/>
            <a:ext cx="10972800" cy="4419600"/>
          </a:xfrm>
          <a:prstGeom prst="rect">
            <a:avLst/>
          </a:prstGeom>
        </p:spPr>
        <p:txBody>
          <a:bodyPr>
            <a:normAutofit fontScale="92500" lnSpcReduction="20000"/>
          </a:bodyPr>
          <a:lstStyle/>
          <a:p>
            <a:pPr marL="0" indent="0">
              <a:buNone/>
            </a:pPr>
            <a:r>
              <a:rPr lang="en-US" sz="3000" b="1" cap="none" dirty="0" err="1"/>
              <a:t>Nhược</a:t>
            </a:r>
            <a:r>
              <a:rPr lang="en-US" sz="3000" b="1" cap="none" dirty="0"/>
              <a:t> </a:t>
            </a:r>
            <a:r>
              <a:rPr lang="en-US" sz="3000" b="1" cap="none" dirty="0" err="1"/>
              <a:t>điểm</a:t>
            </a:r>
            <a:endParaRPr lang="en-US" sz="3000" b="1" cap="none" dirty="0"/>
          </a:p>
          <a:p>
            <a:pPr>
              <a:buFont typeface="Arial"/>
              <a:buChar char="•"/>
            </a:pPr>
            <a:r>
              <a:rPr lang="en-US" sz="2800" cap="none" dirty="0" err="1"/>
              <a:t>Không</a:t>
            </a:r>
            <a:r>
              <a:rPr lang="en-US" sz="2800" cap="none" dirty="0"/>
              <a:t> </a:t>
            </a:r>
            <a:r>
              <a:rPr lang="en-US" sz="2800" cap="none" dirty="0" err="1"/>
              <a:t>tán</a:t>
            </a:r>
            <a:r>
              <a:rPr lang="en-US" sz="2800" cap="none" dirty="0"/>
              <a:t> </a:t>
            </a:r>
            <a:r>
              <a:rPr lang="en-US" sz="2800" cap="none" dirty="0" err="1"/>
              <a:t>được</a:t>
            </a:r>
            <a:r>
              <a:rPr lang="en-US" sz="2800" cap="none" dirty="0"/>
              <a:t> </a:t>
            </a:r>
            <a:r>
              <a:rPr lang="en-US" sz="2800" cap="none" dirty="0" err="1"/>
              <a:t>sỏi</a:t>
            </a:r>
            <a:r>
              <a:rPr lang="en-US" sz="2800" cap="none" dirty="0"/>
              <a:t> </a:t>
            </a:r>
            <a:r>
              <a:rPr lang="en-US" sz="2800" cap="none" dirty="0" err="1"/>
              <a:t>quá</a:t>
            </a:r>
            <a:r>
              <a:rPr lang="en-US" sz="2800" cap="none" dirty="0"/>
              <a:t> </a:t>
            </a:r>
            <a:r>
              <a:rPr lang="en-US" sz="2800" cap="none" dirty="0" err="1"/>
              <a:t>rắn</a:t>
            </a:r>
            <a:endParaRPr lang="en-US" sz="2800" cap="none" dirty="0"/>
          </a:p>
          <a:p>
            <a:pPr>
              <a:buFont typeface="Arial"/>
              <a:buChar char="•"/>
            </a:pPr>
            <a:r>
              <a:rPr lang="en-US" sz="2800" cap="none" dirty="0" err="1"/>
              <a:t>Khó</a:t>
            </a:r>
            <a:r>
              <a:rPr lang="en-US" sz="2800" cap="none" dirty="0"/>
              <a:t> </a:t>
            </a:r>
            <a:r>
              <a:rPr lang="en-US" sz="2800" cap="none" dirty="0" err="1"/>
              <a:t>khăn</a:t>
            </a:r>
            <a:r>
              <a:rPr lang="en-US" sz="2800" cap="none" dirty="0"/>
              <a:t> </a:t>
            </a:r>
            <a:r>
              <a:rPr lang="en-US" sz="2800" cap="none" dirty="0" err="1"/>
              <a:t>chủ</a:t>
            </a:r>
            <a:r>
              <a:rPr lang="en-US" sz="2800" cap="none" dirty="0"/>
              <a:t> </a:t>
            </a:r>
            <a:r>
              <a:rPr lang="en-US" sz="2800" cap="none" dirty="0" err="1"/>
              <a:t>yếu</a:t>
            </a:r>
            <a:r>
              <a:rPr lang="en-US" sz="2800" cap="none" dirty="0"/>
              <a:t> </a:t>
            </a:r>
            <a:r>
              <a:rPr lang="en-US" sz="2800" cap="none" dirty="0" err="1"/>
              <a:t>của</a:t>
            </a:r>
            <a:r>
              <a:rPr lang="en-US" sz="2800" cap="none" dirty="0"/>
              <a:t> EHL </a:t>
            </a:r>
            <a:r>
              <a:rPr lang="en-US" sz="2800" cap="none" dirty="0" err="1"/>
              <a:t>là</a:t>
            </a:r>
            <a:r>
              <a:rPr lang="en-US" sz="2800" cap="none" dirty="0"/>
              <a:t> </a:t>
            </a:r>
            <a:r>
              <a:rPr lang="en-US" sz="2800" cap="none" dirty="0" err="1"/>
              <a:t>bờ</a:t>
            </a:r>
            <a:r>
              <a:rPr lang="en-US" sz="2800" cap="none" dirty="0"/>
              <a:t> an </a:t>
            </a:r>
            <a:r>
              <a:rPr lang="en-US" sz="2800" cap="none" dirty="0" err="1"/>
              <a:t>toàn</a:t>
            </a:r>
            <a:r>
              <a:rPr lang="en-US" sz="2800" cap="none" dirty="0"/>
              <a:t> </a:t>
            </a:r>
            <a:r>
              <a:rPr lang="en-US" sz="2800" cap="none" dirty="0" err="1"/>
              <a:t>nhỏ</a:t>
            </a:r>
            <a:endParaRPr lang="en-US" sz="2800" cap="none" dirty="0"/>
          </a:p>
          <a:p>
            <a:pPr>
              <a:buFont typeface="Arial"/>
              <a:buChar char="•"/>
            </a:pPr>
            <a:r>
              <a:rPr lang="en-US" sz="2800" cap="none" dirty="0" err="1"/>
              <a:t>Sỏi</a:t>
            </a:r>
            <a:r>
              <a:rPr lang="en-US" sz="2800" cap="none" dirty="0"/>
              <a:t> </a:t>
            </a:r>
            <a:r>
              <a:rPr lang="en-US" sz="2800" cap="none" dirty="0" err="1"/>
              <a:t>và</a:t>
            </a:r>
            <a:r>
              <a:rPr lang="en-US" sz="2800" cap="none" dirty="0"/>
              <a:t> </a:t>
            </a:r>
            <a:r>
              <a:rPr lang="en-US" sz="2800" cap="none" dirty="0" err="1"/>
              <a:t>những</a:t>
            </a:r>
            <a:r>
              <a:rPr lang="en-US" sz="2800" cap="none" dirty="0"/>
              <a:t> </a:t>
            </a:r>
            <a:r>
              <a:rPr lang="en-US" sz="2800" cap="none" dirty="0" err="1"/>
              <a:t>mảnh</a:t>
            </a:r>
            <a:r>
              <a:rPr lang="en-US" sz="2800" cap="none" dirty="0"/>
              <a:t> </a:t>
            </a:r>
            <a:r>
              <a:rPr lang="en-US" sz="2800" cap="none" dirty="0" err="1"/>
              <a:t>vụn</a:t>
            </a:r>
            <a:r>
              <a:rPr lang="en-US" sz="2800" cap="none" dirty="0"/>
              <a:t> </a:t>
            </a:r>
            <a:r>
              <a:rPr lang="en-US" sz="2800" cap="none" dirty="0" err="1"/>
              <a:t>có</a:t>
            </a:r>
            <a:r>
              <a:rPr lang="en-US" sz="2800" cap="none" dirty="0"/>
              <a:t> </a:t>
            </a:r>
            <a:r>
              <a:rPr lang="en-US" sz="2800" cap="none" dirty="0" err="1"/>
              <a:t>thể</a:t>
            </a:r>
            <a:r>
              <a:rPr lang="en-US" sz="2800" cap="none" dirty="0"/>
              <a:t> </a:t>
            </a:r>
            <a:r>
              <a:rPr lang="en-US" sz="2800" cap="none" dirty="0" err="1"/>
              <a:t>bị</a:t>
            </a:r>
            <a:r>
              <a:rPr lang="en-US" sz="2800" cap="none" dirty="0"/>
              <a:t> </a:t>
            </a:r>
            <a:r>
              <a:rPr lang="en-US" sz="2800" cap="none" dirty="0" err="1"/>
              <a:t>đẩy</a:t>
            </a:r>
            <a:r>
              <a:rPr lang="en-US" sz="2800" cap="none" dirty="0"/>
              <a:t> </a:t>
            </a:r>
            <a:r>
              <a:rPr lang="en-US" sz="2800" cap="none" dirty="0" err="1"/>
              <a:t>lên</a:t>
            </a:r>
            <a:r>
              <a:rPr lang="en-US" sz="2800" cap="none" dirty="0"/>
              <a:t> </a:t>
            </a:r>
            <a:r>
              <a:rPr lang="en-US" sz="2800" cap="none" dirty="0" err="1"/>
              <a:t>cao</a:t>
            </a:r>
            <a:r>
              <a:rPr lang="en-US" sz="2800" cap="none" dirty="0"/>
              <a:t> </a:t>
            </a:r>
            <a:r>
              <a:rPr lang="en-US" sz="2800" cap="none" dirty="0" err="1"/>
              <a:t>trong</a:t>
            </a:r>
            <a:r>
              <a:rPr lang="en-US" sz="2800" cap="none" dirty="0"/>
              <a:t> </a:t>
            </a:r>
            <a:r>
              <a:rPr lang="en-US" sz="2800" cap="none" dirty="0" err="1"/>
              <a:t>quá</a:t>
            </a:r>
            <a:r>
              <a:rPr lang="en-US" sz="2800" cap="none" dirty="0"/>
              <a:t> </a:t>
            </a:r>
            <a:r>
              <a:rPr lang="en-US" sz="2800" cap="none" err="1"/>
              <a:t>trình</a:t>
            </a:r>
            <a:r>
              <a:rPr lang="en-US" sz="2800" cap="none"/>
              <a:t> tán</a:t>
            </a:r>
            <a:endParaRPr lang="en-US" sz="2800" cap="none" dirty="0"/>
          </a:p>
          <a:p>
            <a:pPr>
              <a:buFont typeface="Arial"/>
              <a:buChar char="•"/>
            </a:pPr>
            <a:r>
              <a:rPr lang="en-US" sz="2800" cap="none" dirty="0" err="1"/>
              <a:t>Gây</a:t>
            </a:r>
            <a:r>
              <a:rPr lang="en-US" sz="2800" cap="none" dirty="0"/>
              <a:t> </a:t>
            </a:r>
            <a:r>
              <a:rPr lang="en-US" sz="2800" cap="none" dirty="0" err="1"/>
              <a:t>bỏng</a:t>
            </a:r>
            <a:r>
              <a:rPr lang="en-US" sz="2800" cap="none" dirty="0"/>
              <a:t> </a:t>
            </a:r>
            <a:r>
              <a:rPr lang="en-US" sz="2800" cap="none" dirty="0" err="1"/>
              <a:t>niệu</a:t>
            </a:r>
            <a:r>
              <a:rPr lang="en-US" sz="2800" cap="none" dirty="0"/>
              <a:t> </a:t>
            </a:r>
            <a:r>
              <a:rPr lang="en-US" sz="2800" cap="none" dirty="0" err="1"/>
              <a:t>mạc</a:t>
            </a:r>
            <a:endParaRPr lang="en-US" sz="2800" cap="none" dirty="0"/>
          </a:p>
          <a:p>
            <a:pPr>
              <a:buFont typeface="Arial"/>
              <a:buChar char="•"/>
            </a:pPr>
            <a:r>
              <a:rPr lang="en-US" sz="2800" cap="none" dirty="0" err="1"/>
              <a:t>Nguy</a:t>
            </a:r>
            <a:r>
              <a:rPr lang="en-US" sz="2800" cap="none" dirty="0"/>
              <a:t> </a:t>
            </a:r>
            <a:r>
              <a:rPr lang="en-US" sz="2800" cap="none" dirty="0" err="1"/>
              <a:t>cơ</a:t>
            </a:r>
            <a:r>
              <a:rPr lang="en-US" sz="2800" cap="none" dirty="0"/>
              <a:t> </a:t>
            </a:r>
            <a:r>
              <a:rPr lang="en-US" sz="2800" cap="none" dirty="0" err="1"/>
              <a:t>tổn</a:t>
            </a:r>
            <a:r>
              <a:rPr lang="en-US" sz="2800" cap="none" dirty="0"/>
              <a:t> </a:t>
            </a:r>
            <a:r>
              <a:rPr lang="en-US" sz="2800" cap="none" dirty="0" err="1"/>
              <a:t>thương</a:t>
            </a:r>
            <a:r>
              <a:rPr lang="en-US" sz="2800" cap="none" dirty="0"/>
              <a:t> </a:t>
            </a:r>
            <a:r>
              <a:rPr lang="en-US" sz="2800" cap="none" dirty="0" err="1"/>
              <a:t>niệu</a:t>
            </a:r>
            <a:r>
              <a:rPr lang="en-US" sz="2800" cap="none" dirty="0"/>
              <a:t> </a:t>
            </a:r>
            <a:r>
              <a:rPr lang="en-US" sz="2800" cap="none" dirty="0" err="1"/>
              <a:t>mạc</a:t>
            </a:r>
            <a:r>
              <a:rPr lang="en-US" sz="2800" cap="none" dirty="0"/>
              <a:t> </a:t>
            </a:r>
            <a:r>
              <a:rPr lang="en-US" sz="2800" cap="none" dirty="0" err="1"/>
              <a:t>cao</a:t>
            </a:r>
            <a:endParaRPr lang="en-US" sz="2800" cap="none" dirty="0"/>
          </a:p>
          <a:p>
            <a:pPr>
              <a:buFont typeface="Arial"/>
              <a:buChar char="•"/>
            </a:pPr>
            <a:r>
              <a:rPr lang="en-US" sz="2800" cap="none" dirty="0" err="1"/>
              <a:t>Dễ</a:t>
            </a:r>
            <a:r>
              <a:rPr lang="en-US" sz="2800" cap="none" dirty="0"/>
              <a:t> </a:t>
            </a:r>
            <a:r>
              <a:rPr lang="en-US" sz="2800" cap="none" dirty="0" err="1"/>
              <a:t>gây</a:t>
            </a:r>
            <a:r>
              <a:rPr lang="en-US" sz="2800" cap="none" dirty="0"/>
              <a:t> </a:t>
            </a:r>
            <a:r>
              <a:rPr lang="en-US" sz="2800" cap="none" dirty="0" err="1"/>
              <a:t>vỡ</a:t>
            </a:r>
            <a:r>
              <a:rPr lang="en-US" sz="2800" cap="none" dirty="0"/>
              <a:t> </a:t>
            </a:r>
            <a:r>
              <a:rPr lang="en-US" sz="2800" cap="none" dirty="0" err="1"/>
              <a:t>ống</a:t>
            </a:r>
            <a:r>
              <a:rPr lang="en-US" sz="2800" cap="none" dirty="0"/>
              <a:t> </a:t>
            </a:r>
            <a:r>
              <a:rPr lang="en-US" sz="2800" cap="none" dirty="0" err="1"/>
              <a:t>kính</a:t>
            </a:r>
            <a:endParaRPr lang="en-US" sz="2800" cap="none" dirty="0"/>
          </a:p>
          <a:p>
            <a:pPr marL="0" indent="0">
              <a:buNone/>
            </a:pPr>
            <a:r>
              <a:rPr lang="en-US" sz="3000" cap="none" dirty="0">
                <a:solidFill>
                  <a:srgbClr val="C00000"/>
                </a:solidFill>
              </a:rPr>
              <a:t>                     </a:t>
            </a:r>
            <a:r>
              <a:rPr lang="en-US" sz="3000" b="1" cap="none" dirty="0" err="1">
                <a:solidFill>
                  <a:srgbClr val="C00000"/>
                </a:solidFill>
              </a:rPr>
              <a:t>Dần</a:t>
            </a:r>
            <a:r>
              <a:rPr lang="en-US" sz="3000" b="1" cap="none" dirty="0">
                <a:solidFill>
                  <a:srgbClr val="C00000"/>
                </a:solidFill>
              </a:rPr>
              <a:t> </a:t>
            </a:r>
            <a:r>
              <a:rPr lang="en-US" sz="3000" b="1" cap="none" dirty="0" err="1">
                <a:solidFill>
                  <a:srgbClr val="C00000"/>
                </a:solidFill>
              </a:rPr>
              <a:t>dần</a:t>
            </a:r>
            <a:r>
              <a:rPr lang="en-US" sz="3000" b="1" cap="none" dirty="0">
                <a:solidFill>
                  <a:srgbClr val="C00000"/>
                </a:solidFill>
              </a:rPr>
              <a:t> </a:t>
            </a:r>
            <a:r>
              <a:rPr lang="en-US" sz="3000" b="1" cap="none" dirty="0" err="1">
                <a:solidFill>
                  <a:srgbClr val="C00000"/>
                </a:solidFill>
              </a:rPr>
              <a:t>được</a:t>
            </a:r>
            <a:r>
              <a:rPr lang="en-US" sz="3000" b="1" cap="none" dirty="0">
                <a:solidFill>
                  <a:srgbClr val="C00000"/>
                </a:solidFill>
              </a:rPr>
              <a:t> </a:t>
            </a:r>
            <a:r>
              <a:rPr lang="en-US" sz="3000" b="1" cap="none" dirty="0" err="1">
                <a:solidFill>
                  <a:srgbClr val="C00000"/>
                </a:solidFill>
              </a:rPr>
              <a:t>thay</a:t>
            </a:r>
            <a:r>
              <a:rPr lang="en-US" sz="3000" b="1" cap="none" dirty="0">
                <a:solidFill>
                  <a:srgbClr val="C00000"/>
                </a:solidFill>
              </a:rPr>
              <a:t> </a:t>
            </a:r>
            <a:r>
              <a:rPr lang="en-US" sz="3000" b="1" cap="none" dirty="0" err="1">
                <a:solidFill>
                  <a:srgbClr val="C00000"/>
                </a:solidFill>
              </a:rPr>
              <a:t>thế</a:t>
            </a:r>
            <a:endParaRPr lang="en-US" sz="3000" b="1" cap="none" dirty="0">
              <a:solidFill>
                <a:srgbClr val="C00000"/>
              </a:solidFill>
            </a:endParaRPr>
          </a:p>
        </p:txBody>
      </p:sp>
      <p:sp>
        <p:nvSpPr>
          <p:cNvPr id="5" name="Right Arrow 4"/>
          <p:cNvSpPr/>
          <p:nvPr/>
        </p:nvSpPr>
        <p:spPr>
          <a:xfrm>
            <a:off x="1209675" y="5019675"/>
            <a:ext cx="1117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5883275"/>
            <a:ext cx="11963400" cy="369332"/>
          </a:xfrm>
          <a:prstGeom prst="rect">
            <a:avLst/>
          </a:prstGeom>
          <a:noFill/>
        </p:spPr>
        <p:txBody>
          <a:bodyPr wrap="square" rtlCol="0">
            <a:spAutoFit/>
          </a:bodyPr>
          <a:lstStyle/>
          <a:p>
            <a:r>
              <a:rPr lang="en-US">
                <a:latin typeface="Arial" pitchFamily="34" charset="0"/>
                <a:cs typeface="Arial" pitchFamily="34" charset="0"/>
              </a:rPr>
              <a:t>Ureteroscopy </a:t>
            </a:r>
            <a:r>
              <a:rPr lang="en-US" dirty="0">
                <a:latin typeface="Arial" pitchFamily="34" charset="0"/>
                <a:cs typeface="Arial" pitchFamily="34" charset="0"/>
              </a:rPr>
              <a:t>Energy Sources – Smith’s Textbook of  </a:t>
            </a:r>
            <a:r>
              <a:rPr lang="en-US" dirty="0" err="1">
                <a:latin typeface="Arial" pitchFamily="34" charset="0"/>
                <a:cs typeface="Arial" pitchFamily="34" charset="0"/>
              </a:rPr>
              <a:t>Endourology</a:t>
            </a:r>
            <a:r>
              <a:rPr lang="en-US" dirty="0">
                <a:latin typeface="Arial" pitchFamily="34" charset="0"/>
                <a:cs typeface="Arial" pitchFamily="34" charset="0"/>
              </a:rPr>
              <a:t> 4</a:t>
            </a:r>
            <a:r>
              <a:rPr lang="en-US" baseline="30000" dirty="0">
                <a:latin typeface="Arial" pitchFamily="34" charset="0"/>
                <a:cs typeface="Arial" pitchFamily="34" charset="0"/>
              </a:rPr>
              <a:t>th</a:t>
            </a:r>
            <a:r>
              <a:rPr lang="en-US" dirty="0">
                <a:latin typeface="Arial" pitchFamily="34" charset="0"/>
                <a:cs typeface="Arial" pitchFamily="34" charset="0"/>
              </a:rPr>
              <a:t> edition</a:t>
            </a:r>
          </a:p>
        </p:txBody>
      </p:sp>
      <p:sp>
        <p:nvSpPr>
          <p:cNvPr id="2" name="Slide Number Placeholder 1"/>
          <p:cNvSpPr>
            <a:spLocks noGrp="1"/>
          </p:cNvSpPr>
          <p:nvPr>
            <p:ph type="sldNum" sz="quarter" idx="12"/>
          </p:nvPr>
        </p:nvSpPr>
        <p:spPr/>
        <p:txBody>
          <a:bodyPr/>
          <a:lstStyle/>
          <a:p>
            <a:fld id="{BC410EEA-824F-4D46-AFE7-60426C8C06B0}" type="slidenum">
              <a:rPr lang="en-US" smtClean="0"/>
              <a:pPr/>
              <a:t>19</a:t>
            </a:fld>
            <a:endParaRPr lang="en-US"/>
          </a:p>
        </p:txBody>
      </p:sp>
      <p:sp>
        <p:nvSpPr>
          <p:cNvPr id="7" name="Shape 1"/>
          <p:cNvSpPr>
            <a:spLocks noGrp="1"/>
          </p:cNvSpPr>
          <p:nvPr>
            <p:ph type="title"/>
          </p:nvPr>
        </p:nvSpPr>
        <p:spPr>
          <a:xfrm>
            <a:off x="406400" y="304800"/>
            <a:ext cx="10972800" cy="914400"/>
          </a:xfrm>
        </p:spPr>
        <p:txBody>
          <a:bodyPr>
            <a:normAutofit/>
          </a:bodyPr>
          <a:lstStyle/>
          <a:p>
            <a:r>
              <a:rPr lang="en-US" b="1" dirty="0"/>
              <a:t>2.1. </a:t>
            </a:r>
            <a:r>
              <a:rPr lang="en-US" b="1" dirty="0" err="1"/>
              <a:t>Tán</a:t>
            </a:r>
            <a:r>
              <a:rPr lang="en-US" b="1" dirty="0"/>
              <a:t> </a:t>
            </a:r>
            <a:r>
              <a:rPr lang="en-US" b="1" dirty="0" err="1"/>
              <a:t>sỏi</a:t>
            </a:r>
            <a:r>
              <a:rPr lang="en-US" b="1" dirty="0"/>
              <a:t> </a:t>
            </a:r>
            <a:r>
              <a:rPr lang="en-US" b="1" dirty="0" err="1"/>
              <a:t>thủy</a:t>
            </a:r>
            <a:r>
              <a:rPr lang="en-US" b="1" dirty="0"/>
              <a:t> </a:t>
            </a:r>
            <a:r>
              <a:rPr lang="en-US" b="1" dirty="0" err="1"/>
              <a:t>điện</a:t>
            </a:r>
            <a:r>
              <a:rPr lang="en-US" b="1" dirty="0"/>
              <a:t> </a:t>
            </a:r>
            <a:r>
              <a:rPr lang="en-US" b="1" dirty="0" err="1"/>
              <a:t>lực</a:t>
            </a:r>
            <a:endParaRPr lang="en-US" b="1" dirty="0"/>
          </a:p>
        </p:txBody>
      </p:sp>
    </p:spTree>
    <p:extLst>
      <p:ext uri="{BB962C8B-B14F-4D97-AF65-F5344CB8AC3E}">
        <p14:creationId xmlns:p14="http://schemas.microsoft.com/office/powerpoint/2010/main" val="235141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500" dirty="0"/>
              <a:t>NỘI DUNG</a:t>
            </a:r>
          </a:p>
        </p:txBody>
      </p:sp>
      <p:sp>
        <p:nvSpPr>
          <p:cNvPr id="3" name="Content Placeholder 2"/>
          <p:cNvSpPr>
            <a:spLocks noGrp="1"/>
          </p:cNvSpPr>
          <p:nvPr>
            <p:ph idx="4294967295"/>
          </p:nvPr>
        </p:nvSpPr>
        <p:spPr>
          <a:xfrm>
            <a:off x="609600" y="2179637"/>
            <a:ext cx="10972800" cy="4114800"/>
          </a:xfrm>
          <a:prstGeom prst="rect">
            <a:avLst/>
          </a:prstGeom>
        </p:spPr>
        <p:txBody>
          <a:bodyPr/>
          <a:lstStyle/>
          <a:p>
            <a:pPr marL="514350" indent="-514350">
              <a:buAutoNum type="arabicPeriod"/>
            </a:pPr>
            <a:r>
              <a:rPr lang="en-US" sz="2800" dirty="0"/>
              <a:t>ĐẠI CƯƠNG</a:t>
            </a:r>
          </a:p>
          <a:p>
            <a:pPr marL="514350" indent="-514350">
              <a:buAutoNum type="arabicPeriod"/>
            </a:pPr>
            <a:r>
              <a:rPr lang="en-US" sz="2800" dirty="0" err="1"/>
              <a:t>Giải</a:t>
            </a:r>
            <a:r>
              <a:rPr lang="en-US" sz="2800" dirty="0"/>
              <a:t> </a:t>
            </a:r>
            <a:r>
              <a:rPr lang="en-US" sz="2800" dirty="0" err="1"/>
              <a:t>phẫu</a:t>
            </a:r>
            <a:r>
              <a:rPr lang="en-US" sz="2800" dirty="0"/>
              <a:t> HỌC </a:t>
            </a:r>
            <a:r>
              <a:rPr lang="en-US" sz="2800" dirty="0" err="1"/>
              <a:t>niệu</a:t>
            </a:r>
            <a:r>
              <a:rPr lang="en-US" sz="2800" dirty="0"/>
              <a:t> </a:t>
            </a:r>
            <a:r>
              <a:rPr lang="en-US" sz="2800" dirty="0" err="1"/>
              <a:t>quản</a:t>
            </a:r>
            <a:endParaRPr lang="en-US" sz="2800" dirty="0"/>
          </a:p>
          <a:p>
            <a:pPr marL="514350" indent="-514350">
              <a:buAutoNum type="arabicPeriod"/>
            </a:pPr>
            <a:r>
              <a:rPr lang="en-US" sz="2800" dirty="0"/>
              <a:t>CÁC LOẠI NĂNG LƯỢNG TÁN SỎI</a:t>
            </a:r>
          </a:p>
          <a:p>
            <a:pPr marL="514350" indent="-514350">
              <a:buAutoNum type="arabicPeriod"/>
            </a:pPr>
            <a:r>
              <a:rPr lang="en-US" sz="2800" dirty="0"/>
              <a:t>MỘT SỐ DỤNG CỤ TRONG NỘI SOI TIẾT NIỆU</a:t>
            </a:r>
          </a:p>
          <a:p>
            <a:pPr marL="514350" indent="-514350">
              <a:buAutoNum type="arabicPeriod"/>
            </a:pPr>
            <a:r>
              <a:rPr lang="en-US" sz="2800" dirty="0"/>
              <a:t>CHỈ ĐỊNH NỘI SOI NGƯỢC CHIỀU TÁN SỎI VÀ HIỆU QUẢ</a:t>
            </a:r>
          </a:p>
        </p:txBody>
      </p:sp>
      <p:sp>
        <p:nvSpPr>
          <p:cNvPr id="4" name="Slide Number Placeholder 3"/>
          <p:cNvSpPr>
            <a:spLocks noGrp="1"/>
          </p:cNvSpPr>
          <p:nvPr>
            <p:ph type="sldNum" sz="quarter" idx="12"/>
          </p:nvPr>
        </p:nvSpPr>
        <p:spPr/>
        <p:txBody>
          <a:bodyPr/>
          <a:lstStyle/>
          <a:p>
            <a:fld id="{BC410EEA-824F-4D46-AFE7-60426C8C06B0}" type="slidenum">
              <a:rPr lang="en-US" smtClean="0"/>
              <a:pPr/>
              <a:t>2</a:t>
            </a:fld>
            <a:endParaRPr lang="en-US"/>
          </a:p>
        </p:txBody>
      </p:sp>
    </p:spTree>
    <p:extLst>
      <p:ext uri="{BB962C8B-B14F-4D97-AF65-F5344CB8AC3E}">
        <p14:creationId xmlns:p14="http://schemas.microsoft.com/office/powerpoint/2010/main" val="700748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05426" y="361950"/>
            <a:ext cx="10972800" cy="914400"/>
          </a:xfrm>
        </p:spPr>
        <p:txBody>
          <a:bodyPr>
            <a:normAutofit/>
          </a:bodyPr>
          <a:lstStyle/>
          <a:p>
            <a:pPr algn="l"/>
            <a:r>
              <a:rPr lang="en-US" b="1"/>
              <a:t>2.2. </a:t>
            </a:r>
            <a:r>
              <a:rPr lang="en-US" b="1" dirty="0" err="1"/>
              <a:t>Tán</a:t>
            </a:r>
            <a:r>
              <a:rPr lang="en-US" b="1" dirty="0"/>
              <a:t> </a:t>
            </a:r>
            <a:r>
              <a:rPr lang="en-US" b="1" dirty="0" err="1"/>
              <a:t>sỏi</a:t>
            </a:r>
            <a:r>
              <a:rPr lang="en-US" b="1" dirty="0"/>
              <a:t> </a:t>
            </a:r>
            <a:r>
              <a:rPr lang="en-US" b="1" dirty="0" err="1"/>
              <a:t>siêu</a:t>
            </a:r>
            <a:r>
              <a:rPr lang="en-US" b="1" dirty="0"/>
              <a:t> </a:t>
            </a:r>
            <a:r>
              <a:rPr lang="en-US" b="1" dirty="0" err="1"/>
              <a:t>âm</a:t>
            </a:r>
            <a:endParaRPr lang="en-US" b="1" dirty="0"/>
          </a:p>
        </p:txBody>
      </p:sp>
      <p:sp>
        <p:nvSpPr>
          <p:cNvPr id="3" name="TextBox 2"/>
          <p:cNvSpPr txBox="1"/>
          <p:nvPr/>
        </p:nvSpPr>
        <p:spPr>
          <a:xfrm>
            <a:off x="393163" y="4805158"/>
            <a:ext cx="10769600" cy="830997"/>
          </a:xfrm>
          <a:prstGeom prst="rect">
            <a:avLst/>
          </a:prstGeom>
          <a:noFill/>
        </p:spPr>
        <p:txBody>
          <a:bodyPr wrap="square" rtlCol="0">
            <a:spAutoFit/>
          </a:bodyPr>
          <a:lstStyle/>
          <a:p>
            <a:pPr algn="just"/>
            <a:r>
              <a:rPr lang="en-US" sz="2400">
                <a:solidFill>
                  <a:srgbClr val="C00000"/>
                </a:solidFill>
                <a:latin typeface="Arial" pitchFamily="34" charset="0"/>
                <a:cs typeface="Arial" pitchFamily="34" charset="0"/>
              </a:rPr>
              <a:t>Nguyên lý: </a:t>
            </a:r>
            <a:r>
              <a:rPr lang="vi-VN" sz="2400">
                <a:latin typeface="Arial" pitchFamily="34" charset="0"/>
                <a:cs typeface="Arial" pitchFamily="34" charset="0"/>
              </a:rPr>
              <a:t>Nguồn điện kích hoạt tấm điện áp tạo ra sóng siêu âm có bước sóng 23 – 2</a:t>
            </a:r>
            <a:r>
              <a:rPr lang="en-US" sz="2400">
                <a:latin typeface="Arial" pitchFamily="34" charset="0"/>
                <a:cs typeface="Arial" pitchFamily="34" charset="0"/>
              </a:rPr>
              <a:t>5</a:t>
            </a:r>
            <a:r>
              <a:rPr lang="vi-VN" sz="2400">
                <a:latin typeface="Arial" pitchFamily="34" charset="0"/>
                <a:cs typeface="Arial" pitchFamily="34" charset="0"/>
              </a:rPr>
              <a:t> kHz. Những sóng này làm rung đầu tán tác động phá vỡ sỏi</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C410EEA-824F-4D46-AFE7-60426C8C06B0}" type="slidenum">
              <a:rPr lang="en-US" smtClean="0"/>
              <a:pPr/>
              <a:t>20</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401" y="1276350"/>
            <a:ext cx="5610225" cy="327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6A77C47C-7110-42D5-9B9F-C6775C542F5C}"/>
              </a:ext>
            </a:extLst>
          </p:cNvPr>
          <p:cNvSpPr txBox="1"/>
          <p:nvPr/>
        </p:nvSpPr>
        <p:spPr>
          <a:xfrm>
            <a:off x="828673" y="6248400"/>
            <a:ext cx="11363325" cy="369332"/>
          </a:xfrm>
          <a:prstGeom prst="rect">
            <a:avLst/>
          </a:prstGeom>
          <a:noFill/>
        </p:spPr>
        <p:txBody>
          <a:bodyPr wrap="square" rtlCol="0">
            <a:spAutoFit/>
          </a:bodyPr>
          <a:lstStyle/>
          <a:p>
            <a:r>
              <a:rPr lang="en-US" i="1">
                <a:latin typeface="Arial" pitchFamily="34" charset="0"/>
                <a:cs typeface="Arial" pitchFamily="34" charset="0"/>
              </a:rPr>
              <a:t>Ureteroscopy Energy Sources – Smith’s Textbook of  Endourology 4</a:t>
            </a:r>
            <a:r>
              <a:rPr lang="en-US" i="1" baseline="30000">
                <a:latin typeface="Arial" pitchFamily="34" charset="0"/>
                <a:cs typeface="Arial" pitchFamily="34" charset="0"/>
              </a:rPr>
              <a:t>th</a:t>
            </a:r>
            <a:r>
              <a:rPr lang="en-US" i="1">
                <a:latin typeface="Arial" pitchFamily="34" charset="0"/>
                <a:cs typeface="Arial" pitchFamily="34" charset="0"/>
              </a:rPr>
              <a:t> edition</a:t>
            </a:r>
            <a:endParaRPr lang="en-US" dirty="0">
              <a:latin typeface="Arial" pitchFamily="34" charset="0"/>
              <a:cs typeface="Arial" pitchFamily="34" charset="0"/>
            </a:endParaRPr>
          </a:p>
        </p:txBody>
      </p:sp>
    </p:spTree>
    <p:extLst>
      <p:ext uri="{BB962C8B-B14F-4D97-AF65-F5344CB8AC3E}">
        <p14:creationId xmlns:p14="http://schemas.microsoft.com/office/powerpoint/2010/main" val="142784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08000" y="533400"/>
            <a:ext cx="10972800" cy="914400"/>
          </a:xfrm>
        </p:spPr>
        <p:txBody>
          <a:bodyPr>
            <a:normAutofit/>
          </a:bodyPr>
          <a:lstStyle/>
          <a:p>
            <a:pPr algn="l"/>
            <a:r>
              <a:rPr lang="en-US" b="1"/>
              <a:t>2.2. </a:t>
            </a:r>
            <a:r>
              <a:rPr lang="en-US" b="1" dirty="0" err="1"/>
              <a:t>Tán</a:t>
            </a:r>
            <a:r>
              <a:rPr lang="en-US" b="1" dirty="0"/>
              <a:t> </a:t>
            </a:r>
            <a:r>
              <a:rPr lang="en-US" b="1" dirty="0" err="1"/>
              <a:t>sỏi</a:t>
            </a:r>
            <a:r>
              <a:rPr lang="en-US" b="1" dirty="0"/>
              <a:t> </a:t>
            </a:r>
            <a:r>
              <a:rPr lang="en-US" b="1" dirty="0" err="1"/>
              <a:t>siêu</a:t>
            </a:r>
            <a:r>
              <a:rPr lang="en-US" b="1" dirty="0"/>
              <a:t> </a:t>
            </a:r>
            <a:r>
              <a:rPr lang="en-US" b="1" dirty="0" err="1"/>
              <a:t>âm</a:t>
            </a:r>
            <a:endParaRPr lang="en-US" b="1" dirty="0"/>
          </a:p>
        </p:txBody>
      </p:sp>
      <p:sp>
        <p:nvSpPr>
          <p:cNvPr id="3" name="TextBox 2"/>
          <p:cNvSpPr txBox="1"/>
          <p:nvPr/>
        </p:nvSpPr>
        <p:spPr>
          <a:xfrm>
            <a:off x="881487" y="2105025"/>
            <a:ext cx="10769600" cy="1938992"/>
          </a:xfrm>
          <a:prstGeom prst="rect">
            <a:avLst/>
          </a:prstGeom>
          <a:noFill/>
        </p:spPr>
        <p:txBody>
          <a:bodyPr wrap="square" rtlCol="0">
            <a:spAutoFit/>
          </a:bodyPr>
          <a:lstStyle/>
          <a:p>
            <a:pPr algn="just"/>
            <a:r>
              <a:rPr lang="en-US" sz="2400" dirty="0" err="1">
                <a:solidFill>
                  <a:srgbClr val="C00000"/>
                </a:solidFill>
                <a:latin typeface="Arial" pitchFamily="34" charset="0"/>
                <a:cs typeface="Arial" pitchFamily="34" charset="0"/>
              </a:rPr>
              <a:t>Nguyên</a:t>
            </a:r>
            <a:r>
              <a:rPr lang="en-US" sz="2400" dirty="0">
                <a:solidFill>
                  <a:srgbClr val="C00000"/>
                </a:solidFill>
                <a:latin typeface="Arial" pitchFamily="34" charset="0"/>
                <a:cs typeface="Arial" pitchFamily="34" charset="0"/>
              </a:rPr>
              <a:t> </a:t>
            </a:r>
            <a:r>
              <a:rPr lang="en-US" sz="2400" dirty="0" err="1">
                <a:solidFill>
                  <a:srgbClr val="C00000"/>
                </a:solidFill>
                <a:latin typeface="Arial" pitchFamily="34" charset="0"/>
                <a:cs typeface="Arial" pitchFamily="34" charset="0"/>
              </a:rPr>
              <a:t>lý</a:t>
            </a:r>
            <a:r>
              <a:rPr lang="en-US" sz="2400" dirty="0">
                <a:solidFill>
                  <a:srgbClr val="C00000"/>
                </a:solidFill>
                <a:latin typeface="Arial" pitchFamily="34" charset="0"/>
                <a:cs typeface="Arial" pitchFamily="34" charset="0"/>
              </a:rPr>
              <a:t>: </a:t>
            </a:r>
            <a:r>
              <a:rPr lang="vi-VN" sz="2400" dirty="0">
                <a:latin typeface="Arial" pitchFamily="34" charset="0"/>
                <a:cs typeface="Arial" pitchFamily="34" charset="0"/>
              </a:rPr>
              <a:t>Nguồn điện kích hoạt tấm điện áp tạo ra sóng siêu âm có bước sóng 23 – 2</a:t>
            </a:r>
            <a:r>
              <a:rPr lang="en-US" sz="2400" dirty="0">
                <a:latin typeface="Arial" pitchFamily="34" charset="0"/>
                <a:cs typeface="Arial" pitchFamily="34" charset="0"/>
              </a:rPr>
              <a:t>5</a:t>
            </a:r>
            <a:r>
              <a:rPr lang="vi-VN" sz="2400" dirty="0">
                <a:latin typeface="Arial" pitchFamily="34" charset="0"/>
                <a:cs typeface="Arial" pitchFamily="34" charset="0"/>
              </a:rPr>
              <a:t> kHz. Những sóng này làm rung đầu tán tác động phá vỡ </a:t>
            </a:r>
            <a:r>
              <a:rPr lang="vi-VN" sz="2400">
                <a:latin typeface="Arial" pitchFamily="34" charset="0"/>
                <a:cs typeface="Arial" pitchFamily="34" charset="0"/>
              </a:rPr>
              <a:t>sỏi</a:t>
            </a:r>
            <a:r>
              <a:rPr lang="en-US" sz="2400">
                <a:latin typeface="Arial" pitchFamily="34" charset="0"/>
                <a:cs typeface="Arial" pitchFamily="34" charset="0"/>
              </a:rPr>
              <a:t> </a:t>
            </a:r>
            <a:endParaRPr lang="en-US" sz="2400" dirty="0">
              <a:latin typeface="Arial" pitchFamily="34" charset="0"/>
              <a:cs typeface="Arial" pitchFamily="34" charset="0"/>
            </a:endParaRPr>
          </a:p>
          <a:p>
            <a:pPr algn="just"/>
            <a:endParaRPr lang="en-US" sz="2400" dirty="0">
              <a:latin typeface="Arial" pitchFamily="34" charset="0"/>
              <a:cs typeface="Arial" pitchFamily="34" charset="0"/>
            </a:endParaRPr>
          </a:p>
          <a:p>
            <a:pPr algn="just"/>
            <a:r>
              <a:rPr lang="en-US" sz="2400" dirty="0" err="1">
                <a:latin typeface="Arial" pitchFamily="34" charset="0"/>
                <a:cs typeface="Arial" pitchFamily="34" charset="0"/>
              </a:rPr>
              <a:t>Khi</a:t>
            </a:r>
            <a:r>
              <a:rPr lang="en-US" sz="2400" dirty="0">
                <a:latin typeface="Arial" pitchFamily="34" charset="0"/>
                <a:cs typeface="Arial" pitchFamily="34" charset="0"/>
              </a:rPr>
              <a:t> </a:t>
            </a:r>
            <a:r>
              <a:rPr lang="en-US" sz="2400" dirty="0" err="1">
                <a:latin typeface="Arial" pitchFamily="34" charset="0"/>
                <a:cs typeface="Arial" pitchFamily="34" charset="0"/>
              </a:rPr>
              <a:t>cần</a:t>
            </a:r>
            <a:r>
              <a:rPr lang="en-US" sz="2400" dirty="0">
                <a:latin typeface="Arial" pitchFamily="34" charset="0"/>
                <a:cs typeface="Arial" pitchFamily="34" charset="0"/>
              </a:rPr>
              <a:t> </a:t>
            </a:r>
            <a:r>
              <a:rPr lang="en-US" sz="2400" dirty="0" err="1">
                <a:latin typeface="Arial" pitchFamily="34" charset="0"/>
                <a:cs typeface="Arial" pitchFamily="34" charset="0"/>
              </a:rPr>
              <a:t>tán</a:t>
            </a:r>
            <a:r>
              <a:rPr lang="en-US" sz="2400" dirty="0">
                <a:latin typeface="Arial" pitchFamily="34" charset="0"/>
                <a:cs typeface="Arial" pitchFamily="34" charset="0"/>
              </a:rPr>
              <a:t> </a:t>
            </a:r>
            <a:r>
              <a:rPr lang="en-US" sz="2400" dirty="0" err="1">
                <a:latin typeface="Arial" pitchFamily="34" charset="0"/>
                <a:cs typeface="Arial" pitchFamily="34" charset="0"/>
              </a:rPr>
              <a:t>sỏi</a:t>
            </a:r>
            <a:r>
              <a:rPr lang="en-US" sz="2400" dirty="0">
                <a:latin typeface="Arial" pitchFamily="34" charset="0"/>
                <a:cs typeface="Arial" pitchFamily="34" charset="0"/>
              </a:rPr>
              <a:t> </a:t>
            </a:r>
            <a:r>
              <a:rPr lang="en-US" sz="2400" err="1">
                <a:latin typeface="Arial" pitchFamily="34" charset="0"/>
                <a:cs typeface="Arial" pitchFamily="34" charset="0"/>
              </a:rPr>
              <a:t>kích</a:t>
            </a:r>
            <a:r>
              <a:rPr lang="en-US" sz="2400">
                <a:latin typeface="Arial" pitchFamily="34" charset="0"/>
                <a:cs typeface="Arial" pitchFamily="34" charset="0"/>
              </a:rPr>
              <a:t> thước </a:t>
            </a:r>
            <a:r>
              <a:rPr lang="en-US" sz="2400" dirty="0" err="1">
                <a:latin typeface="Arial" pitchFamily="34" charset="0"/>
                <a:cs typeface="Arial" pitchFamily="34" charset="0"/>
              </a:rPr>
              <a:t>lớn</a:t>
            </a:r>
            <a:r>
              <a:rPr lang="en-US" sz="2400" dirty="0">
                <a:latin typeface="Arial" pitchFamily="34" charset="0"/>
                <a:cs typeface="Arial" pitchFamily="34" charset="0"/>
              </a:rPr>
              <a:t> (</a:t>
            </a:r>
            <a:r>
              <a:rPr lang="en-US" sz="2400" dirty="0" err="1">
                <a:latin typeface="Arial" pitchFamily="34" charset="0"/>
                <a:cs typeface="Arial" pitchFamily="34" charset="0"/>
              </a:rPr>
              <a:t>lấy</a:t>
            </a:r>
            <a:r>
              <a:rPr lang="en-US" sz="2400" dirty="0">
                <a:latin typeface="Arial" pitchFamily="34" charset="0"/>
                <a:cs typeface="Arial" pitchFamily="34" charset="0"/>
              </a:rPr>
              <a:t> </a:t>
            </a:r>
            <a:r>
              <a:rPr lang="en-US" sz="2400" dirty="0" err="1">
                <a:latin typeface="Arial" pitchFamily="34" charset="0"/>
                <a:cs typeface="Arial" pitchFamily="34" charset="0"/>
              </a:rPr>
              <a:t>sỏi</a:t>
            </a:r>
            <a:r>
              <a:rPr lang="en-US" sz="2400" dirty="0">
                <a:latin typeface="Arial" pitchFamily="34" charset="0"/>
                <a:cs typeface="Arial" pitchFamily="34" charset="0"/>
              </a:rPr>
              <a:t> </a:t>
            </a:r>
            <a:r>
              <a:rPr lang="en-US" sz="2400" dirty="0" err="1">
                <a:latin typeface="Arial" pitchFamily="34" charset="0"/>
                <a:cs typeface="Arial" pitchFamily="34" charset="0"/>
              </a:rPr>
              <a:t>thận</a:t>
            </a:r>
            <a:r>
              <a:rPr lang="en-US" sz="2400" dirty="0">
                <a:latin typeface="Arial" pitchFamily="34" charset="0"/>
                <a:cs typeface="Arial" pitchFamily="34" charset="0"/>
              </a:rPr>
              <a:t> qua da </a:t>
            </a:r>
            <a:r>
              <a:rPr lang="en-US" sz="2400" dirty="0" err="1">
                <a:latin typeface="Arial" pitchFamily="34" charset="0"/>
                <a:cs typeface="Arial" pitchFamily="34" charset="0"/>
              </a:rPr>
              <a:t>hoặc</a:t>
            </a:r>
            <a:r>
              <a:rPr lang="en-US" sz="2400" dirty="0">
                <a:latin typeface="Arial" pitchFamily="34" charset="0"/>
                <a:cs typeface="Arial" pitchFamily="34" charset="0"/>
              </a:rPr>
              <a:t> </a:t>
            </a:r>
            <a:r>
              <a:rPr lang="en-US" sz="2400" dirty="0" err="1">
                <a:latin typeface="Arial" pitchFamily="34" charset="0"/>
                <a:cs typeface="Arial" pitchFamily="34" charset="0"/>
              </a:rPr>
              <a:t>tán</a:t>
            </a:r>
            <a:r>
              <a:rPr lang="en-US" sz="2400" dirty="0">
                <a:latin typeface="Arial" pitchFamily="34" charset="0"/>
                <a:cs typeface="Arial" pitchFamily="34" charset="0"/>
              </a:rPr>
              <a:t> </a:t>
            </a:r>
            <a:r>
              <a:rPr lang="en-US" sz="2400" dirty="0" err="1">
                <a:latin typeface="Arial" pitchFamily="34" charset="0"/>
                <a:cs typeface="Arial" pitchFamily="34" charset="0"/>
              </a:rPr>
              <a:t>sỏi</a:t>
            </a:r>
            <a:r>
              <a:rPr lang="en-US" sz="2400" dirty="0">
                <a:latin typeface="Arial" pitchFamily="34" charset="0"/>
                <a:cs typeface="Arial" pitchFamily="34" charset="0"/>
              </a:rPr>
              <a:t> </a:t>
            </a:r>
            <a:r>
              <a:rPr lang="en-US" sz="2400" dirty="0" err="1">
                <a:latin typeface="Arial" pitchFamily="34" charset="0"/>
                <a:cs typeface="Arial" pitchFamily="34" charset="0"/>
              </a:rPr>
              <a:t>bàng</a:t>
            </a:r>
            <a:r>
              <a:rPr lang="en-US" sz="2400" dirty="0">
                <a:latin typeface="Arial" pitchFamily="34" charset="0"/>
                <a:cs typeface="Arial" pitchFamily="34" charset="0"/>
              </a:rPr>
              <a:t> </a:t>
            </a:r>
            <a:r>
              <a:rPr lang="en-US" sz="2400" dirty="0" err="1">
                <a:latin typeface="Arial" pitchFamily="34" charset="0"/>
                <a:cs typeface="Arial" pitchFamily="34" charset="0"/>
              </a:rPr>
              <a:t>quang</a:t>
            </a:r>
            <a:r>
              <a:rPr lang="en-US" sz="2400" dirty="0">
                <a:latin typeface="Arial" pitchFamily="34" charset="0"/>
                <a:cs typeface="Arial" pitchFamily="34" charset="0"/>
              </a:rPr>
              <a:t>): UL </a:t>
            </a:r>
            <a:r>
              <a:rPr lang="en-US" sz="2400" dirty="0" err="1">
                <a:latin typeface="Arial" pitchFamily="34" charset="0"/>
                <a:cs typeface="Arial" pitchFamily="34" charset="0"/>
              </a:rPr>
              <a:t>là</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những</a:t>
            </a:r>
            <a:r>
              <a:rPr lang="en-US" sz="2400" dirty="0">
                <a:latin typeface="Arial" pitchFamily="34" charset="0"/>
                <a:cs typeface="Arial" pitchFamily="34" charset="0"/>
              </a:rPr>
              <a:t> </a:t>
            </a:r>
            <a:r>
              <a:rPr lang="en-US" sz="2400" dirty="0" err="1">
                <a:latin typeface="Arial" pitchFamily="34" charset="0"/>
                <a:cs typeface="Arial" pitchFamily="34" charset="0"/>
              </a:rPr>
              <a:t>công</a:t>
            </a:r>
            <a:r>
              <a:rPr lang="en-US" sz="2400" dirty="0">
                <a:latin typeface="Arial" pitchFamily="34" charset="0"/>
                <a:cs typeface="Arial" pitchFamily="34" charset="0"/>
              </a:rPr>
              <a:t> </a:t>
            </a:r>
            <a:r>
              <a:rPr lang="en-US" sz="2400" dirty="0" err="1">
                <a:latin typeface="Arial" pitchFamily="34" charset="0"/>
                <a:cs typeface="Arial" pitchFamily="34" charset="0"/>
              </a:rPr>
              <a:t>cụ</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lựa</a:t>
            </a:r>
            <a:r>
              <a:rPr lang="en-US" sz="2400" dirty="0">
                <a:latin typeface="Arial" pitchFamily="34" charset="0"/>
                <a:cs typeface="Arial" pitchFamily="34" charset="0"/>
              </a:rPr>
              <a:t> </a:t>
            </a:r>
            <a:r>
              <a:rPr lang="en-US" sz="2400" err="1">
                <a:latin typeface="Arial" pitchFamily="34" charset="0"/>
                <a:cs typeface="Arial" pitchFamily="34" charset="0"/>
              </a:rPr>
              <a:t>chọn</a:t>
            </a:r>
            <a:r>
              <a:rPr lang="en-US" sz="2400">
                <a:latin typeface="Arial" pitchFamily="34" charset="0"/>
                <a:cs typeface="Arial" pitchFamily="34" charset="0"/>
              </a:rPr>
              <a:t> </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C410EEA-824F-4D46-AFE7-60426C8C06B0}" type="slidenum">
              <a:rPr lang="en-US" smtClean="0"/>
              <a:pPr/>
              <a:t>21</a:t>
            </a:fld>
            <a:endParaRPr lang="en-US"/>
          </a:p>
        </p:txBody>
      </p:sp>
      <p:sp>
        <p:nvSpPr>
          <p:cNvPr id="6" name="TextBox 5"/>
          <p:cNvSpPr txBox="1"/>
          <p:nvPr/>
        </p:nvSpPr>
        <p:spPr>
          <a:xfrm>
            <a:off x="228600" y="5883275"/>
            <a:ext cx="11963400" cy="646331"/>
          </a:xfrm>
          <a:prstGeom prst="rect">
            <a:avLst/>
          </a:prstGeom>
          <a:noFill/>
        </p:spPr>
        <p:txBody>
          <a:bodyPr wrap="square" rtlCol="0">
            <a:spAutoFit/>
          </a:bodyPr>
          <a:lstStyle/>
          <a:p>
            <a:r>
              <a:rPr lang="en-US" i="1">
                <a:latin typeface="Arial" pitchFamily="34" charset="0"/>
                <a:cs typeface="Arial" pitchFamily="34" charset="0"/>
              </a:rPr>
              <a:t>Ureteroscopy Energy Sources – Smith’s Textbook of  Endourology 4</a:t>
            </a:r>
            <a:r>
              <a:rPr lang="en-US" i="1" baseline="30000">
                <a:latin typeface="Arial" pitchFamily="34" charset="0"/>
                <a:cs typeface="Arial" pitchFamily="34" charset="0"/>
              </a:rPr>
              <a:t>th</a:t>
            </a:r>
            <a:r>
              <a:rPr lang="en-US" i="1">
                <a:latin typeface="Arial" pitchFamily="34" charset="0"/>
                <a:cs typeface="Arial" pitchFamily="34" charset="0"/>
              </a:rPr>
              <a:t> edition</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1420069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a:spLocks noGrp="1"/>
          </p:cNvSpPr>
          <p:nvPr>
            <p:ph idx="4294967295"/>
          </p:nvPr>
        </p:nvSpPr>
        <p:spPr>
          <a:xfrm>
            <a:off x="508000" y="1619250"/>
            <a:ext cx="10972800" cy="4705350"/>
          </a:xfrm>
          <a:prstGeom prst="rect">
            <a:avLst/>
          </a:prstGeom>
        </p:spPr>
        <p:txBody>
          <a:bodyPr>
            <a:normAutofit/>
          </a:bodyPr>
          <a:lstStyle/>
          <a:p>
            <a:pPr marL="685800" marR="0" indent="0" algn="just">
              <a:lnSpc>
                <a:spcPct val="115000"/>
              </a:lnSpc>
              <a:spcBef>
                <a:spcPts val="1000"/>
              </a:spcBef>
              <a:spcAft>
                <a:spcPts val="0"/>
              </a:spcAft>
              <a:buNone/>
            </a:pPr>
            <a:r>
              <a:rPr lang="vi-VN" sz="2800" b="1" cap="none"/>
              <a:t>Ư</a:t>
            </a:r>
            <a:r>
              <a:rPr lang="en-US" sz="2800" b="1" cap="none"/>
              <a:t>u điểm</a:t>
            </a:r>
            <a:endParaRPr lang="en-US" sz="2800" b="1" cap="none" dirty="0"/>
          </a:p>
          <a:p>
            <a:pPr marL="914400" marR="0" indent="-228600" algn="just">
              <a:lnSpc>
                <a:spcPct val="115000"/>
              </a:lnSpc>
              <a:spcBef>
                <a:spcPts val="1000"/>
              </a:spcBef>
              <a:spcAft>
                <a:spcPts val="0"/>
              </a:spcAft>
            </a:pPr>
            <a:r>
              <a:rPr lang="en-US" cap="none" dirty="0" err="1"/>
              <a:t>Điểm</a:t>
            </a:r>
            <a:r>
              <a:rPr lang="en-US" cap="none" dirty="0"/>
              <a:t> </a:t>
            </a:r>
            <a:r>
              <a:rPr lang="en-US" cap="none" dirty="0" err="1"/>
              <a:t>mạnh</a:t>
            </a:r>
            <a:r>
              <a:rPr lang="en-US" cap="none" dirty="0"/>
              <a:t> </a:t>
            </a:r>
            <a:r>
              <a:rPr lang="en-US" cap="none" dirty="0" err="1"/>
              <a:t>của</a:t>
            </a:r>
            <a:r>
              <a:rPr lang="en-US" cap="none" dirty="0"/>
              <a:t> </a:t>
            </a:r>
            <a:r>
              <a:rPr lang="en-US" cap="none" dirty="0" err="1"/>
              <a:t>tán</a:t>
            </a:r>
            <a:r>
              <a:rPr lang="en-US" cap="none" dirty="0"/>
              <a:t> </a:t>
            </a:r>
            <a:r>
              <a:rPr lang="en-US" cap="none" dirty="0" err="1"/>
              <a:t>sỏi</a:t>
            </a:r>
            <a:r>
              <a:rPr lang="en-US" cap="none" dirty="0"/>
              <a:t> </a:t>
            </a:r>
            <a:r>
              <a:rPr lang="en-US" cap="none" dirty="0" err="1"/>
              <a:t>siêu</a:t>
            </a:r>
            <a:r>
              <a:rPr lang="en-US" cap="none" dirty="0"/>
              <a:t> </a:t>
            </a:r>
            <a:r>
              <a:rPr lang="en-US" cap="none" dirty="0" err="1"/>
              <a:t>âm</a:t>
            </a:r>
            <a:r>
              <a:rPr lang="en-US" cap="none" dirty="0"/>
              <a:t> </a:t>
            </a:r>
            <a:r>
              <a:rPr lang="en-US" cap="none" dirty="0" err="1"/>
              <a:t>là</a:t>
            </a:r>
            <a:r>
              <a:rPr lang="en-US" cap="none" dirty="0"/>
              <a:t> </a:t>
            </a:r>
            <a:r>
              <a:rPr lang="en-US" cap="none" dirty="0" err="1"/>
              <a:t>sự</a:t>
            </a:r>
            <a:r>
              <a:rPr lang="en-US" cap="none" dirty="0"/>
              <a:t> </a:t>
            </a:r>
            <a:r>
              <a:rPr lang="en-US" cap="none" dirty="0" err="1"/>
              <a:t>kết</a:t>
            </a:r>
            <a:r>
              <a:rPr lang="en-US" cap="none" dirty="0"/>
              <a:t> </a:t>
            </a:r>
            <a:r>
              <a:rPr lang="en-US" cap="none" dirty="0" err="1"/>
              <a:t>hợp</a:t>
            </a:r>
            <a:r>
              <a:rPr lang="en-US" cap="none" dirty="0"/>
              <a:t> </a:t>
            </a:r>
            <a:r>
              <a:rPr lang="en-US" cap="none" dirty="0" err="1"/>
              <a:t>cùng</a:t>
            </a:r>
            <a:r>
              <a:rPr lang="en-US" cap="none" dirty="0"/>
              <a:t> </a:t>
            </a:r>
            <a:r>
              <a:rPr lang="en-US" cap="none" dirty="0" err="1"/>
              <a:t>lúc</a:t>
            </a:r>
            <a:r>
              <a:rPr lang="en-US" cap="none" dirty="0"/>
              <a:t> </a:t>
            </a:r>
            <a:r>
              <a:rPr lang="en-US" cap="none" dirty="0" err="1"/>
              <a:t>giữa</a:t>
            </a:r>
            <a:r>
              <a:rPr lang="en-US" cap="none" dirty="0"/>
              <a:t> </a:t>
            </a:r>
            <a:r>
              <a:rPr lang="en-US" cap="none" dirty="0" err="1"/>
              <a:t>tán</a:t>
            </a:r>
            <a:r>
              <a:rPr lang="en-US" cap="none" dirty="0"/>
              <a:t> </a:t>
            </a:r>
            <a:r>
              <a:rPr lang="en-US" cap="none" dirty="0" err="1"/>
              <a:t>sỏi</a:t>
            </a:r>
            <a:r>
              <a:rPr lang="en-US" cap="none" dirty="0"/>
              <a:t> </a:t>
            </a:r>
            <a:r>
              <a:rPr lang="en-US" cap="none" dirty="0" err="1"/>
              <a:t>và</a:t>
            </a:r>
            <a:r>
              <a:rPr lang="en-US" cap="none" dirty="0"/>
              <a:t> </a:t>
            </a:r>
            <a:r>
              <a:rPr lang="en-US" cap="none" dirty="0" err="1"/>
              <a:t>lấy</a:t>
            </a:r>
            <a:r>
              <a:rPr lang="en-US" cap="none" dirty="0"/>
              <a:t> </a:t>
            </a:r>
            <a:r>
              <a:rPr lang="en-US" cap="none" dirty="0" err="1"/>
              <a:t>sỏi</a:t>
            </a:r>
            <a:r>
              <a:rPr lang="en-US" cap="none" dirty="0"/>
              <a:t> </a:t>
            </a:r>
            <a:r>
              <a:rPr lang="en-US" cap="none" dirty="0" err="1"/>
              <a:t>vụn</a:t>
            </a:r>
            <a:r>
              <a:rPr lang="en-US" cap="none" dirty="0"/>
              <a:t> </a:t>
            </a:r>
            <a:r>
              <a:rPr lang="en-US" cap="none" dirty="0" err="1"/>
              <a:t>ra</a:t>
            </a:r>
            <a:r>
              <a:rPr lang="en-US" cap="none" dirty="0"/>
              <a:t> </a:t>
            </a:r>
            <a:r>
              <a:rPr lang="en-US" cap="none" dirty="0" err="1"/>
              <a:t>ngoài</a:t>
            </a:r>
            <a:r>
              <a:rPr lang="en-US" cap="none" dirty="0"/>
              <a:t>. </a:t>
            </a:r>
            <a:endParaRPr lang="en-US" cap="none" dirty="0">
              <a:cs typeface="Calibri"/>
            </a:endParaRPr>
          </a:p>
          <a:p>
            <a:pPr marL="914400" marR="0" indent="-228600" algn="just">
              <a:lnSpc>
                <a:spcPct val="115000"/>
              </a:lnSpc>
              <a:spcBef>
                <a:spcPts val="0"/>
              </a:spcBef>
              <a:spcAft>
                <a:spcPts val="0"/>
              </a:spcAft>
            </a:pPr>
            <a:r>
              <a:rPr lang="en-US" cap="none" dirty="0" err="1"/>
              <a:t>Một</a:t>
            </a:r>
            <a:r>
              <a:rPr lang="en-US" cap="none" dirty="0"/>
              <a:t> </a:t>
            </a:r>
            <a:r>
              <a:rPr lang="en-US" cap="none" dirty="0" err="1"/>
              <a:t>ưu</a:t>
            </a:r>
            <a:r>
              <a:rPr lang="en-US" cap="none" dirty="0"/>
              <a:t> </a:t>
            </a:r>
            <a:r>
              <a:rPr lang="en-US" cap="none" dirty="0" err="1"/>
              <a:t>điểm</a:t>
            </a:r>
            <a:r>
              <a:rPr lang="en-US" cap="none" dirty="0"/>
              <a:t> </a:t>
            </a:r>
            <a:r>
              <a:rPr lang="en-US" cap="none" dirty="0" err="1"/>
              <a:t>nữa</a:t>
            </a:r>
            <a:r>
              <a:rPr lang="en-US" cap="none" dirty="0"/>
              <a:t> </a:t>
            </a:r>
            <a:r>
              <a:rPr lang="en-US" cap="none" dirty="0" err="1"/>
              <a:t>là</a:t>
            </a:r>
            <a:r>
              <a:rPr lang="en-US" cap="none" dirty="0"/>
              <a:t> sang </a:t>
            </a:r>
            <a:r>
              <a:rPr lang="en-US" cap="none" dirty="0" err="1"/>
              <a:t>chấn</a:t>
            </a:r>
            <a:r>
              <a:rPr lang="en-US" cap="none" dirty="0"/>
              <a:t> </a:t>
            </a:r>
            <a:r>
              <a:rPr lang="en-US" cap="none" dirty="0" err="1"/>
              <a:t>mô</a:t>
            </a:r>
            <a:r>
              <a:rPr lang="en-US" cap="none" dirty="0"/>
              <a:t> </a:t>
            </a:r>
            <a:r>
              <a:rPr lang="en-US" cap="none" err="1"/>
              <a:t>rất</a:t>
            </a:r>
            <a:r>
              <a:rPr lang="en-US" cap="none"/>
              <a:t> ít</a:t>
            </a:r>
            <a:endParaRPr lang="en-US" cap="none" dirty="0"/>
          </a:p>
          <a:p>
            <a:pPr marL="685800" indent="0" algn="just">
              <a:lnSpc>
                <a:spcPct val="115000"/>
              </a:lnSpc>
              <a:spcBef>
                <a:spcPts val="0"/>
              </a:spcBef>
              <a:buNone/>
            </a:pPr>
            <a:endParaRPr lang="en-US" sz="2800" b="1" cap="none"/>
          </a:p>
          <a:p>
            <a:pPr marL="685800" indent="0" algn="just">
              <a:lnSpc>
                <a:spcPct val="115000"/>
              </a:lnSpc>
              <a:spcBef>
                <a:spcPts val="0"/>
              </a:spcBef>
              <a:buNone/>
            </a:pPr>
            <a:r>
              <a:rPr lang="en-US" sz="2800" b="1" cap="none"/>
              <a:t>Nhược điểm</a:t>
            </a:r>
            <a:endParaRPr lang="en-US" sz="2800" cap="none" dirty="0">
              <a:cs typeface="Calibri"/>
            </a:endParaRPr>
          </a:p>
          <a:p>
            <a:pPr marL="914400" marR="0" indent="-228600" algn="just">
              <a:lnSpc>
                <a:spcPct val="115000"/>
              </a:lnSpc>
              <a:spcBef>
                <a:spcPts val="0"/>
              </a:spcBef>
              <a:spcAft>
                <a:spcPts val="0"/>
              </a:spcAft>
            </a:pPr>
            <a:r>
              <a:rPr lang="en-US" cap="none" dirty="0" err="1"/>
              <a:t>Tuy</a:t>
            </a:r>
            <a:r>
              <a:rPr lang="en-US" cap="none" dirty="0"/>
              <a:t> </a:t>
            </a:r>
            <a:r>
              <a:rPr lang="en-US" cap="none" dirty="0" err="1"/>
              <a:t>nhiên</a:t>
            </a:r>
            <a:r>
              <a:rPr lang="en-US" cap="none" dirty="0"/>
              <a:t>, </a:t>
            </a:r>
            <a:r>
              <a:rPr lang="en-US" cap="none" dirty="0" err="1"/>
              <a:t>độ</a:t>
            </a:r>
            <a:r>
              <a:rPr lang="en-US" cap="none" dirty="0"/>
              <a:t> </a:t>
            </a:r>
            <a:r>
              <a:rPr lang="en-US" cap="none" err="1"/>
              <a:t>cứng</a:t>
            </a:r>
            <a:r>
              <a:rPr lang="en-US" cap="none"/>
              <a:t> và </a:t>
            </a:r>
            <a:r>
              <a:rPr lang="en-US" cap="none" dirty="0" err="1"/>
              <a:t>đường</a:t>
            </a:r>
            <a:r>
              <a:rPr lang="en-US" cap="none" dirty="0"/>
              <a:t> </a:t>
            </a:r>
            <a:r>
              <a:rPr lang="en-US" cap="none" dirty="0" err="1"/>
              <a:t>kính</a:t>
            </a:r>
            <a:r>
              <a:rPr lang="en-US" cap="none" dirty="0"/>
              <a:t> </a:t>
            </a:r>
            <a:r>
              <a:rPr lang="en-US" cap="none" err="1"/>
              <a:t>của</a:t>
            </a:r>
            <a:r>
              <a:rPr lang="en-US" cap="none"/>
              <a:t> que tán </a:t>
            </a:r>
            <a:r>
              <a:rPr lang="en-US" cap="none" dirty="0" err="1"/>
              <a:t>đã</a:t>
            </a:r>
            <a:r>
              <a:rPr lang="en-US" cap="none" dirty="0"/>
              <a:t> </a:t>
            </a:r>
            <a:r>
              <a:rPr lang="en-US" cap="none" dirty="0" err="1"/>
              <a:t>làm</a:t>
            </a:r>
            <a:r>
              <a:rPr lang="en-US" cap="none" dirty="0"/>
              <a:t> </a:t>
            </a:r>
            <a:r>
              <a:rPr lang="en-US" cap="none" dirty="0" err="1"/>
              <a:t>giới</a:t>
            </a:r>
            <a:r>
              <a:rPr lang="en-US" cap="none" dirty="0"/>
              <a:t> </a:t>
            </a:r>
            <a:r>
              <a:rPr lang="en-US" cap="none" dirty="0" err="1"/>
              <a:t>hạn</a:t>
            </a:r>
            <a:r>
              <a:rPr lang="en-US" cap="none" dirty="0"/>
              <a:t> </a:t>
            </a:r>
            <a:r>
              <a:rPr lang="en-US" cap="none" dirty="0" err="1"/>
              <a:t>khả</a:t>
            </a:r>
            <a:r>
              <a:rPr lang="en-US" cap="none" dirty="0"/>
              <a:t> </a:t>
            </a:r>
            <a:r>
              <a:rPr lang="en-US" cap="none" dirty="0" err="1"/>
              <a:t>năng</a:t>
            </a:r>
            <a:r>
              <a:rPr lang="en-US" cap="none" dirty="0"/>
              <a:t> </a:t>
            </a:r>
            <a:r>
              <a:rPr lang="en-US" cap="none" dirty="0" err="1"/>
              <a:t>tán</a:t>
            </a:r>
            <a:r>
              <a:rPr lang="en-US" cap="none" dirty="0"/>
              <a:t> </a:t>
            </a:r>
            <a:r>
              <a:rPr lang="en-US" cap="none" dirty="0" err="1"/>
              <a:t>sỏi</a:t>
            </a:r>
            <a:r>
              <a:rPr lang="en-US" cap="none" dirty="0"/>
              <a:t> </a:t>
            </a:r>
            <a:r>
              <a:rPr lang="en-US" cap="none" err="1"/>
              <a:t>niệu</a:t>
            </a:r>
            <a:r>
              <a:rPr lang="en-US" cap="none"/>
              <a:t> quản</a:t>
            </a:r>
            <a:endParaRPr lang="en-US" cap="none" dirty="0"/>
          </a:p>
          <a:p>
            <a:pPr marL="914400" marR="0" indent="-228600" algn="just">
              <a:lnSpc>
                <a:spcPct val="115000"/>
              </a:lnSpc>
              <a:spcBef>
                <a:spcPts val="0"/>
              </a:spcBef>
              <a:spcAft>
                <a:spcPts val="0"/>
              </a:spcAft>
            </a:pPr>
            <a:r>
              <a:rPr lang="en-US" cap="none" dirty="0" err="1"/>
              <a:t>Cần</a:t>
            </a:r>
            <a:r>
              <a:rPr lang="en-US" cap="none" dirty="0"/>
              <a:t> </a:t>
            </a:r>
            <a:r>
              <a:rPr lang="en-US" cap="none" dirty="0" err="1"/>
              <a:t>tưới</a:t>
            </a:r>
            <a:r>
              <a:rPr lang="en-US" cap="none" dirty="0"/>
              <a:t> </a:t>
            </a:r>
            <a:r>
              <a:rPr lang="en-US" cap="none" dirty="0" err="1"/>
              <a:t>rửa</a:t>
            </a:r>
            <a:r>
              <a:rPr lang="en-US" cap="none" dirty="0"/>
              <a:t> </a:t>
            </a:r>
            <a:r>
              <a:rPr lang="en-US" cap="none" dirty="0" err="1"/>
              <a:t>liên</a:t>
            </a:r>
            <a:r>
              <a:rPr lang="en-US" cap="none" dirty="0"/>
              <a:t> </a:t>
            </a:r>
            <a:r>
              <a:rPr lang="en-US" cap="none" dirty="0" err="1"/>
              <a:t>lục</a:t>
            </a:r>
            <a:r>
              <a:rPr lang="en-US" cap="none" dirty="0"/>
              <a:t> </a:t>
            </a:r>
            <a:r>
              <a:rPr lang="en-US" cap="none" dirty="0" err="1"/>
              <a:t>tránh</a:t>
            </a:r>
            <a:r>
              <a:rPr lang="en-US" cap="none" dirty="0"/>
              <a:t> </a:t>
            </a:r>
            <a:r>
              <a:rPr lang="en-US" cap="none" dirty="0" err="1"/>
              <a:t>làm</a:t>
            </a:r>
            <a:r>
              <a:rPr lang="en-US" cap="none" dirty="0"/>
              <a:t> </a:t>
            </a:r>
            <a:r>
              <a:rPr lang="en-US" cap="none" dirty="0" err="1"/>
              <a:t>bỏng</a:t>
            </a:r>
            <a:r>
              <a:rPr lang="en-US" cap="none" dirty="0"/>
              <a:t> </a:t>
            </a:r>
            <a:r>
              <a:rPr lang="en-US" cap="none" err="1"/>
              <a:t>mô</a:t>
            </a:r>
            <a:r>
              <a:rPr lang="en-US" cap="none"/>
              <a:t>.</a:t>
            </a:r>
            <a:endParaRPr lang="en-US" cap="none" dirty="0"/>
          </a:p>
        </p:txBody>
      </p:sp>
      <p:sp>
        <p:nvSpPr>
          <p:cNvPr id="6" name="Rectangle 1"/>
          <p:cNvSpPr>
            <a:spLocks noGrp="1"/>
          </p:cNvSpPr>
          <p:nvPr>
            <p:ph type="title"/>
          </p:nvPr>
        </p:nvSpPr>
        <p:spPr>
          <a:xfrm>
            <a:off x="406400" y="457200"/>
            <a:ext cx="10972800" cy="914400"/>
          </a:xfrm>
        </p:spPr>
        <p:txBody>
          <a:bodyPr>
            <a:normAutofit/>
          </a:bodyPr>
          <a:lstStyle/>
          <a:p>
            <a:r>
              <a:rPr lang="en-US" b="1"/>
              <a:t>2.2. </a:t>
            </a:r>
            <a:r>
              <a:rPr lang="en-US" b="1" dirty="0" err="1"/>
              <a:t>Tán</a:t>
            </a:r>
            <a:r>
              <a:rPr lang="en-US" b="1" dirty="0"/>
              <a:t> </a:t>
            </a:r>
            <a:r>
              <a:rPr lang="en-US" b="1" dirty="0" err="1"/>
              <a:t>sỏi</a:t>
            </a:r>
            <a:r>
              <a:rPr lang="en-US" b="1" dirty="0"/>
              <a:t> </a:t>
            </a:r>
            <a:r>
              <a:rPr lang="en-US" b="1" dirty="0" err="1"/>
              <a:t>siêu</a:t>
            </a:r>
            <a:r>
              <a:rPr lang="en-US" b="1" dirty="0"/>
              <a:t> </a:t>
            </a:r>
            <a:r>
              <a:rPr lang="en-US" b="1" dirty="0" err="1"/>
              <a:t>âm</a:t>
            </a:r>
            <a:endParaRPr lang="en-US" b="1" dirty="0"/>
          </a:p>
        </p:txBody>
      </p:sp>
      <p:sp>
        <p:nvSpPr>
          <p:cNvPr id="2" name="Slide Number Placeholder 1"/>
          <p:cNvSpPr>
            <a:spLocks noGrp="1"/>
          </p:cNvSpPr>
          <p:nvPr>
            <p:ph type="sldNum" sz="quarter" idx="12"/>
          </p:nvPr>
        </p:nvSpPr>
        <p:spPr/>
        <p:txBody>
          <a:bodyPr/>
          <a:lstStyle/>
          <a:p>
            <a:fld id="{BC410EEA-824F-4D46-AFE7-60426C8C06B0}" type="slidenum">
              <a:rPr lang="en-US" smtClean="0"/>
              <a:pPr/>
              <a:t>22</a:t>
            </a:fld>
            <a:endParaRPr lang="en-US"/>
          </a:p>
        </p:txBody>
      </p:sp>
      <p:sp>
        <p:nvSpPr>
          <p:cNvPr id="7" name="TextBox 6"/>
          <p:cNvSpPr txBox="1"/>
          <p:nvPr/>
        </p:nvSpPr>
        <p:spPr>
          <a:xfrm>
            <a:off x="228600" y="6115240"/>
            <a:ext cx="11963400" cy="646331"/>
          </a:xfrm>
          <a:prstGeom prst="rect">
            <a:avLst/>
          </a:prstGeom>
          <a:noFill/>
        </p:spPr>
        <p:txBody>
          <a:bodyPr wrap="square" rtlCol="0">
            <a:spAutoFit/>
          </a:bodyPr>
          <a:lstStyle/>
          <a:p>
            <a:r>
              <a:rPr lang="en-US" i="1">
                <a:latin typeface="Arial" pitchFamily="34" charset="0"/>
                <a:cs typeface="Arial" pitchFamily="34" charset="0"/>
              </a:rPr>
              <a:t>Ureteroscopy Energy Sources – Smith’s Textbook of  Endourology 4</a:t>
            </a:r>
            <a:r>
              <a:rPr lang="en-US" i="1" baseline="30000">
                <a:latin typeface="Arial" pitchFamily="34" charset="0"/>
                <a:cs typeface="Arial" pitchFamily="34" charset="0"/>
              </a:rPr>
              <a:t>th</a:t>
            </a:r>
            <a:r>
              <a:rPr lang="en-US" i="1">
                <a:latin typeface="Arial" pitchFamily="34" charset="0"/>
                <a:cs typeface="Arial" pitchFamily="34" charset="0"/>
              </a:rPr>
              <a:t> edition</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2240101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a:spLocks noGrp="1"/>
          </p:cNvSpPr>
          <p:nvPr>
            <p:ph idx="4294967295"/>
          </p:nvPr>
        </p:nvSpPr>
        <p:spPr>
          <a:xfrm>
            <a:off x="508000" y="1619250"/>
            <a:ext cx="10972800" cy="4714875"/>
          </a:xfrm>
          <a:prstGeom prst="rect">
            <a:avLst/>
          </a:prstGeom>
        </p:spPr>
        <p:txBody>
          <a:bodyPr>
            <a:normAutofit/>
          </a:bodyPr>
          <a:lstStyle/>
          <a:p>
            <a:pPr marL="685800" indent="0" algn="just">
              <a:lnSpc>
                <a:spcPct val="115000"/>
              </a:lnSpc>
              <a:buNone/>
            </a:pPr>
            <a:r>
              <a:rPr lang="en-US" dirty="0"/>
              <a:t> </a:t>
            </a:r>
            <a:r>
              <a:rPr lang="en-US" b="1" dirty="0" err="1"/>
              <a:t>Những</a:t>
            </a:r>
            <a:r>
              <a:rPr lang="en-US" b="1" dirty="0"/>
              <a:t> </a:t>
            </a:r>
            <a:r>
              <a:rPr lang="en-US" b="1" dirty="0" err="1"/>
              <a:t>điều</a:t>
            </a:r>
            <a:r>
              <a:rPr lang="en-US" b="1" dirty="0"/>
              <a:t> </a:t>
            </a:r>
            <a:r>
              <a:rPr lang="en-US" b="1" dirty="0" err="1"/>
              <a:t>lưu</a:t>
            </a:r>
            <a:r>
              <a:rPr lang="en-US" b="1" dirty="0"/>
              <a:t> </a:t>
            </a:r>
            <a:r>
              <a:rPr lang="en-US" b="1" dirty="0" err="1"/>
              <a:t>ý</a:t>
            </a:r>
            <a:r>
              <a:rPr lang="en-US" b="1" dirty="0"/>
              <a:t> </a:t>
            </a:r>
            <a:r>
              <a:rPr lang="en-US" b="1" dirty="0" err="1"/>
              <a:t>khi</a:t>
            </a:r>
            <a:r>
              <a:rPr lang="en-US" b="1" dirty="0"/>
              <a:t> </a:t>
            </a:r>
            <a:r>
              <a:rPr lang="en-US" b="1" dirty="0" err="1"/>
              <a:t>dùng</a:t>
            </a:r>
            <a:r>
              <a:rPr lang="en-US" b="1" dirty="0"/>
              <a:t> </a:t>
            </a:r>
            <a:r>
              <a:rPr lang="en-US" b="1" dirty="0" err="1"/>
              <a:t>máy</a:t>
            </a:r>
            <a:r>
              <a:rPr lang="en-US" b="1" dirty="0"/>
              <a:t> </a:t>
            </a:r>
            <a:r>
              <a:rPr lang="en-US" b="1" dirty="0" err="1"/>
              <a:t>tán</a:t>
            </a:r>
            <a:r>
              <a:rPr lang="en-US" b="1" dirty="0"/>
              <a:t> </a:t>
            </a:r>
            <a:r>
              <a:rPr lang="en-US" b="1" dirty="0" err="1"/>
              <a:t>sỏi</a:t>
            </a:r>
            <a:r>
              <a:rPr lang="en-US" b="1" dirty="0"/>
              <a:t> </a:t>
            </a:r>
            <a:r>
              <a:rPr lang="en-US" b="1" dirty="0" err="1"/>
              <a:t>siêu</a:t>
            </a:r>
            <a:r>
              <a:rPr lang="en-US" b="1" dirty="0"/>
              <a:t> </a:t>
            </a:r>
            <a:r>
              <a:rPr lang="en-US" b="1" dirty="0" err="1"/>
              <a:t>âm</a:t>
            </a:r>
            <a:endParaRPr lang="en-US" b="1" dirty="0"/>
          </a:p>
          <a:p>
            <a:pPr lvl="0"/>
            <a:r>
              <a:rPr lang="en-US" cap="none" dirty="0" err="1"/>
              <a:t>Không</a:t>
            </a:r>
            <a:r>
              <a:rPr lang="en-US" cap="none" dirty="0"/>
              <a:t> </a:t>
            </a:r>
            <a:r>
              <a:rPr lang="en-US" cap="none" dirty="0" err="1"/>
              <a:t>để</a:t>
            </a:r>
            <a:r>
              <a:rPr lang="en-US" cap="none" dirty="0"/>
              <a:t> </a:t>
            </a:r>
            <a:r>
              <a:rPr lang="en-US" cap="none" dirty="0" err="1"/>
              <a:t>đầu</a:t>
            </a:r>
            <a:r>
              <a:rPr lang="en-US" cap="none" dirty="0"/>
              <a:t> que </a:t>
            </a:r>
            <a:r>
              <a:rPr lang="en-US" cap="none" dirty="0" err="1"/>
              <a:t>tán</a:t>
            </a:r>
            <a:r>
              <a:rPr lang="en-US" cap="none" dirty="0"/>
              <a:t> </a:t>
            </a:r>
            <a:r>
              <a:rPr lang="en-US" cap="none" dirty="0" err="1"/>
              <a:t>chạm</a:t>
            </a:r>
            <a:r>
              <a:rPr lang="en-US" cap="none" dirty="0"/>
              <a:t> </a:t>
            </a:r>
            <a:r>
              <a:rPr lang="en-US" cap="none" dirty="0" err="1"/>
              <a:t>vào</a:t>
            </a:r>
            <a:r>
              <a:rPr lang="en-US" cap="none" dirty="0"/>
              <a:t> </a:t>
            </a:r>
            <a:r>
              <a:rPr lang="en-US" cap="none" dirty="0" err="1"/>
              <a:t>niệu</a:t>
            </a:r>
            <a:r>
              <a:rPr lang="en-US" cap="none" dirty="0"/>
              <a:t> </a:t>
            </a:r>
            <a:r>
              <a:rPr lang="en-US" cap="none" dirty="0" err="1"/>
              <a:t>mạc</a:t>
            </a:r>
            <a:endParaRPr lang="en-US" cap="none" dirty="0"/>
          </a:p>
          <a:p>
            <a:pPr lvl="0"/>
            <a:r>
              <a:rPr lang="en-US" cap="none" dirty="0" err="1"/>
              <a:t>Để</a:t>
            </a:r>
            <a:r>
              <a:rPr lang="en-US" cap="none" dirty="0"/>
              <a:t> </a:t>
            </a:r>
            <a:r>
              <a:rPr lang="en-US" cap="none" dirty="0" err="1"/>
              <a:t>đầu</a:t>
            </a:r>
            <a:r>
              <a:rPr lang="en-US" cap="none" dirty="0"/>
              <a:t> que </a:t>
            </a:r>
            <a:r>
              <a:rPr lang="en-US" cap="none" dirty="0" err="1"/>
              <a:t>tán</a:t>
            </a:r>
            <a:r>
              <a:rPr lang="en-US" cap="none" dirty="0"/>
              <a:t> </a:t>
            </a:r>
            <a:r>
              <a:rPr lang="en-US" cap="none" dirty="0" err="1"/>
              <a:t>áp</a:t>
            </a:r>
            <a:r>
              <a:rPr lang="en-US" cap="none" dirty="0"/>
              <a:t> </a:t>
            </a:r>
            <a:r>
              <a:rPr lang="en-US" cap="none" dirty="0" err="1"/>
              <a:t>sát</a:t>
            </a:r>
            <a:r>
              <a:rPr lang="en-US" cap="none" dirty="0"/>
              <a:t> </a:t>
            </a:r>
            <a:r>
              <a:rPr lang="en-US" cap="none" dirty="0" err="1"/>
              <a:t>bề</a:t>
            </a:r>
            <a:r>
              <a:rPr lang="en-US" cap="none" dirty="0"/>
              <a:t> </a:t>
            </a:r>
            <a:r>
              <a:rPr lang="en-US" cap="none" dirty="0" err="1"/>
              <a:t>mặt</a:t>
            </a:r>
            <a:r>
              <a:rPr lang="en-US" cap="none" dirty="0"/>
              <a:t> </a:t>
            </a:r>
            <a:r>
              <a:rPr lang="en-US" cap="none" dirty="0" err="1"/>
              <a:t>sỏi</a:t>
            </a:r>
            <a:r>
              <a:rPr lang="en-US" cap="none" dirty="0"/>
              <a:t>, </a:t>
            </a:r>
            <a:r>
              <a:rPr lang="en-US" cap="none" dirty="0" err="1"/>
              <a:t>đẩy</a:t>
            </a:r>
            <a:r>
              <a:rPr lang="en-US" cap="none" dirty="0"/>
              <a:t> </a:t>
            </a:r>
            <a:r>
              <a:rPr lang="en-US" cap="none" dirty="0" err="1"/>
              <a:t>sỏi</a:t>
            </a:r>
            <a:r>
              <a:rPr lang="en-US" cap="none" dirty="0"/>
              <a:t> </a:t>
            </a:r>
            <a:r>
              <a:rPr lang="en-US" cap="none" dirty="0" err="1"/>
              <a:t>tựa</a:t>
            </a:r>
            <a:r>
              <a:rPr lang="en-US" cap="none" dirty="0"/>
              <a:t> </a:t>
            </a:r>
            <a:r>
              <a:rPr lang="en-US" cap="none" dirty="0" err="1"/>
              <a:t>vào</a:t>
            </a:r>
            <a:r>
              <a:rPr lang="en-US" cap="none" dirty="0"/>
              <a:t> </a:t>
            </a:r>
            <a:r>
              <a:rPr lang="en-US" cap="none" dirty="0" err="1"/>
              <a:t>thành</a:t>
            </a:r>
            <a:r>
              <a:rPr lang="en-US" cap="none" dirty="0"/>
              <a:t> </a:t>
            </a:r>
            <a:r>
              <a:rPr lang="en-US" cap="none" dirty="0" err="1"/>
              <a:t>ống</a:t>
            </a:r>
            <a:r>
              <a:rPr lang="en-US" cap="none" dirty="0"/>
              <a:t> </a:t>
            </a:r>
            <a:r>
              <a:rPr lang="en-US" cap="none" dirty="0" err="1"/>
              <a:t>tiết</a:t>
            </a:r>
            <a:r>
              <a:rPr lang="en-US" cap="none" dirty="0"/>
              <a:t> </a:t>
            </a:r>
            <a:r>
              <a:rPr lang="en-US" cap="none" dirty="0" err="1"/>
              <a:t>niệu</a:t>
            </a:r>
            <a:r>
              <a:rPr lang="en-US" cap="none" dirty="0"/>
              <a:t> </a:t>
            </a:r>
            <a:r>
              <a:rPr lang="en-US" cap="none" dirty="0" err="1"/>
              <a:t>để</a:t>
            </a:r>
            <a:r>
              <a:rPr lang="en-US" cap="none" dirty="0"/>
              <a:t> </a:t>
            </a:r>
            <a:r>
              <a:rPr lang="en-US" cap="none" dirty="0" err="1"/>
              <a:t>có</a:t>
            </a:r>
            <a:r>
              <a:rPr lang="en-US" cap="none" dirty="0"/>
              <a:t> </a:t>
            </a:r>
            <a:r>
              <a:rPr lang="en-US" cap="none" dirty="0" err="1"/>
              <a:t>điểm</a:t>
            </a:r>
            <a:r>
              <a:rPr lang="en-US" cap="none" dirty="0"/>
              <a:t> </a:t>
            </a:r>
            <a:r>
              <a:rPr lang="en-US" cap="none" dirty="0" err="1"/>
              <a:t>tựa</a:t>
            </a:r>
            <a:r>
              <a:rPr lang="en-US" cap="none" dirty="0"/>
              <a:t> </a:t>
            </a:r>
            <a:r>
              <a:rPr lang="en-US" cap="none" dirty="0" err="1"/>
              <a:t>chắc</a:t>
            </a:r>
            <a:r>
              <a:rPr lang="en-US" cap="none" dirty="0"/>
              <a:t> </a:t>
            </a:r>
            <a:r>
              <a:rPr lang="en-US" cap="none" dirty="0" err="1"/>
              <a:t>chắn</a:t>
            </a:r>
            <a:r>
              <a:rPr lang="en-US" cap="none" dirty="0"/>
              <a:t> </a:t>
            </a:r>
            <a:r>
              <a:rPr lang="en-US" cap="none" dirty="0" err="1"/>
              <a:t>khi</a:t>
            </a:r>
            <a:r>
              <a:rPr lang="en-US" cap="none" dirty="0"/>
              <a:t> </a:t>
            </a:r>
            <a:r>
              <a:rPr lang="en-US" cap="none" dirty="0" err="1"/>
              <a:t>tán</a:t>
            </a:r>
            <a:r>
              <a:rPr lang="en-US" cap="none" dirty="0"/>
              <a:t> </a:t>
            </a:r>
            <a:r>
              <a:rPr lang="en-US" cap="none" dirty="0" err="1"/>
              <a:t>sỏi</a:t>
            </a:r>
            <a:endParaRPr lang="en-US" cap="none" dirty="0"/>
          </a:p>
          <a:p>
            <a:pPr lvl="0"/>
            <a:r>
              <a:rPr lang="en-US" cap="none" dirty="0" err="1"/>
              <a:t>Nên</a:t>
            </a:r>
            <a:r>
              <a:rPr lang="en-US" cap="none" dirty="0"/>
              <a:t> </a:t>
            </a:r>
            <a:r>
              <a:rPr lang="en-US" cap="none" dirty="0" err="1"/>
              <a:t>bắt</a:t>
            </a:r>
            <a:r>
              <a:rPr lang="en-US" cap="none" dirty="0"/>
              <a:t> </a:t>
            </a:r>
            <a:r>
              <a:rPr lang="en-US" cap="none" dirty="0" err="1"/>
              <a:t>đầu</a:t>
            </a:r>
            <a:r>
              <a:rPr lang="en-US" cap="none" dirty="0"/>
              <a:t> </a:t>
            </a:r>
            <a:r>
              <a:rPr lang="en-US" cap="none" dirty="0" err="1"/>
              <a:t>tán</a:t>
            </a:r>
            <a:r>
              <a:rPr lang="en-US" cap="none" dirty="0"/>
              <a:t> </a:t>
            </a:r>
            <a:r>
              <a:rPr lang="en-US" cap="none" dirty="0" err="1"/>
              <a:t>sỏi</a:t>
            </a:r>
            <a:r>
              <a:rPr lang="en-US" cap="none" dirty="0"/>
              <a:t> </a:t>
            </a:r>
            <a:r>
              <a:rPr lang="en-US" cap="none" dirty="0" err="1"/>
              <a:t>ở</a:t>
            </a:r>
            <a:r>
              <a:rPr lang="en-US" cap="none" dirty="0"/>
              <a:t> </a:t>
            </a:r>
            <a:r>
              <a:rPr lang="en-US" cap="none" dirty="0" err="1"/>
              <a:t>nơi</a:t>
            </a:r>
            <a:r>
              <a:rPr lang="en-US" cap="none" dirty="0"/>
              <a:t> </a:t>
            </a:r>
            <a:r>
              <a:rPr lang="en-US" cap="none" dirty="0" err="1"/>
              <a:t>có</a:t>
            </a:r>
            <a:r>
              <a:rPr lang="en-US" cap="none" dirty="0"/>
              <a:t> </a:t>
            </a:r>
            <a:r>
              <a:rPr lang="en-US" cap="none" dirty="0" err="1"/>
              <a:t>bề</a:t>
            </a:r>
            <a:r>
              <a:rPr lang="en-US" cap="none" dirty="0"/>
              <a:t> </a:t>
            </a:r>
            <a:r>
              <a:rPr lang="en-US" cap="none" dirty="0" err="1"/>
              <a:t>mặt</a:t>
            </a:r>
            <a:r>
              <a:rPr lang="en-US" cap="none" dirty="0"/>
              <a:t> </a:t>
            </a:r>
            <a:r>
              <a:rPr lang="en-US" cap="none" dirty="0" err="1"/>
              <a:t>xù</a:t>
            </a:r>
            <a:r>
              <a:rPr lang="en-US" cap="none" dirty="0"/>
              <a:t> </a:t>
            </a:r>
            <a:r>
              <a:rPr lang="en-US" cap="none" dirty="0" err="1"/>
              <a:t>xì</a:t>
            </a:r>
            <a:endParaRPr lang="en-US" cap="none" dirty="0"/>
          </a:p>
          <a:p>
            <a:r>
              <a:rPr lang="en-US" cap="none" dirty="0" err="1"/>
              <a:t>Tránh</a:t>
            </a:r>
            <a:r>
              <a:rPr lang="en-US" cap="none" dirty="0"/>
              <a:t> </a:t>
            </a:r>
            <a:r>
              <a:rPr lang="en-US" cap="none" dirty="0" err="1"/>
              <a:t>hiện</a:t>
            </a:r>
            <a:r>
              <a:rPr lang="en-US" cap="none" dirty="0"/>
              <a:t> </a:t>
            </a:r>
            <a:r>
              <a:rPr lang="en-US" cap="none" dirty="0" err="1"/>
              <a:t>tượng</a:t>
            </a:r>
            <a:r>
              <a:rPr lang="en-US" cap="none" dirty="0"/>
              <a:t> </a:t>
            </a:r>
            <a:r>
              <a:rPr lang="en-US" cap="none" dirty="0" err="1"/>
              <a:t>tập</a:t>
            </a:r>
            <a:r>
              <a:rPr lang="en-US" cap="none" dirty="0"/>
              <a:t> </a:t>
            </a:r>
            <a:r>
              <a:rPr lang="en-US" cap="none" dirty="0" err="1"/>
              <a:t>trung</a:t>
            </a:r>
            <a:r>
              <a:rPr lang="en-US" cap="none" dirty="0"/>
              <a:t> </a:t>
            </a:r>
            <a:r>
              <a:rPr lang="en-US" cap="none" dirty="0" err="1"/>
              <a:t>tán</a:t>
            </a:r>
            <a:r>
              <a:rPr lang="en-US" cap="none" dirty="0"/>
              <a:t> </a:t>
            </a:r>
            <a:r>
              <a:rPr lang="en-US" cap="none" dirty="0" err="1"/>
              <a:t>xuyên</a:t>
            </a:r>
            <a:r>
              <a:rPr lang="en-US" cap="none" dirty="0"/>
              <a:t> </a:t>
            </a:r>
            <a:r>
              <a:rPr lang="en-US" cap="none" dirty="0" err="1"/>
              <a:t>vùng</a:t>
            </a:r>
            <a:r>
              <a:rPr lang="en-US" cap="none" dirty="0"/>
              <a:t> </a:t>
            </a:r>
            <a:r>
              <a:rPr lang="en-US" cap="none" dirty="0" err="1"/>
              <a:t>lõi</a:t>
            </a:r>
            <a:r>
              <a:rPr lang="en-US" cap="none" dirty="0"/>
              <a:t> </a:t>
            </a:r>
            <a:r>
              <a:rPr lang="en-US" cap="none" dirty="0" err="1"/>
              <a:t>giữa</a:t>
            </a:r>
            <a:r>
              <a:rPr lang="en-US" cap="none" dirty="0"/>
              <a:t> </a:t>
            </a:r>
            <a:r>
              <a:rPr lang="en-US" cap="none" dirty="0" err="1"/>
              <a:t>của</a:t>
            </a:r>
            <a:r>
              <a:rPr lang="en-US" cap="none" dirty="0"/>
              <a:t> </a:t>
            </a:r>
            <a:r>
              <a:rPr lang="en-US" cap="none" dirty="0" err="1"/>
              <a:t>sỏi</a:t>
            </a:r>
            <a:r>
              <a:rPr lang="en-US" cap="none" dirty="0"/>
              <a:t>, </a:t>
            </a:r>
            <a:r>
              <a:rPr lang="en-US" cap="none" dirty="0" err="1"/>
              <a:t>nên</a:t>
            </a:r>
            <a:r>
              <a:rPr lang="en-US" cap="none" dirty="0"/>
              <a:t> </a:t>
            </a:r>
            <a:r>
              <a:rPr lang="en-US" cap="none" dirty="0" err="1"/>
              <a:t>tán</a:t>
            </a:r>
            <a:r>
              <a:rPr lang="en-US" cap="none" dirty="0"/>
              <a:t> </a:t>
            </a:r>
            <a:r>
              <a:rPr lang="en-US" cap="none" dirty="0" err="1"/>
              <a:t>sỏi</a:t>
            </a:r>
            <a:r>
              <a:rPr lang="en-US" cap="none" dirty="0"/>
              <a:t> </a:t>
            </a:r>
            <a:r>
              <a:rPr lang="en-US" cap="none" dirty="0" err="1"/>
              <a:t>đều</a:t>
            </a:r>
            <a:r>
              <a:rPr lang="en-US" cap="none" dirty="0"/>
              <a:t> </a:t>
            </a:r>
            <a:r>
              <a:rPr lang="en-US" cap="none" dirty="0" err="1"/>
              <a:t>khắp</a:t>
            </a:r>
            <a:r>
              <a:rPr lang="en-US" cap="none" dirty="0"/>
              <a:t> </a:t>
            </a:r>
            <a:r>
              <a:rPr lang="en-US" cap="none" dirty="0" err="1"/>
              <a:t>bề</a:t>
            </a:r>
            <a:r>
              <a:rPr lang="en-US" cap="none" dirty="0"/>
              <a:t> </a:t>
            </a:r>
            <a:r>
              <a:rPr lang="en-US" cap="none" dirty="0" err="1"/>
              <a:t>mặt</a:t>
            </a:r>
            <a:r>
              <a:rPr lang="en-US" cap="none" dirty="0"/>
              <a:t> </a:t>
            </a:r>
            <a:r>
              <a:rPr lang="en-US" cap="none" dirty="0" err="1"/>
              <a:t>của</a:t>
            </a:r>
            <a:r>
              <a:rPr lang="en-US" cap="none" dirty="0"/>
              <a:t> </a:t>
            </a:r>
            <a:r>
              <a:rPr lang="en-US" cap="none" dirty="0" err="1"/>
              <a:t>sỏi</a:t>
            </a:r>
            <a:r>
              <a:rPr lang="en-US" cap="none" dirty="0"/>
              <a:t> </a:t>
            </a:r>
            <a:r>
              <a:rPr lang="en-US" cap="none" dirty="0" err="1"/>
              <a:t>để</a:t>
            </a:r>
            <a:r>
              <a:rPr lang="en-US" cap="none" dirty="0"/>
              <a:t> “ </a:t>
            </a:r>
            <a:r>
              <a:rPr lang="en-US" cap="none" dirty="0" err="1"/>
              <a:t>bào</a:t>
            </a:r>
            <a:r>
              <a:rPr lang="en-US" cap="none" dirty="0"/>
              <a:t> </a:t>
            </a:r>
            <a:r>
              <a:rPr lang="en-US" cap="none" dirty="0" err="1"/>
              <a:t>mòn</a:t>
            </a:r>
            <a:r>
              <a:rPr lang="en-US" cap="none" dirty="0"/>
              <a:t> “ </a:t>
            </a:r>
            <a:r>
              <a:rPr lang="en-US" cap="none" dirty="0" err="1"/>
              <a:t>sỏi</a:t>
            </a:r>
            <a:endParaRPr lang="en-US" cap="none" dirty="0"/>
          </a:p>
          <a:p>
            <a:pPr marL="685800" marR="0" indent="0" algn="just">
              <a:lnSpc>
                <a:spcPct val="115000"/>
              </a:lnSpc>
              <a:spcBef>
                <a:spcPts val="1000"/>
              </a:spcBef>
              <a:spcAft>
                <a:spcPts val="0"/>
              </a:spcAft>
              <a:buNone/>
            </a:pPr>
            <a:endParaRPr lang="en-US" dirty="0"/>
          </a:p>
        </p:txBody>
      </p:sp>
      <p:sp>
        <p:nvSpPr>
          <p:cNvPr id="6" name="Rectangle 1"/>
          <p:cNvSpPr>
            <a:spLocks noGrp="1"/>
          </p:cNvSpPr>
          <p:nvPr>
            <p:ph type="title"/>
          </p:nvPr>
        </p:nvSpPr>
        <p:spPr>
          <a:xfrm>
            <a:off x="406400" y="457200"/>
            <a:ext cx="10972800" cy="914400"/>
          </a:xfrm>
        </p:spPr>
        <p:txBody>
          <a:bodyPr>
            <a:normAutofit/>
          </a:bodyPr>
          <a:lstStyle/>
          <a:p>
            <a:r>
              <a:rPr lang="en-US" b="1"/>
              <a:t>2.2. </a:t>
            </a:r>
            <a:r>
              <a:rPr lang="en-US" b="1" dirty="0" err="1"/>
              <a:t>Tán</a:t>
            </a:r>
            <a:r>
              <a:rPr lang="en-US" b="1" dirty="0"/>
              <a:t> </a:t>
            </a:r>
            <a:r>
              <a:rPr lang="en-US" b="1" dirty="0" err="1"/>
              <a:t>sỏi</a:t>
            </a:r>
            <a:r>
              <a:rPr lang="en-US" b="1" dirty="0"/>
              <a:t> </a:t>
            </a:r>
            <a:r>
              <a:rPr lang="en-US" b="1" dirty="0" err="1"/>
              <a:t>siêu</a:t>
            </a:r>
            <a:r>
              <a:rPr lang="en-US" b="1" dirty="0"/>
              <a:t> </a:t>
            </a:r>
            <a:r>
              <a:rPr lang="en-US" b="1" dirty="0" err="1"/>
              <a:t>âm</a:t>
            </a:r>
            <a:endParaRPr lang="en-US" b="1" dirty="0"/>
          </a:p>
        </p:txBody>
      </p:sp>
      <p:sp>
        <p:nvSpPr>
          <p:cNvPr id="2" name="Slide Number Placeholder 1"/>
          <p:cNvSpPr>
            <a:spLocks noGrp="1"/>
          </p:cNvSpPr>
          <p:nvPr>
            <p:ph type="sldNum" sz="quarter" idx="12"/>
          </p:nvPr>
        </p:nvSpPr>
        <p:spPr/>
        <p:txBody>
          <a:bodyPr/>
          <a:lstStyle/>
          <a:p>
            <a:fld id="{BC410EEA-824F-4D46-AFE7-60426C8C06B0}" type="slidenum">
              <a:rPr lang="en-US" smtClean="0"/>
              <a:pPr/>
              <a:t>23</a:t>
            </a:fld>
            <a:endParaRPr lang="en-US"/>
          </a:p>
        </p:txBody>
      </p:sp>
      <p:sp>
        <p:nvSpPr>
          <p:cNvPr id="7" name="TextBox 6"/>
          <p:cNvSpPr txBox="1"/>
          <p:nvPr/>
        </p:nvSpPr>
        <p:spPr>
          <a:xfrm>
            <a:off x="228600" y="5883275"/>
            <a:ext cx="11963400" cy="369332"/>
          </a:xfrm>
          <a:prstGeom prst="rect">
            <a:avLst/>
          </a:prstGeom>
          <a:noFill/>
        </p:spPr>
        <p:txBody>
          <a:bodyPr wrap="square" rtlCol="0">
            <a:spAutoFit/>
          </a:body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796001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01600" y="304800"/>
            <a:ext cx="10972800" cy="1143000"/>
          </a:xfrm>
        </p:spPr>
        <p:txBody>
          <a:bodyPr>
            <a:normAutofit/>
          </a:bodyPr>
          <a:lstStyle/>
          <a:p>
            <a:pPr algn="just"/>
            <a:r>
              <a:rPr lang="en-US" b="1"/>
              <a:t>2.3. </a:t>
            </a:r>
            <a:r>
              <a:rPr lang="en-US" b="1" dirty="0" err="1"/>
              <a:t>Tán</a:t>
            </a:r>
            <a:r>
              <a:rPr lang="en-US" b="1" dirty="0"/>
              <a:t> </a:t>
            </a:r>
            <a:r>
              <a:rPr lang="en-US" b="1" dirty="0" err="1"/>
              <a:t>sỏi</a:t>
            </a:r>
            <a:r>
              <a:rPr lang="en-US" b="1" dirty="0"/>
              <a:t> </a:t>
            </a:r>
            <a:r>
              <a:rPr lang="en-US" b="1" err="1"/>
              <a:t>cơ</a:t>
            </a:r>
            <a:r>
              <a:rPr lang="en-US" b="1"/>
              <a:t> học (xung hơi)</a:t>
            </a:r>
            <a:endParaRPr lang="en-US" b="1" dirty="0"/>
          </a:p>
        </p:txBody>
      </p:sp>
      <p:pic>
        <p:nvPicPr>
          <p:cNvPr id="4" name="lithoclast.jpg"/>
          <p:cNvPicPr>
            <a:picLocks noGrp="1" noChangeAspect="1"/>
          </p:cNvPicPr>
          <p:nvPr>
            <p:ph idx="4294967295"/>
          </p:nvPr>
        </p:nvPicPr>
        <p:blipFill>
          <a:blip r:embed="rId2" cstate="print"/>
          <a:stretch>
            <a:fillRect/>
          </a:stretch>
        </p:blipFill>
        <p:spPr>
          <a:xfrm>
            <a:off x="2032001" y="1600200"/>
            <a:ext cx="6330949" cy="2895600"/>
          </a:xfrm>
          <a:prstGeom prst="rect">
            <a:avLst/>
          </a:prstGeom>
        </p:spPr>
      </p:pic>
      <p:sp>
        <p:nvSpPr>
          <p:cNvPr id="3" name="TextBox 2"/>
          <p:cNvSpPr txBox="1"/>
          <p:nvPr/>
        </p:nvSpPr>
        <p:spPr>
          <a:xfrm>
            <a:off x="812800" y="4648200"/>
            <a:ext cx="10668000" cy="830997"/>
          </a:xfrm>
          <a:prstGeom prst="rect">
            <a:avLst/>
          </a:prstGeom>
          <a:noFill/>
        </p:spPr>
        <p:txBody>
          <a:bodyPr wrap="square" rtlCol="0">
            <a:spAutoFit/>
          </a:bodyPr>
          <a:lstStyle/>
          <a:p>
            <a:pPr algn="just"/>
            <a:r>
              <a:rPr lang="en-US" sz="2400" dirty="0" err="1">
                <a:solidFill>
                  <a:srgbClr val="FF0000"/>
                </a:solidFill>
                <a:latin typeface="Arial" pitchFamily="34" charset="0"/>
                <a:cs typeface="Arial" pitchFamily="34" charset="0"/>
              </a:rPr>
              <a:t>Nguyên</a:t>
            </a:r>
            <a:r>
              <a:rPr lang="en-US" sz="2400" dirty="0">
                <a:solidFill>
                  <a:srgbClr val="FF0000"/>
                </a:solidFill>
                <a:latin typeface="Arial" pitchFamily="34" charset="0"/>
                <a:cs typeface="Arial" pitchFamily="34" charset="0"/>
              </a:rPr>
              <a:t> </a:t>
            </a:r>
            <a:r>
              <a:rPr lang="en-US" sz="2400" dirty="0" err="1">
                <a:solidFill>
                  <a:srgbClr val="FF0000"/>
                </a:solidFill>
                <a:latin typeface="Arial" pitchFamily="34" charset="0"/>
                <a:cs typeface="Arial" pitchFamily="34" charset="0"/>
              </a:rPr>
              <a:t>tắc</a:t>
            </a:r>
            <a:r>
              <a:rPr lang="en-US" sz="2400" dirty="0">
                <a:solidFill>
                  <a:srgbClr val="FF0000"/>
                </a:solidFill>
                <a:latin typeface="Arial" pitchFamily="34" charset="0"/>
                <a:cs typeface="Arial" pitchFamily="34" charset="0"/>
              </a:rPr>
              <a:t>: </a:t>
            </a:r>
            <a:r>
              <a:rPr lang="en-US" sz="2400" dirty="0" err="1">
                <a:latin typeface="Arial" pitchFamily="34" charset="0"/>
                <a:cs typeface="Arial" pitchFamily="34" charset="0"/>
              </a:rPr>
              <a:t>Khí</a:t>
            </a:r>
            <a:r>
              <a:rPr lang="en-US" sz="2400" dirty="0">
                <a:latin typeface="Arial" pitchFamily="34" charset="0"/>
                <a:cs typeface="Arial" pitchFamily="34" charset="0"/>
              </a:rPr>
              <a:t> </a:t>
            </a:r>
            <a:r>
              <a:rPr lang="en-US" sz="2400" dirty="0" err="1">
                <a:latin typeface="Arial" pitchFamily="34" charset="0"/>
                <a:cs typeface="Arial" pitchFamily="34" charset="0"/>
              </a:rPr>
              <a:t>nén</a:t>
            </a:r>
            <a:r>
              <a:rPr lang="en-US" sz="2400" dirty="0">
                <a:latin typeface="Arial" pitchFamily="34" charset="0"/>
                <a:cs typeface="Arial" pitchFamily="34" charset="0"/>
              </a:rPr>
              <a:t> </a:t>
            </a:r>
            <a:r>
              <a:rPr lang="en-US" sz="2400" dirty="0" err="1">
                <a:latin typeface="Arial" pitchFamily="34" charset="0"/>
                <a:cs typeface="Arial" pitchFamily="34" charset="0"/>
              </a:rPr>
              <a:t>hoặc</a:t>
            </a:r>
            <a:r>
              <a:rPr lang="en-US" sz="2400" dirty="0">
                <a:latin typeface="Arial" pitchFamily="34" charset="0"/>
                <a:cs typeface="Arial" pitchFamily="34" charset="0"/>
              </a:rPr>
              <a:t> </a:t>
            </a:r>
            <a:r>
              <a:rPr lang="en-US" sz="2400" dirty="0" err="1">
                <a:latin typeface="Arial" pitchFamily="34" charset="0"/>
                <a:cs typeface="Arial" pitchFamily="34" charset="0"/>
              </a:rPr>
              <a:t>năng</a:t>
            </a:r>
            <a:r>
              <a:rPr lang="en-US" sz="2400" dirty="0">
                <a:latin typeface="Arial" pitchFamily="34" charset="0"/>
                <a:cs typeface="Arial" pitchFamily="34" charset="0"/>
              </a:rPr>
              <a:t> </a:t>
            </a:r>
            <a:r>
              <a:rPr lang="en-US" sz="2400" dirty="0" err="1">
                <a:latin typeface="Arial" pitchFamily="34" charset="0"/>
                <a:cs typeface="Arial" pitchFamily="34" charset="0"/>
              </a:rPr>
              <a:t>lượng</a:t>
            </a:r>
            <a:r>
              <a:rPr lang="en-US" sz="2400" dirty="0">
                <a:latin typeface="Arial" pitchFamily="34" charset="0"/>
                <a:cs typeface="Arial" pitchFamily="34" charset="0"/>
              </a:rPr>
              <a:t> </a:t>
            </a:r>
            <a:r>
              <a:rPr lang="en-US" sz="2400" dirty="0" err="1">
                <a:latin typeface="Arial" pitchFamily="34" charset="0"/>
                <a:cs typeface="Arial" pitchFamily="34" charset="0"/>
              </a:rPr>
              <a:t>dòng</a:t>
            </a:r>
            <a:r>
              <a:rPr lang="en-US" sz="2400" dirty="0">
                <a:latin typeface="Arial" pitchFamily="34" charset="0"/>
                <a:cs typeface="Arial" pitchFamily="34" charset="0"/>
              </a:rPr>
              <a:t> </a:t>
            </a:r>
            <a:r>
              <a:rPr lang="en-US" sz="2400" dirty="0" err="1">
                <a:latin typeface="Arial" pitchFamily="34" charset="0"/>
                <a:cs typeface="Arial" pitchFamily="34" charset="0"/>
              </a:rPr>
              <a:t>điện</a:t>
            </a:r>
            <a:r>
              <a:rPr lang="en-US" sz="2400" dirty="0">
                <a:latin typeface="Arial" pitchFamily="34" charset="0"/>
                <a:cs typeface="Arial" pitchFamily="34" charset="0"/>
              </a:rPr>
              <a:t> </a:t>
            </a:r>
            <a:r>
              <a:rPr lang="en-US" sz="2400" dirty="0" err="1">
                <a:latin typeface="Arial" pitchFamily="34" charset="0"/>
                <a:cs typeface="Arial" pitchFamily="34" charset="0"/>
              </a:rPr>
              <a:t>làm</a:t>
            </a:r>
            <a:r>
              <a:rPr lang="en-US" sz="2400" dirty="0">
                <a:latin typeface="Arial" pitchFamily="34" charset="0"/>
                <a:cs typeface="Arial" pitchFamily="34" charset="0"/>
              </a:rPr>
              <a:t> </a:t>
            </a:r>
            <a:r>
              <a:rPr lang="en-US" sz="2400" dirty="0" err="1">
                <a:latin typeface="Arial" pitchFamily="34" charset="0"/>
                <a:cs typeface="Arial" pitchFamily="34" charset="0"/>
              </a:rPr>
              <a:t>cho</a:t>
            </a:r>
            <a:r>
              <a:rPr lang="en-US" sz="2400" dirty="0">
                <a:latin typeface="Arial" pitchFamily="34" charset="0"/>
                <a:cs typeface="Arial" pitchFamily="34" charset="0"/>
              </a:rPr>
              <a:t> con </a:t>
            </a:r>
            <a:r>
              <a:rPr lang="en-US" sz="2400" dirty="0" err="1">
                <a:latin typeface="Arial" pitchFamily="34" charset="0"/>
                <a:cs typeface="Arial" pitchFamily="34" charset="0"/>
              </a:rPr>
              <a:t>thoi</a:t>
            </a:r>
            <a:r>
              <a:rPr lang="en-US" sz="2400" dirty="0">
                <a:latin typeface="Arial" pitchFamily="34" charset="0"/>
                <a:cs typeface="Arial" pitchFamily="34" charset="0"/>
              </a:rPr>
              <a:t> </a:t>
            </a:r>
            <a:r>
              <a:rPr lang="en-US" sz="2400" dirty="0" err="1">
                <a:latin typeface="Arial" pitchFamily="34" charset="0"/>
                <a:cs typeface="Arial" pitchFamily="34" charset="0"/>
              </a:rPr>
              <a:t>kim</a:t>
            </a:r>
            <a:r>
              <a:rPr lang="en-US" sz="2400" dirty="0">
                <a:latin typeface="Arial" pitchFamily="34" charset="0"/>
                <a:cs typeface="Arial" pitchFamily="34" charset="0"/>
              </a:rPr>
              <a:t> </a:t>
            </a:r>
            <a:r>
              <a:rPr lang="en-US" sz="2400" dirty="0" err="1">
                <a:latin typeface="Arial" pitchFamily="34" charset="0"/>
                <a:cs typeface="Arial" pitchFamily="34" charset="0"/>
              </a:rPr>
              <a:t>loại</a:t>
            </a:r>
            <a:r>
              <a:rPr lang="en-US" sz="2400" dirty="0">
                <a:latin typeface="Arial" pitchFamily="34" charset="0"/>
                <a:cs typeface="Arial" pitchFamily="34" charset="0"/>
              </a:rPr>
              <a:t> </a:t>
            </a:r>
            <a:r>
              <a:rPr lang="en-US" sz="2400" dirty="0" err="1">
                <a:latin typeface="Arial" pitchFamily="34" charset="0"/>
                <a:cs typeface="Arial" pitchFamily="34" charset="0"/>
              </a:rPr>
              <a:t>chuyển</a:t>
            </a:r>
            <a:r>
              <a:rPr lang="en-US" sz="2400" dirty="0">
                <a:latin typeface="Arial" pitchFamily="34" charset="0"/>
                <a:cs typeface="Arial" pitchFamily="34" charset="0"/>
              </a:rPr>
              <a:t> </a:t>
            </a:r>
            <a:r>
              <a:rPr lang="en-US" sz="2400" dirty="0" err="1">
                <a:latin typeface="Arial" pitchFamily="34" charset="0"/>
                <a:cs typeface="Arial" pitchFamily="34" charset="0"/>
              </a:rPr>
              <a:t>động</a:t>
            </a:r>
            <a:r>
              <a:rPr lang="en-US" sz="2400" dirty="0">
                <a:latin typeface="Arial" pitchFamily="34" charset="0"/>
                <a:cs typeface="Arial" pitchFamily="34" charset="0"/>
              </a:rPr>
              <a:t>, </a:t>
            </a:r>
            <a:r>
              <a:rPr lang="en-US" sz="2400" dirty="0" err="1">
                <a:latin typeface="Arial" pitchFamily="34" charset="0"/>
                <a:cs typeface="Arial" pitchFamily="34" charset="0"/>
              </a:rPr>
              <a:t>đẩy</a:t>
            </a:r>
            <a:r>
              <a:rPr lang="en-US" sz="2400" dirty="0">
                <a:latin typeface="Arial" pitchFamily="34" charset="0"/>
                <a:cs typeface="Arial" pitchFamily="34" charset="0"/>
              </a:rPr>
              <a:t> </a:t>
            </a:r>
            <a:r>
              <a:rPr lang="en-US" sz="2400" dirty="0" err="1">
                <a:latin typeface="Arial" pitchFamily="34" charset="0"/>
                <a:cs typeface="Arial" pitchFamily="34" charset="0"/>
              </a:rPr>
              <a:t>que</a:t>
            </a:r>
            <a:r>
              <a:rPr lang="en-US" sz="2400" dirty="0">
                <a:latin typeface="Arial" pitchFamily="34" charset="0"/>
                <a:cs typeface="Arial" pitchFamily="34" charset="0"/>
              </a:rPr>
              <a:t> </a:t>
            </a:r>
            <a:r>
              <a:rPr lang="en-US" sz="2400" dirty="0" err="1">
                <a:latin typeface="Arial" pitchFamily="34" charset="0"/>
                <a:cs typeface="Arial" pitchFamily="34" charset="0"/>
              </a:rPr>
              <a:t>tán</a:t>
            </a:r>
            <a:r>
              <a:rPr lang="en-US" sz="2400" dirty="0">
                <a:latin typeface="Arial" pitchFamily="34" charset="0"/>
                <a:cs typeface="Arial" pitchFamily="34" charset="0"/>
              </a:rPr>
              <a:t> </a:t>
            </a:r>
            <a:r>
              <a:rPr lang="en-US" sz="2400" dirty="0" err="1">
                <a:latin typeface="Arial" pitchFamily="34" charset="0"/>
                <a:cs typeface="Arial" pitchFamily="34" charset="0"/>
              </a:rPr>
              <a:t>đập</a:t>
            </a:r>
            <a:r>
              <a:rPr lang="en-US" sz="2400" dirty="0">
                <a:latin typeface="Arial" pitchFamily="34" charset="0"/>
                <a:cs typeface="Arial" pitchFamily="34" charset="0"/>
              </a:rPr>
              <a:t> </a:t>
            </a:r>
            <a:r>
              <a:rPr lang="en-US" sz="2400" dirty="0" err="1">
                <a:latin typeface="Arial" pitchFamily="34" charset="0"/>
                <a:cs typeface="Arial" pitchFamily="34" charset="0"/>
              </a:rPr>
              <a:t>liên</a:t>
            </a:r>
            <a:r>
              <a:rPr lang="en-US" sz="2400" dirty="0">
                <a:latin typeface="Arial" pitchFamily="34" charset="0"/>
                <a:cs typeface="Arial" pitchFamily="34" charset="0"/>
              </a:rPr>
              <a:t> </a:t>
            </a:r>
            <a:r>
              <a:rPr lang="en-US" sz="2400" dirty="0" err="1">
                <a:latin typeface="Arial" pitchFamily="34" charset="0"/>
                <a:cs typeface="Arial" pitchFamily="34" charset="0"/>
              </a:rPr>
              <a:t>tục</a:t>
            </a:r>
            <a:r>
              <a:rPr lang="en-US" sz="2400" dirty="0">
                <a:latin typeface="Arial" pitchFamily="34" charset="0"/>
                <a:cs typeface="Arial" pitchFamily="34" charset="0"/>
              </a:rPr>
              <a:t> </a:t>
            </a:r>
            <a:r>
              <a:rPr lang="en-US" sz="2400" dirty="0" err="1">
                <a:latin typeface="Arial" pitchFamily="34" charset="0"/>
                <a:cs typeface="Arial" pitchFamily="34" charset="0"/>
              </a:rPr>
              <a:t>vào</a:t>
            </a:r>
            <a:r>
              <a:rPr lang="en-US" sz="2400" dirty="0">
                <a:latin typeface="Arial" pitchFamily="34" charset="0"/>
                <a:cs typeface="Arial" pitchFamily="34" charset="0"/>
              </a:rPr>
              <a:t> </a:t>
            </a:r>
            <a:r>
              <a:rPr lang="en-US" sz="2400" dirty="0" err="1">
                <a:latin typeface="Arial" pitchFamily="34" charset="0"/>
                <a:cs typeface="Arial" pitchFamily="34" charset="0"/>
              </a:rPr>
              <a:t>bề</a:t>
            </a:r>
            <a:r>
              <a:rPr lang="en-US" sz="2400" dirty="0">
                <a:latin typeface="Arial" pitchFamily="34" charset="0"/>
                <a:cs typeface="Arial" pitchFamily="34" charset="0"/>
              </a:rPr>
              <a:t> </a:t>
            </a:r>
            <a:r>
              <a:rPr lang="en-US" sz="2400" dirty="0" err="1">
                <a:latin typeface="Arial" pitchFamily="34" charset="0"/>
                <a:cs typeface="Arial" pitchFamily="34" charset="0"/>
              </a:rPr>
              <a:t>mặt</a:t>
            </a:r>
            <a:r>
              <a:rPr lang="en-US" sz="2400" dirty="0">
                <a:latin typeface="Arial" pitchFamily="34" charset="0"/>
                <a:cs typeface="Arial" pitchFamily="34" charset="0"/>
              </a:rPr>
              <a:t> </a:t>
            </a:r>
            <a:r>
              <a:rPr lang="en-US" sz="2400" dirty="0" err="1">
                <a:latin typeface="Arial" pitchFamily="34" charset="0"/>
                <a:cs typeface="Arial" pitchFamily="34" charset="0"/>
              </a:rPr>
              <a:t>sỏi</a:t>
            </a:r>
            <a:r>
              <a:rPr lang="en-US" sz="2400" dirty="0">
                <a:latin typeface="Arial" pitchFamily="34" charset="0"/>
                <a:cs typeface="Arial" pitchFamily="34" charset="0"/>
              </a:rPr>
              <a:t> </a:t>
            </a:r>
            <a:r>
              <a:rPr lang="en-US" sz="2400" dirty="0" err="1">
                <a:latin typeface="Arial" pitchFamily="34" charset="0"/>
                <a:cs typeface="Arial" pitchFamily="34" charset="0"/>
              </a:rPr>
              <a:t>làm</a:t>
            </a:r>
            <a:r>
              <a:rPr lang="en-US" sz="2400" dirty="0">
                <a:latin typeface="Arial" pitchFamily="34" charset="0"/>
                <a:cs typeface="Arial" pitchFamily="34" charset="0"/>
              </a:rPr>
              <a:t> </a:t>
            </a:r>
            <a:r>
              <a:rPr lang="en-US" sz="2400" dirty="0" err="1">
                <a:latin typeface="Arial" pitchFamily="34" charset="0"/>
                <a:cs typeface="Arial" pitchFamily="34" charset="0"/>
              </a:rPr>
              <a:t>vỡ</a:t>
            </a:r>
            <a:r>
              <a:rPr lang="en-US" sz="2400" dirty="0">
                <a:latin typeface="Arial" pitchFamily="34" charset="0"/>
                <a:cs typeface="Arial" pitchFamily="34" charset="0"/>
              </a:rPr>
              <a:t> </a:t>
            </a:r>
            <a:r>
              <a:rPr lang="en-US" sz="2400" dirty="0" err="1">
                <a:latin typeface="Arial" pitchFamily="34" charset="0"/>
                <a:cs typeface="Arial" pitchFamily="34" charset="0"/>
              </a:rPr>
              <a:t>sỏi</a:t>
            </a:r>
            <a:endParaRPr lang="en-US" sz="2400"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BC410EEA-824F-4D46-AFE7-60426C8C06B0}" type="slidenum">
              <a:rPr lang="en-US" smtClean="0"/>
              <a:pPr/>
              <a:t>24</a:t>
            </a:fld>
            <a:endParaRPr lang="en-US"/>
          </a:p>
        </p:txBody>
      </p:sp>
      <p:sp>
        <p:nvSpPr>
          <p:cNvPr id="7" name="Rectangle 6"/>
          <p:cNvSpPr/>
          <p:nvPr/>
        </p:nvSpPr>
        <p:spPr>
          <a:xfrm>
            <a:off x="419100" y="5925234"/>
            <a:ext cx="11391900" cy="369332"/>
          </a:xfrm>
          <a:prstGeom prst="rect">
            <a:avLst/>
          </a:prstGeom>
        </p:spPr>
        <p:txBody>
          <a:bodyPr wrap="square">
            <a:spAutoFit/>
          </a:bodyPr>
          <a:lstStyle/>
          <a:p>
            <a:r>
              <a:rPr lang="en-US" i="1">
                <a:latin typeface="Arial" pitchFamily="34" charset="0"/>
                <a:cs typeface="Arial" pitchFamily="34" charset="0"/>
              </a:rPr>
              <a:t> </a:t>
            </a:r>
            <a:endParaRPr lang="en-US">
              <a:latin typeface="Arial" pitchFamily="34" charset="0"/>
              <a:cs typeface="Arial" pitchFamily="34" charset="0"/>
            </a:endParaRPr>
          </a:p>
        </p:txBody>
      </p:sp>
      <p:sp>
        <p:nvSpPr>
          <p:cNvPr id="8" name="TextBox 7">
            <a:extLst>
              <a:ext uri="{FF2B5EF4-FFF2-40B4-BE49-F238E27FC236}">
                <a16:creationId xmlns:a16="http://schemas.microsoft.com/office/drawing/2014/main" xmlns="" id="{A2D3515D-C900-4B99-AB25-16A8D0A7AEBE}"/>
              </a:ext>
            </a:extLst>
          </p:cNvPr>
          <p:cNvSpPr txBox="1"/>
          <p:nvPr/>
        </p:nvSpPr>
        <p:spPr>
          <a:xfrm>
            <a:off x="828673" y="6248400"/>
            <a:ext cx="11363325" cy="369332"/>
          </a:xfrm>
          <a:prstGeom prst="rect">
            <a:avLst/>
          </a:prstGeom>
          <a:noFill/>
        </p:spPr>
        <p:txBody>
          <a:bodyPr wrap="square" rtlCol="0">
            <a:spAutoFit/>
          </a:bodyPr>
          <a:lstStyle/>
          <a:p>
            <a:r>
              <a:rPr lang="en-US" i="1">
                <a:latin typeface="Arial" pitchFamily="34" charset="0"/>
                <a:cs typeface="Arial" pitchFamily="34" charset="0"/>
              </a:rPr>
              <a:t>Ureteroscopy Energy Sources – Smith’s Textbook of  Endourology 4</a:t>
            </a:r>
            <a:r>
              <a:rPr lang="en-US" i="1" baseline="30000">
                <a:latin typeface="Arial" pitchFamily="34" charset="0"/>
                <a:cs typeface="Arial" pitchFamily="34" charset="0"/>
              </a:rPr>
              <a:t>th</a:t>
            </a:r>
            <a:r>
              <a:rPr lang="en-US" i="1">
                <a:latin typeface="Arial" pitchFamily="34" charset="0"/>
                <a:cs typeface="Arial" pitchFamily="34" charset="0"/>
              </a:rPr>
              <a:t> edition</a:t>
            </a:r>
            <a:endParaRPr lang="en-US" dirty="0">
              <a:latin typeface="Arial" pitchFamily="34" charset="0"/>
              <a:cs typeface="Arial" pitchFamily="34" charset="0"/>
            </a:endParaRPr>
          </a:p>
        </p:txBody>
      </p:sp>
    </p:spTree>
    <p:extLst>
      <p:ext uri="{BB962C8B-B14F-4D97-AF65-F5344CB8AC3E}">
        <p14:creationId xmlns:p14="http://schemas.microsoft.com/office/powerpoint/2010/main" val="2003422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a:spLocks noGrp="1"/>
          </p:cNvSpPr>
          <p:nvPr>
            <p:ph type="title"/>
          </p:nvPr>
        </p:nvSpPr>
        <p:spPr>
          <a:xfrm>
            <a:off x="609600" y="1447800"/>
            <a:ext cx="10972800" cy="609600"/>
          </a:xfrm>
        </p:spPr>
        <p:txBody>
          <a:bodyPr>
            <a:normAutofit/>
          </a:bodyPr>
          <a:lstStyle/>
          <a:p>
            <a:pPr algn="l"/>
            <a:r>
              <a:rPr lang="vi-VN" b="1"/>
              <a:t>Ư</a:t>
            </a:r>
            <a:r>
              <a:rPr lang="en-US" b="1"/>
              <a:t>u điểm tán sỏi cơ học (xung hơi)</a:t>
            </a:r>
            <a:endParaRPr lang="en-US" b="1" dirty="0"/>
          </a:p>
        </p:txBody>
      </p:sp>
      <p:sp>
        <p:nvSpPr>
          <p:cNvPr id="5" name="Shape 4"/>
          <p:cNvSpPr>
            <a:spLocks noGrp="1"/>
          </p:cNvSpPr>
          <p:nvPr>
            <p:ph idx="4294967295"/>
          </p:nvPr>
        </p:nvSpPr>
        <p:spPr>
          <a:xfrm>
            <a:off x="609600" y="2190750"/>
            <a:ext cx="10115550" cy="3390900"/>
          </a:xfrm>
          <a:prstGeom prst="rect">
            <a:avLst/>
          </a:prstGeom>
        </p:spPr>
        <p:txBody>
          <a:bodyPr>
            <a:normAutofit fontScale="97500"/>
          </a:bodyPr>
          <a:lstStyle/>
          <a:p>
            <a:pPr marL="166688" marR="0" indent="0" algn="just">
              <a:lnSpc>
                <a:spcPct val="140000"/>
              </a:lnSpc>
              <a:spcBef>
                <a:spcPts val="1000"/>
              </a:spcBef>
              <a:spcAft>
                <a:spcPts val="0"/>
              </a:spcAft>
            </a:pPr>
            <a:r>
              <a:rPr lang="en-US" sz="2800" cap="none" dirty="0">
                <a:cs typeface="Calibri"/>
              </a:rPr>
              <a:t> </a:t>
            </a:r>
            <a:r>
              <a:rPr lang="en-US" sz="2800" cap="none" dirty="0" err="1">
                <a:cs typeface="Calibri"/>
              </a:rPr>
              <a:t>Là</a:t>
            </a:r>
            <a:r>
              <a:rPr lang="en-US" sz="2800" cap="none" dirty="0">
                <a:cs typeface="Calibri"/>
              </a:rPr>
              <a:t> </a:t>
            </a:r>
            <a:r>
              <a:rPr lang="en-US" sz="2800" cap="none" dirty="0" err="1">
                <a:cs typeface="Calibri"/>
              </a:rPr>
              <a:t>phương</a:t>
            </a:r>
            <a:r>
              <a:rPr lang="en-US" sz="2800" cap="none" dirty="0">
                <a:cs typeface="Calibri"/>
              </a:rPr>
              <a:t> </a:t>
            </a:r>
            <a:r>
              <a:rPr lang="en-US" sz="2800" cap="none" dirty="0" err="1">
                <a:cs typeface="Calibri"/>
              </a:rPr>
              <a:t>tiện</a:t>
            </a:r>
            <a:r>
              <a:rPr lang="en-US" sz="2800" cap="none" dirty="0">
                <a:cs typeface="Calibri"/>
              </a:rPr>
              <a:t> </a:t>
            </a:r>
            <a:r>
              <a:rPr lang="en-US" sz="2800" cap="none" dirty="0" err="1">
                <a:cs typeface="Calibri"/>
              </a:rPr>
              <a:t>hiệu</a:t>
            </a:r>
            <a:r>
              <a:rPr lang="en-US" sz="2800" cap="none" dirty="0">
                <a:cs typeface="Calibri"/>
              </a:rPr>
              <a:t> </a:t>
            </a:r>
            <a:r>
              <a:rPr lang="en-US" sz="2800" cap="none" dirty="0" err="1">
                <a:cs typeface="Calibri"/>
              </a:rPr>
              <a:t>quả</a:t>
            </a:r>
            <a:r>
              <a:rPr lang="en-US" sz="2800" cap="none" dirty="0">
                <a:cs typeface="Calibri"/>
              </a:rPr>
              <a:t> </a:t>
            </a:r>
            <a:r>
              <a:rPr lang="en-US" sz="2800" cap="none" dirty="0" err="1">
                <a:cs typeface="Calibri"/>
              </a:rPr>
              <a:t>trong</a:t>
            </a:r>
            <a:r>
              <a:rPr lang="en-US" sz="2800" cap="none" dirty="0">
                <a:cs typeface="Calibri"/>
              </a:rPr>
              <a:t> </a:t>
            </a:r>
            <a:r>
              <a:rPr lang="en-US" sz="2800" cap="none" dirty="0" err="1">
                <a:cs typeface="Calibri"/>
              </a:rPr>
              <a:t>tán</a:t>
            </a:r>
            <a:r>
              <a:rPr lang="en-US" sz="2800" cap="none" dirty="0">
                <a:cs typeface="Calibri"/>
              </a:rPr>
              <a:t> </a:t>
            </a:r>
            <a:r>
              <a:rPr lang="en-US" sz="2800" cap="none" dirty="0" err="1">
                <a:cs typeface="Calibri"/>
              </a:rPr>
              <a:t>sỏi</a:t>
            </a:r>
            <a:r>
              <a:rPr lang="en-US" sz="2800" cap="none" dirty="0">
                <a:cs typeface="Calibri"/>
              </a:rPr>
              <a:t> </a:t>
            </a:r>
            <a:r>
              <a:rPr lang="en-US" sz="2800" cap="none" dirty="0" err="1">
                <a:cs typeface="Calibri"/>
              </a:rPr>
              <a:t>niệu</a:t>
            </a:r>
            <a:r>
              <a:rPr lang="en-US" sz="2800" cap="none" dirty="0">
                <a:cs typeface="Calibri"/>
              </a:rPr>
              <a:t> </a:t>
            </a:r>
            <a:r>
              <a:rPr lang="en-US" sz="2800" cap="none" dirty="0" err="1">
                <a:cs typeface="Calibri"/>
              </a:rPr>
              <a:t>có</a:t>
            </a:r>
            <a:r>
              <a:rPr lang="en-US" sz="2800" cap="none" dirty="0">
                <a:cs typeface="Calibri"/>
              </a:rPr>
              <a:t> </a:t>
            </a:r>
            <a:r>
              <a:rPr lang="en-US" sz="2800" cap="none" dirty="0" err="1">
                <a:cs typeface="Calibri"/>
              </a:rPr>
              <a:t>bờ</a:t>
            </a:r>
            <a:r>
              <a:rPr lang="en-US" sz="2800" cap="none" dirty="0">
                <a:cs typeface="Calibri"/>
              </a:rPr>
              <a:t> an </a:t>
            </a:r>
            <a:r>
              <a:rPr lang="en-US" sz="2800" cap="none" dirty="0" err="1">
                <a:cs typeface="Calibri"/>
              </a:rPr>
              <a:t>toàn</a:t>
            </a:r>
            <a:r>
              <a:rPr lang="en-US" sz="2800" cap="none" dirty="0">
                <a:cs typeface="Calibri"/>
              </a:rPr>
              <a:t> </a:t>
            </a:r>
            <a:r>
              <a:rPr lang="en-US" sz="2800" cap="none" dirty="0" err="1">
                <a:cs typeface="Calibri"/>
              </a:rPr>
              <a:t>cao</a:t>
            </a:r>
            <a:r>
              <a:rPr lang="en-US" sz="2800" cap="none" dirty="0">
                <a:cs typeface="Calibri"/>
              </a:rPr>
              <a:t>.</a:t>
            </a:r>
            <a:endParaRPr lang="en-US" sz="2800" cap="none" dirty="0"/>
          </a:p>
          <a:p>
            <a:pPr marL="166688" marR="0" indent="0" algn="just">
              <a:lnSpc>
                <a:spcPct val="140000"/>
              </a:lnSpc>
              <a:spcBef>
                <a:spcPts val="0"/>
              </a:spcBef>
              <a:spcAft>
                <a:spcPts val="0"/>
              </a:spcAft>
            </a:pPr>
            <a:r>
              <a:rPr lang="en-US" sz="2800" cap="none" dirty="0">
                <a:cs typeface="Calibri"/>
              </a:rPr>
              <a:t> </a:t>
            </a:r>
            <a:r>
              <a:rPr lang="en-US" sz="2800" cap="none" dirty="0" err="1">
                <a:cs typeface="Calibri"/>
              </a:rPr>
              <a:t>Không</a:t>
            </a:r>
            <a:r>
              <a:rPr lang="en-US" sz="2800" cap="none" dirty="0">
                <a:cs typeface="Calibri"/>
              </a:rPr>
              <a:t> </a:t>
            </a:r>
            <a:r>
              <a:rPr lang="en-US" sz="2800" cap="none" dirty="0" err="1">
                <a:cs typeface="Calibri"/>
              </a:rPr>
              <a:t>có</a:t>
            </a:r>
            <a:r>
              <a:rPr lang="en-US" sz="2800" cap="none" dirty="0">
                <a:cs typeface="Calibri"/>
              </a:rPr>
              <a:t> </a:t>
            </a:r>
            <a:r>
              <a:rPr lang="en-US" sz="2800" cap="none" dirty="0" err="1">
                <a:cs typeface="Calibri"/>
              </a:rPr>
              <a:t>nhiệt</a:t>
            </a:r>
            <a:r>
              <a:rPr lang="en-US" sz="2800" cap="none" dirty="0">
                <a:cs typeface="Calibri"/>
              </a:rPr>
              <a:t> </a:t>
            </a:r>
            <a:r>
              <a:rPr lang="en-US" sz="2800" cap="none" dirty="0" err="1">
                <a:cs typeface="Calibri"/>
              </a:rPr>
              <a:t>đươc</a:t>
            </a:r>
            <a:r>
              <a:rPr lang="en-US" sz="2800" cap="none" dirty="0">
                <a:cs typeface="Calibri"/>
              </a:rPr>
              <a:t> </a:t>
            </a:r>
            <a:r>
              <a:rPr lang="en-US" sz="2800" cap="none" dirty="0" err="1">
                <a:cs typeface="Calibri"/>
              </a:rPr>
              <a:t>sinh</a:t>
            </a:r>
            <a:r>
              <a:rPr lang="en-US" sz="2800" cap="none" dirty="0">
                <a:cs typeface="Calibri"/>
              </a:rPr>
              <a:t> </a:t>
            </a:r>
            <a:r>
              <a:rPr lang="en-US" sz="2800" cap="none" dirty="0" err="1">
                <a:cs typeface="Calibri"/>
              </a:rPr>
              <a:t>ra</a:t>
            </a:r>
            <a:r>
              <a:rPr lang="en-US" sz="2800" cap="none" dirty="0">
                <a:cs typeface="Calibri"/>
              </a:rPr>
              <a:t> </a:t>
            </a:r>
            <a:r>
              <a:rPr lang="en-US" sz="2800" cap="none" dirty="0" err="1">
                <a:cs typeface="Calibri"/>
              </a:rPr>
              <a:t>trong</a:t>
            </a:r>
            <a:r>
              <a:rPr lang="en-US" sz="2800" cap="none" dirty="0">
                <a:cs typeface="Calibri"/>
              </a:rPr>
              <a:t> </a:t>
            </a:r>
            <a:r>
              <a:rPr lang="en-US" sz="2800" cap="none" dirty="0" err="1">
                <a:cs typeface="Calibri"/>
              </a:rPr>
              <a:t>quá</a:t>
            </a:r>
            <a:r>
              <a:rPr lang="en-US" sz="2800" cap="none" dirty="0">
                <a:cs typeface="Calibri"/>
              </a:rPr>
              <a:t> </a:t>
            </a:r>
            <a:r>
              <a:rPr lang="en-US" sz="2800" cap="none" dirty="0" err="1">
                <a:cs typeface="Calibri"/>
              </a:rPr>
              <a:t>trình</a:t>
            </a:r>
            <a:r>
              <a:rPr lang="en-US" sz="2800" cap="none" dirty="0">
                <a:cs typeface="Calibri"/>
              </a:rPr>
              <a:t> </a:t>
            </a:r>
            <a:r>
              <a:rPr lang="en-US" sz="2800" cap="none" dirty="0" err="1">
                <a:cs typeface="Calibri"/>
              </a:rPr>
              <a:t>tán</a:t>
            </a:r>
            <a:r>
              <a:rPr lang="en-US" sz="2800" cap="none" dirty="0">
                <a:cs typeface="Calibri"/>
              </a:rPr>
              <a:t> </a:t>
            </a:r>
            <a:r>
              <a:rPr lang="en-US" sz="2800" cap="none" dirty="0" err="1">
                <a:cs typeface="Calibri"/>
              </a:rPr>
              <a:t>sỏi</a:t>
            </a:r>
            <a:r>
              <a:rPr lang="en-US" sz="2800" cap="none" dirty="0">
                <a:cs typeface="Calibri"/>
              </a:rPr>
              <a:t> </a:t>
            </a:r>
            <a:r>
              <a:rPr lang="en-US" sz="2800" cap="none" dirty="0" err="1">
                <a:cs typeface="Calibri"/>
              </a:rPr>
              <a:t>nên</a:t>
            </a:r>
            <a:r>
              <a:rPr lang="en-US" sz="2800" cap="none" dirty="0">
                <a:cs typeface="Calibri"/>
              </a:rPr>
              <a:t> </a:t>
            </a:r>
            <a:r>
              <a:rPr lang="en-US" sz="2800" cap="none" dirty="0" err="1">
                <a:cs typeface="Calibri"/>
              </a:rPr>
              <a:t>nguy</a:t>
            </a:r>
            <a:r>
              <a:rPr lang="en-US" sz="2800" cap="none" dirty="0">
                <a:cs typeface="Calibri"/>
              </a:rPr>
              <a:t> </a:t>
            </a:r>
            <a:r>
              <a:rPr lang="en-US" sz="2800" cap="none" dirty="0" err="1">
                <a:cs typeface="Calibri"/>
              </a:rPr>
              <a:t>cơ</a:t>
            </a:r>
            <a:r>
              <a:rPr lang="en-US" sz="2800" cap="none" dirty="0">
                <a:cs typeface="Calibri"/>
              </a:rPr>
              <a:t> </a:t>
            </a:r>
            <a:r>
              <a:rPr lang="en-US" sz="2800" cap="none" dirty="0" err="1">
                <a:cs typeface="Calibri"/>
              </a:rPr>
              <a:t>tổn</a:t>
            </a:r>
            <a:r>
              <a:rPr lang="en-US" sz="2800" cap="none" dirty="0">
                <a:cs typeface="Calibri"/>
              </a:rPr>
              <a:t> </a:t>
            </a:r>
            <a:r>
              <a:rPr lang="en-US" sz="2800" cap="none" dirty="0" err="1">
                <a:cs typeface="Calibri"/>
              </a:rPr>
              <a:t>thương</a:t>
            </a:r>
            <a:r>
              <a:rPr lang="en-US" sz="2800" cap="none" dirty="0">
                <a:cs typeface="Calibri"/>
              </a:rPr>
              <a:t> </a:t>
            </a:r>
            <a:r>
              <a:rPr lang="en-US" sz="2800" cap="none" dirty="0" err="1">
                <a:cs typeface="Calibri"/>
              </a:rPr>
              <a:t>niệu</a:t>
            </a:r>
            <a:r>
              <a:rPr lang="en-US" sz="2800" cap="none" dirty="0">
                <a:cs typeface="Calibri"/>
              </a:rPr>
              <a:t> </a:t>
            </a:r>
            <a:r>
              <a:rPr lang="en-US" sz="2800" cap="none" dirty="0" err="1">
                <a:cs typeface="Calibri"/>
              </a:rPr>
              <a:t>mạc</a:t>
            </a:r>
            <a:r>
              <a:rPr lang="en-US" sz="2800" cap="none" dirty="0">
                <a:cs typeface="Calibri"/>
              </a:rPr>
              <a:t> do </a:t>
            </a:r>
            <a:r>
              <a:rPr lang="en-US" sz="2800" cap="none" dirty="0" err="1">
                <a:cs typeface="Calibri"/>
              </a:rPr>
              <a:t>nhiệt</a:t>
            </a:r>
            <a:r>
              <a:rPr lang="en-US" sz="2800" cap="none" dirty="0">
                <a:cs typeface="Calibri"/>
              </a:rPr>
              <a:t> </a:t>
            </a:r>
            <a:r>
              <a:rPr lang="en-US" sz="2800" cap="none" dirty="0" err="1">
                <a:cs typeface="Calibri"/>
              </a:rPr>
              <a:t>không</a:t>
            </a:r>
            <a:r>
              <a:rPr lang="en-US" sz="2800" cap="none" dirty="0">
                <a:cs typeface="Calibri"/>
              </a:rPr>
              <a:t> </a:t>
            </a:r>
            <a:r>
              <a:rPr lang="en-US" sz="2800" cap="none" dirty="0" err="1">
                <a:cs typeface="Calibri"/>
              </a:rPr>
              <a:t>xảy</a:t>
            </a:r>
            <a:r>
              <a:rPr lang="en-US" sz="2800" cap="none" dirty="0">
                <a:cs typeface="Calibri"/>
              </a:rPr>
              <a:t> </a:t>
            </a:r>
            <a:r>
              <a:rPr lang="en-US" sz="2800" cap="none" dirty="0" err="1">
                <a:cs typeface="Calibri"/>
              </a:rPr>
              <a:t>ra.</a:t>
            </a:r>
            <a:endParaRPr lang="en-US" sz="2800" cap="none" dirty="0">
              <a:cs typeface="Calibri"/>
            </a:endParaRPr>
          </a:p>
          <a:p>
            <a:pPr marL="166688" marR="0" indent="0" algn="just">
              <a:lnSpc>
                <a:spcPct val="140000"/>
              </a:lnSpc>
              <a:spcBef>
                <a:spcPts val="0"/>
              </a:spcBef>
              <a:spcAft>
                <a:spcPts val="0"/>
              </a:spcAft>
            </a:pPr>
            <a:r>
              <a:rPr lang="en-US" sz="2800" cap="none" dirty="0">
                <a:cs typeface="Calibri"/>
              </a:rPr>
              <a:t> </a:t>
            </a:r>
            <a:r>
              <a:rPr lang="en-US" sz="2800" cap="none" dirty="0" err="1">
                <a:cs typeface="Calibri"/>
              </a:rPr>
              <a:t>Giá</a:t>
            </a:r>
            <a:r>
              <a:rPr lang="en-US" sz="2800" cap="none" dirty="0">
                <a:cs typeface="Calibri"/>
              </a:rPr>
              <a:t> </a:t>
            </a:r>
            <a:r>
              <a:rPr lang="en-US" sz="2800" cap="none" dirty="0" err="1">
                <a:cs typeface="Calibri"/>
              </a:rPr>
              <a:t>thành</a:t>
            </a:r>
            <a:r>
              <a:rPr lang="en-US" sz="2800" cap="none" dirty="0">
                <a:cs typeface="Calibri"/>
              </a:rPr>
              <a:t> </a:t>
            </a:r>
            <a:r>
              <a:rPr lang="en-US" sz="2800" cap="none" dirty="0" err="1">
                <a:cs typeface="Calibri"/>
              </a:rPr>
              <a:t>thấp</a:t>
            </a:r>
            <a:r>
              <a:rPr lang="en-US" sz="2800" cap="none" dirty="0">
                <a:cs typeface="Calibri"/>
              </a:rPr>
              <a:t> </a:t>
            </a:r>
            <a:r>
              <a:rPr lang="en-US" sz="2800" cap="none" dirty="0" err="1">
                <a:cs typeface="Calibri"/>
              </a:rPr>
              <a:t>và</a:t>
            </a:r>
            <a:r>
              <a:rPr lang="en-US" sz="2800" cap="none" dirty="0">
                <a:cs typeface="Calibri"/>
              </a:rPr>
              <a:t> probe </a:t>
            </a:r>
            <a:r>
              <a:rPr lang="en-US" sz="2800" cap="none" dirty="0" err="1">
                <a:cs typeface="Calibri"/>
              </a:rPr>
              <a:t>dùng</a:t>
            </a:r>
            <a:r>
              <a:rPr lang="en-US" sz="2800" cap="none" dirty="0">
                <a:cs typeface="Calibri"/>
              </a:rPr>
              <a:t> </a:t>
            </a:r>
            <a:r>
              <a:rPr lang="en-US" sz="2800" cap="none" dirty="0" err="1">
                <a:cs typeface="Calibri"/>
              </a:rPr>
              <a:t>được</a:t>
            </a:r>
            <a:r>
              <a:rPr lang="en-US" sz="2800" cap="none" dirty="0">
                <a:cs typeface="Calibri"/>
              </a:rPr>
              <a:t> </a:t>
            </a:r>
            <a:r>
              <a:rPr lang="en-US" sz="2800" cap="none" dirty="0" err="1">
                <a:cs typeface="Calibri"/>
              </a:rPr>
              <a:t>lâu</a:t>
            </a:r>
            <a:r>
              <a:rPr lang="en-US" sz="2800" cap="none" dirty="0">
                <a:cs typeface="Calibri"/>
              </a:rPr>
              <a:t> </a:t>
            </a:r>
            <a:r>
              <a:rPr lang="en-US" sz="2800" cap="none" dirty="0" err="1">
                <a:cs typeface="Calibri"/>
              </a:rPr>
              <a:t>dài</a:t>
            </a:r>
            <a:r>
              <a:rPr lang="en-US" sz="2800" cap="none" dirty="0">
                <a:cs typeface="Calibri"/>
              </a:rPr>
              <a:t>.</a:t>
            </a:r>
          </a:p>
          <a:p>
            <a:pPr marL="166688" marR="0" indent="0" algn="just">
              <a:lnSpc>
                <a:spcPct val="140000"/>
              </a:lnSpc>
              <a:spcBef>
                <a:spcPts val="0"/>
              </a:spcBef>
              <a:spcAft>
                <a:spcPts val="0"/>
              </a:spcAft>
              <a:buNone/>
            </a:pPr>
            <a:endParaRPr lang="en-US" sz="2800" cap="none" dirty="0"/>
          </a:p>
        </p:txBody>
      </p:sp>
      <p:sp>
        <p:nvSpPr>
          <p:cNvPr id="4" name="TextBox 3"/>
          <p:cNvSpPr txBox="1"/>
          <p:nvPr/>
        </p:nvSpPr>
        <p:spPr>
          <a:xfrm>
            <a:off x="828673" y="6248400"/>
            <a:ext cx="11363325" cy="369332"/>
          </a:xfrm>
          <a:prstGeom prst="rect">
            <a:avLst/>
          </a:prstGeom>
          <a:noFill/>
        </p:spPr>
        <p:txBody>
          <a:bodyPr wrap="square" rtlCol="0">
            <a:spAutoFit/>
          </a:bodyPr>
          <a:lstStyle/>
          <a:p>
            <a:r>
              <a:rPr lang="en-US" i="1">
                <a:latin typeface="Arial" pitchFamily="34" charset="0"/>
                <a:cs typeface="Arial" pitchFamily="34" charset="0"/>
              </a:rPr>
              <a:t>Ureteroscopy Energy Sources – Smith’s Textbook of  Endourology 4</a:t>
            </a:r>
            <a:r>
              <a:rPr lang="en-US" i="1" baseline="30000">
                <a:latin typeface="Arial" pitchFamily="34" charset="0"/>
                <a:cs typeface="Arial" pitchFamily="34" charset="0"/>
              </a:rPr>
              <a:t>th</a:t>
            </a:r>
            <a:r>
              <a:rPr lang="en-US" i="1">
                <a:latin typeface="Arial" pitchFamily="34" charset="0"/>
                <a:cs typeface="Arial" pitchFamily="34" charset="0"/>
              </a:rPr>
              <a:t> edition</a:t>
            </a:r>
            <a:endParaRPr lang="en-US"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BC410EEA-824F-4D46-AFE7-60426C8C06B0}" type="slidenum">
              <a:rPr lang="en-US" smtClean="0"/>
              <a:pPr/>
              <a:t>25</a:t>
            </a:fld>
            <a:endParaRPr lang="en-US"/>
          </a:p>
        </p:txBody>
      </p:sp>
      <p:sp>
        <p:nvSpPr>
          <p:cNvPr id="6" name="Rectangle 1"/>
          <p:cNvSpPr txBox="1">
            <a:spLocks/>
          </p:cNvSpPr>
          <p:nvPr/>
        </p:nvSpPr>
        <p:spPr>
          <a:xfrm>
            <a:off x="101600" y="304800"/>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baseline="0">
                <a:solidFill>
                  <a:schemeClr val="tx1"/>
                </a:solidFill>
                <a:effectLst/>
                <a:latin typeface="Arial" pitchFamily="34" charset="0"/>
                <a:ea typeface="+mj-ea"/>
                <a:cs typeface="Arial" pitchFamily="34" charset="0"/>
              </a:defRPr>
            </a:lvl1pPr>
          </a:lstStyle>
          <a:p>
            <a:pPr algn="just"/>
            <a:r>
              <a:rPr lang="en-US" b="1"/>
              <a:t>2.3. Tán sỏi cơ học (xung hơi)</a:t>
            </a:r>
            <a:endParaRPr lang="en-US" b="1" dirty="0"/>
          </a:p>
        </p:txBody>
      </p:sp>
    </p:spTree>
    <p:extLst>
      <p:ext uri="{BB962C8B-B14F-4D97-AF65-F5344CB8AC3E}">
        <p14:creationId xmlns:p14="http://schemas.microsoft.com/office/powerpoint/2010/main" val="3748380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a:spLocks noGrp="1"/>
          </p:cNvSpPr>
          <p:nvPr>
            <p:ph type="title"/>
          </p:nvPr>
        </p:nvSpPr>
        <p:spPr>
          <a:xfrm>
            <a:off x="305426" y="1447800"/>
            <a:ext cx="10972800" cy="609600"/>
          </a:xfrm>
        </p:spPr>
        <p:txBody>
          <a:bodyPr>
            <a:normAutofit/>
          </a:bodyPr>
          <a:lstStyle/>
          <a:p>
            <a:pPr algn="l"/>
            <a:r>
              <a:rPr lang="en-US" b="1">
                <a:cs typeface="Calibri"/>
              </a:rPr>
              <a:t>Khuyết điểm tán sỏi cơ học</a:t>
            </a:r>
            <a:endParaRPr lang="en-US" b="1" dirty="0"/>
          </a:p>
        </p:txBody>
      </p:sp>
      <p:sp>
        <p:nvSpPr>
          <p:cNvPr id="5" name="Shape 4"/>
          <p:cNvSpPr>
            <a:spLocks noGrp="1"/>
          </p:cNvSpPr>
          <p:nvPr>
            <p:ph idx="4294967295"/>
          </p:nvPr>
        </p:nvSpPr>
        <p:spPr>
          <a:xfrm>
            <a:off x="609600" y="2266950"/>
            <a:ext cx="10972800" cy="4362450"/>
          </a:xfrm>
          <a:prstGeom prst="rect">
            <a:avLst/>
          </a:prstGeom>
        </p:spPr>
        <p:txBody>
          <a:bodyPr>
            <a:normAutofit fontScale="97500"/>
          </a:bodyPr>
          <a:lstStyle/>
          <a:p>
            <a:pPr marL="166688" marR="0" indent="0" algn="just">
              <a:lnSpc>
                <a:spcPct val="140000"/>
              </a:lnSpc>
              <a:spcBef>
                <a:spcPts val="0"/>
              </a:spcBef>
              <a:spcAft>
                <a:spcPts val="0"/>
              </a:spcAft>
            </a:pPr>
            <a:r>
              <a:rPr lang="en-US" sz="2800" cap="none" dirty="0" err="1">
                <a:cs typeface="Calibri"/>
              </a:rPr>
              <a:t>Cần</a:t>
            </a:r>
            <a:r>
              <a:rPr lang="en-US" sz="2800" cap="none" dirty="0">
                <a:cs typeface="Calibri"/>
              </a:rPr>
              <a:t> </a:t>
            </a:r>
            <a:r>
              <a:rPr lang="en-US" sz="2800" cap="none" dirty="0" err="1">
                <a:cs typeface="Calibri"/>
              </a:rPr>
              <a:t>kênh</a:t>
            </a:r>
            <a:r>
              <a:rPr lang="en-US" sz="2800" cap="none" dirty="0">
                <a:cs typeface="Calibri"/>
              </a:rPr>
              <a:t> </a:t>
            </a:r>
            <a:r>
              <a:rPr lang="en-US" sz="2800" cap="none" dirty="0" err="1">
                <a:cs typeface="Calibri"/>
              </a:rPr>
              <a:t>thao</a:t>
            </a:r>
            <a:r>
              <a:rPr lang="en-US" sz="2800" cap="none" dirty="0">
                <a:cs typeface="Calibri"/>
              </a:rPr>
              <a:t> </a:t>
            </a:r>
            <a:r>
              <a:rPr lang="en-US" sz="2800" cap="none" dirty="0" err="1">
                <a:cs typeface="Calibri"/>
              </a:rPr>
              <a:t>tác</a:t>
            </a:r>
            <a:r>
              <a:rPr lang="en-US" sz="2800" cap="none" dirty="0">
                <a:cs typeface="Calibri"/>
              </a:rPr>
              <a:t> </a:t>
            </a:r>
            <a:r>
              <a:rPr lang="en-US" sz="2800" cap="none" dirty="0" err="1">
                <a:cs typeface="Calibri"/>
              </a:rPr>
              <a:t>thẳng</a:t>
            </a:r>
            <a:r>
              <a:rPr lang="en-US" sz="2800" cap="none" dirty="0">
                <a:cs typeface="Calibri"/>
              </a:rPr>
              <a:t>, </a:t>
            </a:r>
            <a:r>
              <a:rPr lang="en-US" sz="2800" cap="none" dirty="0" err="1">
                <a:cs typeface="Calibri"/>
              </a:rPr>
              <a:t>mảnh</a:t>
            </a:r>
            <a:r>
              <a:rPr lang="en-US" sz="2800" cap="none" dirty="0">
                <a:cs typeface="Calibri"/>
              </a:rPr>
              <a:t> </a:t>
            </a:r>
            <a:r>
              <a:rPr lang="en-US" sz="2800" cap="none" dirty="0" err="1">
                <a:cs typeface="Calibri"/>
              </a:rPr>
              <a:t>sỏi</a:t>
            </a:r>
            <a:r>
              <a:rPr lang="en-US" sz="2800" cap="none" dirty="0">
                <a:cs typeface="Calibri"/>
              </a:rPr>
              <a:t> </a:t>
            </a:r>
            <a:r>
              <a:rPr lang="en-US" sz="2800" cap="none" dirty="0" err="1">
                <a:cs typeface="Calibri"/>
              </a:rPr>
              <a:t>vỡ</a:t>
            </a:r>
            <a:r>
              <a:rPr lang="en-US" sz="2800" cap="none" dirty="0">
                <a:cs typeface="Calibri"/>
              </a:rPr>
              <a:t> </a:t>
            </a:r>
            <a:r>
              <a:rPr lang="en-US" sz="2800" cap="none" dirty="0" err="1">
                <a:cs typeface="Calibri"/>
              </a:rPr>
              <a:t>không</a:t>
            </a:r>
            <a:r>
              <a:rPr lang="en-US" sz="2800" cap="none" dirty="0">
                <a:cs typeface="Calibri"/>
              </a:rPr>
              <a:t> </a:t>
            </a:r>
            <a:r>
              <a:rPr lang="en-US" sz="2800" cap="none" dirty="0" err="1">
                <a:cs typeface="Calibri"/>
              </a:rPr>
              <a:t>mụn</a:t>
            </a:r>
            <a:r>
              <a:rPr lang="en-US" sz="2800" cap="none" dirty="0">
                <a:cs typeface="Calibri"/>
              </a:rPr>
              <a:t>, </a:t>
            </a:r>
            <a:r>
              <a:rPr lang="en-US" sz="2800" cap="none" dirty="0" err="1">
                <a:cs typeface="Calibri"/>
              </a:rPr>
              <a:t>mịn</a:t>
            </a:r>
            <a:r>
              <a:rPr lang="en-US" sz="2800" cap="none" dirty="0">
                <a:cs typeface="Calibri"/>
              </a:rPr>
              <a:t> </a:t>
            </a:r>
            <a:r>
              <a:rPr lang="en-US" sz="2800" cap="none" dirty="0" err="1">
                <a:cs typeface="Calibri"/>
              </a:rPr>
              <a:t>nên</a:t>
            </a:r>
            <a:r>
              <a:rPr lang="en-US" sz="2800" cap="none" dirty="0">
                <a:cs typeface="Calibri"/>
              </a:rPr>
              <a:t> </a:t>
            </a:r>
            <a:r>
              <a:rPr lang="en-US" sz="2800" cap="none" dirty="0" err="1">
                <a:cs typeface="Calibri"/>
              </a:rPr>
              <a:t>cần</a:t>
            </a:r>
            <a:r>
              <a:rPr lang="en-US" sz="2800" cap="none" dirty="0">
                <a:cs typeface="Calibri"/>
              </a:rPr>
              <a:t> </a:t>
            </a:r>
            <a:r>
              <a:rPr lang="en-US" sz="2800" cap="none" dirty="0" err="1">
                <a:cs typeface="Calibri"/>
              </a:rPr>
              <a:t>rọ</a:t>
            </a:r>
            <a:r>
              <a:rPr lang="en-US" sz="2800" cap="none" dirty="0">
                <a:cs typeface="Calibri"/>
              </a:rPr>
              <a:t> </a:t>
            </a:r>
            <a:r>
              <a:rPr lang="en-US" sz="2800" cap="none" dirty="0" err="1">
                <a:cs typeface="Calibri"/>
              </a:rPr>
              <a:t>bắt</a:t>
            </a:r>
            <a:r>
              <a:rPr lang="en-US" sz="2800" cap="none" dirty="0">
                <a:cs typeface="Calibri"/>
              </a:rPr>
              <a:t>.</a:t>
            </a:r>
          </a:p>
          <a:p>
            <a:pPr marL="166688" marR="0" indent="0" algn="just">
              <a:lnSpc>
                <a:spcPct val="140000"/>
              </a:lnSpc>
              <a:spcBef>
                <a:spcPts val="0"/>
              </a:spcBef>
              <a:spcAft>
                <a:spcPts val="0"/>
              </a:spcAft>
            </a:pPr>
            <a:r>
              <a:rPr lang="en-US" sz="2800" cap="none" dirty="0" err="1">
                <a:cs typeface="Calibri"/>
              </a:rPr>
              <a:t>Khi</a:t>
            </a:r>
            <a:r>
              <a:rPr lang="en-US" sz="2800" cap="none" dirty="0">
                <a:cs typeface="Calibri"/>
              </a:rPr>
              <a:t> </a:t>
            </a:r>
            <a:r>
              <a:rPr lang="en-US" sz="2800" cap="none" dirty="0" err="1">
                <a:cs typeface="Calibri"/>
              </a:rPr>
              <a:t>tán</a:t>
            </a:r>
            <a:r>
              <a:rPr lang="en-US" sz="2800" cap="none" dirty="0">
                <a:cs typeface="Calibri"/>
              </a:rPr>
              <a:t> </a:t>
            </a:r>
            <a:r>
              <a:rPr lang="en-US" sz="2800" cap="none" dirty="0" err="1">
                <a:cs typeface="Calibri"/>
              </a:rPr>
              <a:t>sỏi</a:t>
            </a:r>
            <a:r>
              <a:rPr lang="en-US" sz="2800" cap="none" dirty="0">
                <a:cs typeface="Calibri"/>
              </a:rPr>
              <a:t> </a:t>
            </a:r>
            <a:r>
              <a:rPr lang="en-US" sz="2800" cap="none" dirty="0" err="1">
                <a:cs typeface="Calibri"/>
              </a:rPr>
              <a:t>cần</a:t>
            </a:r>
            <a:r>
              <a:rPr lang="en-US" sz="2800" cap="none" dirty="0">
                <a:cs typeface="Calibri"/>
              </a:rPr>
              <a:t> </a:t>
            </a:r>
            <a:r>
              <a:rPr lang="en-US" sz="2800" cap="none" dirty="0" err="1">
                <a:cs typeface="Calibri"/>
              </a:rPr>
              <a:t>điểm</a:t>
            </a:r>
            <a:r>
              <a:rPr lang="en-US" sz="2800" cap="none" dirty="0">
                <a:cs typeface="Calibri"/>
              </a:rPr>
              <a:t> </a:t>
            </a:r>
            <a:r>
              <a:rPr lang="en-US" sz="2800" cap="none" dirty="0" err="1">
                <a:cs typeface="Calibri"/>
              </a:rPr>
              <a:t>tựa</a:t>
            </a:r>
            <a:r>
              <a:rPr lang="en-US" sz="2800" cap="none" dirty="0">
                <a:cs typeface="Calibri"/>
              </a:rPr>
              <a:t>  </a:t>
            </a:r>
            <a:r>
              <a:rPr lang="en-US" sz="2800" cap="none" dirty="0" err="1">
                <a:cs typeface="Calibri"/>
              </a:rPr>
              <a:t>cho</a:t>
            </a:r>
            <a:r>
              <a:rPr lang="en-US" sz="2800" cap="none" dirty="0">
                <a:cs typeface="Calibri"/>
              </a:rPr>
              <a:t> </a:t>
            </a:r>
            <a:r>
              <a:rPr lang="en-US" sz="2800" cap="none" dirty="0" err="1">
                <a:cs typeface="Calibri"/>
              </a:rPr>
              <a:t>sỏi</a:t>
            </a:r>
            <a:endParaRPr lang="en-US" sz="2800" cap="none" dirty="0"/>
          </a:p>
        </p:txBody>
      </p:sp>
      <p:sp>
        <p:nvSpPr>
          <p:cNvPr id="3" name="Slide Number Placeholder 2"/>
          <p:cNvSpPr>
            <a:spLocks noGrp="1"/>
          </p:cNvSpPr>
          <p:nvPr>
            <p:ph type="sldNum" sz="quarter" idx="12"/>
          </p:nvPr>
        </p:nvSpPr>
        <p:spPr/>
        <p:txBody>
          <a:bodyPr/>
          <a:lstStyle/>
          <a:p>
            <a:fld id="{BC410EEA-824F-4D46-AFE7-60426C8C06B0}" type="slidenum">
              <a:rPr lang="en-US" smtClean="0"/>
              <a:pPr/>
              <a:t>26</a:t>
            </a:fld>
            <a:endParaRPr lang="en-US"/>
          </a:p>
        </p:txBody>
      </p:sp>
      <p:sp>
        <p:nvSpPr>
          <p:cNvPr id="6" name="Rectangle 5"/>
          <p:cNvSpPr/>
          <p:nvPr/>
        </p:nvSpPr>
        <p:spPr>
          <a:xfrm>
            <a:off x="305426" y="6077634"/>
            <a:ext cx="11886574" cy="369332"/>
          </a:xfrm>
          <a:prstGeom prst="rect">
            <a:avLst/>
          </a:prstGeom>
        </p:spPr>
        <p:txBody>
          <a:bodyPr wrap="square">
            <a:spAutoFit/>
          </a:bodyPr>
          <a:lstStyle/>
          <a:p>
            <a:r>
              <a:rPr lang="en-US" i="1">
                <a:latin typeface="Arial" pitchFamily="34" charset="0"/>
                <a:cs typeface="Arial" pitchFamily="34" charset="0"/>
              </a:rPr>
              <a:t>Ureteroscopy Energy Sources – Smith’s Textbook of  Endourology 4</a:t>
            </a:r>
            <a:r>
              <a:rPr lang="en-US" i="1" baseline="30000">
                <a:latin typeface="Arial" pitchFamily="34" charset="0"/>
                <a:cs typeface="Arial" pitchFamily="34" charset="0"/>
              </a:rPr>
              <a:t>th</a:t>
            </a:r>
            <a:r>
              <a:rPr lang="en-US" i="1">
                <a:latin typeface="Arial" pitchFamily="34" charset="0"/>
                <a:cs typeface="Arial" pitchFamily="34" charset="0"/>
              </a:rPr>
              <a:t> edition</a:t>
            </a:r>
            <a:endParaRPr lang="en-US">
              <a:latin typeface="Arial" pitchFamily="34" charset="0"/>
              <a:cs typeface="Arial" pitchFamily="34" charset="0"/>
            </a:endParaRPr>
          </a:p>
        </p:txBody>
      </p:sp>
      <p:sp>
        <p:nvSpPr>
          <p:cNvPr id="7" name="Rectangle 1"/>
          <p:cNvSpPr txBox="1">
            <a:spLocks/>
          </p:cNvSpPr>
          <p:nvPr/>
        </p:nvSpPr>
        <p:spPr>
          <a:xfrm>
            <a:off x="101600" y="304800"/>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baseline="0">
                <a:solidFill>
                  <a:schemeClr val="tx1"/>
                </a:solidFill>
                <a:effectLst/>
                <a:latin typeface="Arial" pitchFamily="34" charset="0"/>
                <a:ea typeface="+mj-ea"/>
                <a:cs typeface="Arial" pitchFamily="34" charset="0"/>
              </a:defRPr>
            </a:lvl1pPr>
          </a:lstStyle>
          <a:p>
            <a:pPr algn="just"/>
            <a:r>
              <a:rPr lang="en-US" b="1"/>
              <a:t>2.3. Tán sỏi cơ học (xung hơi)</a:t>
            </a:r>
            <a:endParaRPr lang="en-US" b="1" dirty="0"/>
          </a:p>
        </p:txBody>
      </p:sp>
    </p:spTree>
    <p:extLst>
      <p:ext uri="{BB962C8B-B14F-4D97-AF65-F5344CB8AC3E}">
        <p14:creationId xmlns:p14="http://schemas.microsoft.com/office/powerpoint/2010/main" val="2966294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a:spLocks noGrp="1"/>
          </p:cNvSpPr>
          <p:nvPr>
            <p:ph type="title"/>
          </p:nvPr>
        </p:nvSpPr>
        <p:spPr>
          <a:xfrm>
            <a:off x="609600" y="838200"/>
            <a:ext cx="10972800" cy="609600"/>
          </a:xfrm>
        </p:spPr>
        <p:txBody>
          <a:bodyPr>
            <a:normAutofit/>
          </a:bodyPr>
          <a:lstStyle/>
          <a:p>
            <a:pPr algn="l"/>
            <a:r>
              <a:rPr lang="en-US" sz="3200" b="1">
                <a:cs typeface="Calibri"/>
              </a:rPr>
              <a:t>tán sỏi cơ học</a:t>
            </a:r>
            <a:endParaRPr lang="en-US" sz="3200" b="1" dirty="0"/>
          </a:p>
        </p:txBody>
      </p:sp>
      <p:sp>
        <p:nvSpPr>
          <p:cNvPr id="5" name="Shape 4"/>
          <p:cNvSpPr>
            <a:spLocks noGrp="1"/>
          </p:cNvSpPr>
          <p:nvPr>
            <p:ph idx="4294967295"/>
          </p:nvPr>
        </p:nvSpPr>
        <p:spPr>
          <a:xfrm>
            <a:off x="609600" y="1600200"/>
            <a:ext cx="10972800" cy="5029200"/>
          </a:xfrm>
          <a:prstGeom prst="rect">
            <a:avLst/>
          </a:prstGeom>
        </p:spPr>
        <p:txBody>
          <a:bodyPr>
            <a:normAutofit fontScale="97500"/>
          </a:bodyPr>
          <a:lstStyle/>
          <a:p>
            <a:pPr marL="166688" marR="0" indent="0" algn="just">
              <a:lnSpc>
                <a:spcPct val="140000"/>
              </a:lnSpc>
              <a:spcBef>
                <a:spcPts val="0"/>
              </a:spcBef>
              <a:spcAft>
                <a:spcPts val="0"/>
              </a:spcAft>
              <a:buNone/>
            </a:pPr>
            <a:r>
              <a:rPr lang="en-US" sz="2600" b="1" cap="none" dirty="0" err="1"/>
              <a:t>Những</a:t>
            </a:r>
            <a:r>
              <a:rPr lang="en-US" sz="2600" b="1" cap="none" dirty="0"/>
              <a:t> </a:t>
            </a:r>
            <a:r>
              <a:rPr lang="en-US" sz="2600" b="1" cap="none" dirty="0" err="1"/>
              <a:t>điều</a:t>
            </a:r>
            <a:r>
              <a:rPr lang="en-US" sz="2600" b="1" cap="none" dirty="0"/>
              <a:t> </a:t>
            </a:r>
            <a:r>
              <a:rPr lang="en-US" sz="2600" b="1" cap="none" dirty="0" err="1"/>
              <a:t>lưu</a:t>
            </a:r>
            <a:r>
              <a:rPr lang="en-US" sz="2600" b="1" cap="none" dirty="0"/>
              <a:t> </a:t>
            </a:r>
            <a:r>
              <a:rPr lang="en-US" sz="2600" b="1" cap="none" dirty="0" err="1"/>
              <a:t>ý</a:t>
            </a:r>
            <a:r>
              <a:rPr lang="en-US" sz="2600" b="1" cap="none" dirty="0"/>
              <a:t> </a:t>
            </a:r>
            <a:r>
              <a:rPr lang="en-US" sz="2600" b="1" cap="none" dirty="0" err="1"/>
              <a:t>khi</a:t>
            </a:r>
            <a:r>
              <a:rPr lang="en-US" sz="2600" b="1" cap="none" dirty="0"/>
              <a:t> </a:t>
            </a:r>
            <a:r>
              <a:rPr lang="en-US" sz="2600" b="1" cap="none" dirty="0" err="1"/>
              <a:t>dùng</a:t>
            </a:r>
            <a:r>
              <a:rPr lang="en-US" sz="2600" b="1" cap="none" dirty="0"/>
              <a:t> </a:t>
            </a:r>
            <a:r>
              <a:rPr lang="en-US" sz="2600" b="1" cap="none" dirty="0" err="1"/>
              <a:t>máy</a:t>
            </a:r>
            <a:r>
              <a:rPr lang="en-US" sz="2600" b="1" cap="none" dirty="0"/>
              <a:t> </a:t>
            </a:r>
            <a:r>
              <a:rPr lang="en-US" sz="2600" b="1" cap="none" dirty="0" err="1"/>
              <a:t>tán</a:t>
            </a:r>
            <a:r>
              <a:rPr lang="en-US" sz="2600" b="1" cap="none" dirty="0"/>
              <a:t> </a:t>
            </a:r>
            <a:r>
              <a:rPr lang="en-US" sz="2600" b="1" cap="none" dirty="0" err="1"/>
              <a:t>sỏi</a:t>
            </a:r>
            <a:r>
              <a:rPr lang="en-US" sz="2600" b="1" cap="none" dirty="0"/>
              <a:t> </a:t>
            </a:r>
            <a:r>
              <a:rPr lang="en-US" sz="2600" b="1" cap="none" dirty="0" err="1"/>
              <a:t>xung</a:t>
            </a:r>
            <a:r>
              <a:rPr lang="en-US" sz="2600" b="1" cap="none" dirty="0"/>
              <a:t> </a:t>
            </a:r>
            <a:r>
              <a:rPr lang="en-US" sz="2600" b="1" cap="none" dirty="0" err="1"/>
              <a:t>hơi</a:t>
            </a:r>
            <a:endParaRPr lang="en-US" sz="2600" b="1" cap="none" dirty="0"/>
          </a:p>
          <a:p>
            <a:pPr lvl="0"/>
            <a:r>
              <a:rPr lang="en-US" sz="2600" cap="none" dirty="0" err="1"/>
              <a:t>Đảm</a:t>
            </a:r>
            <a:r>
              <a:rPr lang="en-US" sz="2600" cap="none" dirty="0"/>
              <a:t> </a:t>
            </a:r>
            <a:r>
              <a:rPr lang="en-US" sz="2600" cap="none" dirty="0" err="1"/>
              <a:t>bảo</a:t>
            </a:r>
            <a:r>
              <a:rPr lang="en-US" sz="2600" cap="none" dirty="0"/>
              <a:t> </a:t>
            </a:r>
            <a:r>
              <a:rPr lang="en-US" sz="2600" cap="none" dirty="0" err="1"/>
              <a:t>nhìn</a:t>
            </a:r>
            <a:r>
              <a:rPr lang="en-US" sz="2600" cap="none" dirty="0"/>
              <a:t> </a:t>
            </a:r>
            <a:r>
              <a:rPr lang="en-US" sz="2600" cap="none" dirty="0" err="1"/>
              <a:t>thấy</a:t>
            </a:r>
            <a:r>
              <a:rPr lang="en-US" sz="2600" cap="none" dirty="0"/>
              <a:t> </a:t>
            </a:r>
            <a:r>
              <a:rPr lang="en-US" sz="2600" cap="none" dirty="0" err="1"/>
              <a:t>đầu</a:t>
            </a:r>
            <a:r>
              <a:rPr lang="en-US" sz="2600" cap="none" dirty="0"/>
              <a:t> que </a:t>
            </a:r>
            <a:r>
              <a:rPr lang="en-US" sz="2600" cap="none" dirty="0" err="1"/>
              <a:t>tán</a:t>
            </a:r>
            <a:r>
              <a:rPr lang="en-US" sz="2600" cap="none" dirty="0"/>
              <a:t> </a:t>
            </a:r>
            <a:r>
              <a:rPr lang="en-US" sz="2600" cap="none" dirty="0" err="1"/>
              <a:t>chạm</a:t>
            </a:r>
            <a:r>
              <a:rPr lang="en-US" sz="2600" cap="none" dirty="0"/>
              <a:t> </a:t>
            </a:r>
            <a:r>
              <a:rPr lang="en-US" sz="2600" cap="none" dirty="0" err="1"/>
              <a:t>vào</a:t>
            </a:r>
            <a:r>
              <a:rPr lang="en-US" sz="2600" cap="none" dirty="0"/>
              <a:t> </a:t>
            </a:r>
            <a:r>
              <a:rPr lang="en-US" sz="2600" cap="none" dirty="0" err="1"/>
              <a:t>bề</a:t>
            </a:r>
            <a:r>
              <a:rPr lang="en-US" sz="2600" cap="none" dirty="0"/>
              <a:t> </a:t>
            </a:r>
            <a:r>
              <a:rPr lang="en-US" sz="2600" cap="none" dirty="0" err="1"/>
              <a:t>mặt</a:t>
            </a:r>
            <a:r>
              <a:rPr lang="en-US" sz="2600" cap="none" dirty="0"/>
              <a:t> </a:t>
            </a:r>
            <a:r>
              <a:rPr lang="en-US" sz="2600" cap="none" dirty="0" err="1"/>
              <a:t>sỏi</a:t>
            </a:r>
            <a:r>
              <a:rPr lang="en-US" sz="2600" cap="none" dirty="0"/>
              <a:t> </a:t>
            </a:r>
          </a:p>
          <a:p>
            <a:pPr lvl="0"/>
            <a:r>
              <a:rPr lang="en-US" sz="2600" cap="none" dirty="0" err="1"/>
              <a:t>Nên</a:t>
            </a:r>
            <a:r>
              <a:rPr lang="en-US" sz="2600" cap="none" dirty="0"/>
              <a:t> </a:t>
            </a:r>
            <a:r>
              <a:rPr lang="en-US" sz="2600" cap="none" dirty="0" err="1"/>
              <a:t>bắt</a:t>
            </a:r>
            <a:r>
              <a:rPr lang="en-US" sz="2600" cap="none" dirty="0"/>
              <a:t> </a:t>
            </a:r>
            <a:r>
              <a:rPr lang="en-US" sz="2600" cap="none" dirty="0" err="1"/>
              <a:t>đầu</a:t>
            </a:r>
            <a:r>
              <a:rPr lang="en-US" sz="2600" cap="none" dirty="0"/>
              <a:t> </a:t>
            </a:r>
            <a:r>
              <a:rPr lang="en-US" sz="2600" cap="none" dirty="0" err="1"/>
              <a:t>tán</a:t>
            </a:r>
            <a:r>
              <a:rPr lang="en-US" sz="2600" cap="none" dirty="0"/>
              <a:t> </a:t>
            </a:r>
            <a:r>
              <a:rPr lang="en-US" sz="2600" cap="none" dirty="0" err="1"/>
              <a:t>bằng</a:t>
            </a:r>
            <a:r>
              <a:rPr lang="en-US" sz="2600" cap="none" dirty="0"/>
              <a:t> </a:t>
            </a:r>
            <a:r>
              <a:rPr lang="en-US" sz="2600" cap="none" dirty="0" err="1"/>
              <a:t>từng</a:t>
            </a:r>
            <a:r>
              <a:rPr lang="en-US" sz="2600" cap="none" dirty="0"/>
              <a:t> </a:t>
            </a:r>
            <a:r>
              <a:rPr lang="en-US" sz="2600" cap="none" dirty="0" err="1"/>
              <a:t>xung</a:t>
            </a:r>
            <a:r>
              <a:rPr lang="en-US" sz="2600" cap="none" dirty="0"/>
              <a:t> </a:t>
            </a:r>
            <a:r>
              <a:rPr lang="en-US" sz="2600" cap="none" dirty="0" err="1"/>
              <a:t>riêng</a:t>
            </a:r>
            <a:r>
              <a:rPr lang="en-US" sz="2600" cap="none" dirty="0"/>
              <a:t> </a:t>
            </a:r>
            <a:r>
              <a:rPr lang="en-US" sz="2600" cap="none" dirty="0" err="1"/>
              <a:t>rẽ</a:t>
            </a:r>
            <a:r>
              <a:rPr lang="en-US" sz="2600" cap="none" dirty="0"/>
              <a:t>, </a:t>
            </a:r>
            <a:r>
              <a:rPr lang="en-US" sz="2600" cap="none" dirty="0" err="1"/>
              <a:t>không</a:t>
            </a:r>
            <a:r>
              <a:rPr lang="en-US" sz="2600" cap="none" dirty="0"/>
              <a:t> </a:t>
            </a:r>
            <a:r>
              <a:rPr lang="en-US" sz="2600" cap="none" dirty="0" err="1"/>
              <a:t>nên</a:t>
            </a:r>
            <a:r>
              <a:rPr lang="en-US" sz="2600" cap="none" dirty="0"/>
              <a:t> </a:t>
            </a:r>
            <a:r>
              <a:rPr lang="en-US" sz="2600" cap="none" dirty="0" err="1"/>
              <a:t>tán</a:t>
            </a:r>
            <a:r>
              <a:rPr lang="en-US" sz="2600" cap="none" dirty="0"/>
              <a:t> </a:t>
            </a:r>
            <a:r>
              <a:rPr lang="en-US" sz="2600" cap="none" dirty="0" err="1"/>
              <a:t>bằng</a:t>
            </a:r>
            <a:r>
              <a:rPr lang="en-US" sz="2600" cap="none" dirty="0"/>
              <a:t> </a:t>
            </a:r>
            <a:r>
              <a:rPr lang="en-US" sz="2600" cap="none" dirty="0" err="1"/>
              <a:t>xung</a:t>
            </a:r>
            <a:r>
              <a:rPr lang="en-US" sz="2600" cap="none" dirty="0"/>
              <a:t> </a:t>
            </a:r>
            <a:r>
              <a:rPr lang="en-US" sz="2600" cap="none" dirty="0" err="1"/>
              <a:t>liên</a:t>
            </a:r>
            <a:r>
              <a:rPr lang="en-US" sz="2600" cap="none" dirty="0"/>
              <a:t> </a:t>
            </a:r>
            <a:r>
              <a:rPr lang="en-US" sz="2600" cap="none" dirty="0" err="1"/>
              <a:t>tục</a:t>
            </a:r>
            <a:endParaRPr lang="en-US" sz="2600" cap="none" dirty="0"/>
          </a:p>
          <a:p>
            <a:pPr lvl="0"/>
            <a:r>
              <a:rPr lang="en-US" sz="2600" cap="none" dirty="0" err="1"/>
              <a:t>Nên</a:t>
            </a:r>
            <a:r>
              <a:rPr lang="en-US" sz="2600" cap="none" dirty="0"/>
              <a:t> </a:t>
            </a:r>
            <a:r>
              <a:rPr lang="en-US" sz="2600" cap="none" dirty="0" err="1"/>
              <a:t>tán</a:t>
            </a:r>
            <a:r>
              <a:rPr lang="en-US" sz="2600" cap="none" dirty="0"/>
              <a:t> </a:t>
            </a:r>
            <a:r>
              <a:rPr lang="en-US" sz="2600" cap="none" dirty="0" err="1"/>
              <a:t>vài</a:t>
            </a:r>
            <a:r>
              <a:rPr lang="en-US" sz="2600" cap="none" dirty="0"/>
              <a:t> </a:t>
            </a:r>
            <a:r>
              <a:rPr lang="en-US" sz="2600" cap="none" dirty="0" err="1"/>
              <a:t>lần</a:t>
            </a:r>
            <a:r>
              <a:rPr lang="en-US" sz="2600" cap="none" dirty="0"/>
              <a:t> </a:t>
            </a:r>
            <a:r>
              <a:rPr lang="en-US" sz="2600" cap="none" dirty="0" err="1"/>
              <a:t>ở</a:t>
            </a:r>
            <a:r>
              <a:rPr lang="en-US" sz="2600" cap="none" dirty="0"/>
              <a:t> </a:t>
            </a:r>
            <a:r>
              <a:rPr lang="en-US" sz="2600" cap="none" dirty="0" err="1"/>
              <a:t>một</a:t>
            </a:r>
            <a:r>
              <a:rPr lang="en-US" sz="2600" cap="none" dirty="0"/>
              <a:t> </a:t>
            </a:r>
            <a:r>
              <a:rPr lang="en-US" sz="2600" cap="none" dirty="0" err="1"/>
              <a:t>điểm</a:t>
            </a:r>
            <a:r>
              <a:rPr lang="en-US" sz="2600" cap="none" dirty="0"/>
              <a:t> </a:t>
            </a:r>
            <a:r>
              <a:rPr lang="en-US" sz="2600" cap="none" dirty="0" err="1"/>
              <a:t>rồi</a:t>
            </a:r>
            <a:r>
              <a:rPr lang="en-US" sz="2600" cap="none" dirty="0"/>
              <a:t> </a:t>
            </a:r>
            <a:r>
              <a:rPr lang="en-US" sz="2600" cap="none" dirty="0" err="1"/>
              <a:t>mới</a:t>
            </a:r>
            <a:r>
              <a:rPr lang="en-US" sz="2600" cap="none" dirty="0"/>
              <a:t> </a:t>
            </a:r>
            <a:r>
              <a:rPr lang="en-US" sz="2600" cap="none" dirty="0" err="1"/>
              <a:t>chuyển</a:t>
            </a:r>
            <a:r>
              <a:rPr lang="en-US" sz="2600" cap="none" dirty="0"/>
              <a:t> qua </a:t>
            </a:r>
            <a:r>
              <a:rPr lang="en-US" sz="2600" cap="none" dirty="0" err="1"/>
              <a:t>điểm</a:t>
            </a:r>
            <a:r>
              <a:rPr lang="en-US" sz="2600" cap="none" dirty="0"/>
              <a:t> </a:t>
            </a:r>
            <a:r>
              <a:rPr lang="en-US" sz="2600" cap="none" dirty="0" err="1"/>
              <a:t>kế</a:t>
            </a:r>
            <a:r>
              <a:rPr lang="en-US" sz="2600" cap="none" dirty="0"/>
              <a:t> </a:t>
            </a:r>
            <a:r>
              <a:rPr lang="en-US" sz="2600" cap="none" dirty="0" err="1"/>
              <a:t>cận</a:t>
            </a:r>
            <a:endParaRPr lang="en-US" sz="2600" cap="none" dirty="0"/>
          </a:p>
          <a:p>
            <a:pPr lvl="0"/>
            <a:r>
              <a:rPr lang="en-US" sz="2600" cap="none" dirty="0" err="1"/>
              <a:t>Tập</a:t>
            </a:r>
            <a:r>
              <a:rPr lang="en-US" sz="2600" cap="none" dirty="0"/>
              <a:t> </a:t>
            </a:r>
            <a:r>
              <a:rPr lang="en-US" sz="2600" cap="none" dirty="0" err="1"/>
              <a:t>trung</a:t>
            </a:r>
            <a:r>
              <a:rPr lang="en-US" sz="2600" cap="none" dirty="0"/>
              <a:t> </a:t>
            </a:r>
            <a:r>
              <a:rPr lang="en-US" sz="2600" cap="none" dirty="0" err="1"/>
              <a:t>tán</a:t>
            </a:r>
            <a:r>
              <a:rPr lang="en-US" sz="2600" cap="none" dirty="0"/>
              <a:t> </a:t>
            </a:r>
            <a:r>
              <a:rPr lang="en-US" sz="2600" cap="none" dirty="0" err="1"/>
              <a:t>vào</a:t>
            </a:r>
            <a:r>
              <a:rPr lang="en-US" sz="2600" cap="none" dirty="0"/>
              <a:t> </a:t>
            </a:r>
            <a:r>
              <a:rPr lang="en-US" sz="2600" cap="none" dirty="0" err="1"/>
              <a:t>những</a:t>
            </a:r>
            <a:r>
              <a:rPr lang="en-US" sz="2600" cap="none" dirty="0"/>
              <a:t> </a:t>
            </a:r>
            <a:r>
              <a:rPr lang="en-US" sz="2600" cap="none" dirty="0" err="1"/>
              <a:t>vùng</a:t>
            </a:r>
            <a:r>
              <a:rPr lang="en-US" sz="2600" cap="none" dirty="0"/>
              <a:t> </a:t>
            </a:r>
            <a:r>
              <a:rPr lang="en-US" sz="2600" cap="none" dirty="0" err="1"/>
              <a:t>xuất</a:t>
            </a:r>
            <a:r>
              <a:rPr lang="en-US" sz="2600" cap="none" dirty="0"/>
              <a:t> </a:t>
            </a:r>
            <a:r>
              <a:rPr lang="en-US" sz="2600" cap="none" dirty="0" err="1"/>
              <a:t>hiện</a:t>
            </a:r>
            <a:r>
              <a:rPr lang="en-US" sz="2600" cap="none" dirty="0"/>
              <a:t> </a:t>
            </a:r>
            <a:r>
              <a:rPr lang="en-US" sz="2600" cap="none" dirty="0" err="1"/>
              <a:t>các</a:t>
            </a:r>
            <a:r>
              <a:rPr lang="en-US" sz="2600" cap="none" dirty="0"/>
              <a:t> </a:t>
            </a:r>
            <a:r>
              <a:rPr lang="en-US" sz="2600" cap="none" dirty="0" err="1"/>
              <a:t>vết</a:t>
            </a:r>
            <a:r>
              <a:rPr lang="en-US" sz="2600" cap="none" dirty="0"/>
              <a:t> </a:t>
            </a:r>
            <a:r>
              <a:rPr lang="en-US" sz="2600" cap="none" dirty="0" err="1"/>
              <a:t>nứt</a:t>
            </a:r>
            <a:r>
              <a:rPr lang="en-US" sz="2600" cap="none" dirty="0"/>
              <a:t> </a:t>
            </a:r>
            <a:r>
              <a:rPr lang="en-US" sz="2600" cap="none" dirty="0" err="1"/>
              <a:t>trên</a:t>
            </a:r>
            <a:r>
              <a:rPr lang="en-US" sz="2600" cap="none" dirty="0"/>
              <a:t> </a:t>
            </a:r>
            <a:r>
              <a:rPr lang="en-US" sz="2600" cap="none" dirty="0" err="1"/>
              <a:t>bề</a:t>
            </a:r>
            <a:r>
              <a:rPr lang="en-US" sz="2600" cap="none" dirty="0"/>
              <a:t> </a:t>
            </a:r>
            <a:r>
              <a:rPr lang="en-US" sz="2600" cap="none" dirty="0" err="1"/>
              <a:t>mặt</a:t>
            </a:r>
            <a:r>
              <a:rPr lang="en-US" sz="2600" cap="none" dirty="0"/>
              <a:t> </a:t>
            </a:r>
            <a:r>
              <a:rPr lang="en-US" sz="2600" cap="none" dirty="0" err="1"/>
              <a:t>sỏi</a:t>
            </a:r>
            <a:endParaRPr lang="en-US" sz="2600" cap="none" dirty="0"/>
          </a:p>
          <a:p>
            <a:r>
              <a:rPr lang="en-US" sz="2600" cap="none" dirty="0" err="1"/>
              <a:t>Nên</a:t>
            </a:r>
            <a:r>
              <a:rPr lang="en-US" sz="2600" cap="none" dirty="0"/>
              <a:t> </a:t>
            </a:r>
            <a:r>
              <a:rPr lang="en-US" sz="2600" cap="none" dirty="0" err="1"/>
              <a:t>án</a:t>
            </a:r>
            <a:r>
              <a:rPr lang="en-US" sz="2600" cap="none" dirty="0"/>
              <a:t> </a:t>
            </a:r>
            <a:r>
              <a:rPr lang="en-US" sz="2600" cap="none" dirty="0" err="1"/>
              <a:t>sỏi</a:t>
            </a:r>
            <a:r>
              <a:rPr lang="en-US" sz="2600" cap="none" dirty="0"/>
              <a:t> </a:t>
            </a:r>
            <a:r>
              <a:rPr lang="en-US" sz="2600" cap="none" dirty="0" err="1"/>
              <a:t>thành</a:t>
            </a:r>
            <a:r>
              <a:rPr lang="en-US" sz="2600" cap="none" dirty="0"/>
              <a:t> </a:t>
            </a:r>
            <a:r>
              <a:rPr lang="en-US" sz="2600" cap="none" dirty="0" err="1"/>
              <a:t>những</a:t>
            </a:r>
            <a:r>
              <a:rPr lang="en-US" sz="2600" cap="none" dirty="0"/>
              <a:t> </a:t>
            </a:r>
            <a:r>
              <a:rPr lang="en-US" sz="2600" cap="none" dirty="0" err="1"/>
              <a:t>mảnh</a:t>
            </a:r>
            <a:r>
              <a:rPr lang="en-US" sz="2600" cap="none" dirty="0"/>
              <a:t> </a:t>
            </a:r>
            <a:r>
              <a:rPr lang="en-US" sz="2600" cap="none" dirty="0" err="1"/>
              <a:t>vụn</a:t>
            </a:r>
            <a:r>
              <a:rPr lang="en-US" sz="2600" cap="none" dirty="0"/>
              <a:t> </a:t>
            </a:r>
            <a:r>
              <a:rPr lang="en-US" sz="2600" cap="none" dirty="0" err="1"/>
              <a:t>sỏi</a:t>
            </a:r>
            <a:r>
              <a:rPr lang="en-US" sz="2600" cap="none" dirty="0"/>
              <a:t> &lt; 3mm</a:t>
            </a:r>
          </a:p>
        </p:txBody>
      </p:sp>
      <p:sp>
        <p:nvSpPr>
          <p:cNvPr id="3" name="Slide Number Placeholder 2"/>
          <p:cNvSpPr>
            <a:spLocks noGrp="1"/>
          </p:cNvSpPr>
          <p:nvPr>
            <p:ph type="sldNum" sz="quarter" idx="12"/>
          </p:nvPr>
        </p:nvSpPr>
        <p:spPr/>
        <p:txBody>
          <a:bodyPr/>
          <a:lstStyle/>
          <a:p>
            <a:fld id="{BC410EEA-824F-4D46-AFE7-60426C8C06B0}" type="slidenum">
              <a:rPr lang="en-US" smtClean="0"/>
              <a:pPr/>
              <a:t>27</a:t>
            </a:fld>
            <a:endParaRPr lang="en-US"/>
          </a:p>
        </p:txBody>
      </p:sp>
    </p:spTree>
    <p:extLst>
      <p:ext uri="{BB962C8B-B14F-4D97-AF65-F5344CB8AC3E}">
        <p14:creationId xmlns:p14="http://schemas.microsoft.com/office/powerpoint/2010/main" val="3533619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a:spLocks noGrp="1"/>
          </p:cNvSpPr>
          <p:nvPr>
            <p:ph type="title"/>
          </p:nvPr>
        </p:nvSpPr>
        <p:spPr>
          <a:xfrm>
            <a:off x="609600" y="533400"/>
            <a:ext cx="10972800" cy="1143000"/>
          </a:xfrm>
        </p:spPr>
        <p:txBody>
          <a:bodyPr>
            <a:normAutofit/>
          </a:bodyPr>
          <a:lstStyle/>
          <a:p>
            <a:pPr algn="l"/>
            <a:r>
              <a:rPr lang="en-US" b="1"/>
              <a:t>2.4. </a:t>
            </a:r>
            <a:r>
              <a:rPr lang="en-US" b="1" dirty="0" err="1"/>
              <a:t>Tán</a:t>
            </a:r>
            <a:r>
              <a:rPr lang="en-US" b="1" dirty="0"/>
              <a:t> </a:t>
            </a:r>
            <a:r>
              <a:rPr lang="en-US" b="1" dirty="0" err="1"/>
              <a:t>sỏi</a:t>
            </a:r>
            <a:r>
              <a:rPr lang="en-US" b="1" dirty="0"/>
              <a:t> laser</a:t>
            </a:r>
          </a:p>
        </p:txBody>
      </p:sp>
      <p:sp>
        <p:nvSpPr>
          <p:cNvPr id="5" name="Content Placeholder 4"/>
          <p:cNvSpPr>
            <a:spLocks noGrp="1"/>
          </p:cNvSpPr>
          <p:nvPr>
            <p:ph idx="4294967295"/>
          </p:nvPr>
        </p:nvSpPr>
        <p:spPr>
          <a:xfrm>
            <a:off x="609600" y="2179637"/>
            <a:ext cx="10972800" cy="3703638"/>
          </a:xfrm>
          <a:prstGeom prst="rect">
            <a:avLst/>
          </a:prstGeom>
        </p:spPr>
        <p:txBody>
          <a:bodyPr/>
          <a:lstStyle/>
          <a:p>
            <a:r>
              <a:rPr lang="en-US" b="1"/>
              <a:t>Laser</a:t>
            </a:r>
            <a:r>
              <a:rPr lang="en-US"/>
              <a:t> là chữ viết tắc của cụm từ “</a:t>
            </a:r>
            <a:r>
              <a:rPr lang="en-US" b="1"/>
              <a:t>L</a:t>
            </a:r>
            <a:r>
              <a:rPr lang="en-US"/>
              <a:t>ight </a:t>
            </a:r>
            <a:r>
              <a:rPr lang="en-US" b="1"/>
              <a:t>A</a:t>
            </a:r>
            <a:r>
              <a:rPr lang="en-US"/>
              <a:t>mplification by </a:t>
            </a:r>
            <a:r>
              <a:rPr lang="en-US" b="1"/>
              <a:t>S</a:t>
            </a:r>
            <a:r>
              <a:rPr lang="en-US"/>
              <a:t>timulated </a:t>
            </a:r>
            <a:r>
              <a:rPr lang="en-US" b="1"/>
              <a:t>E</a:t>
            </a:r>
            <a:r>
              <a:rPr lang="en-US"/>
              <a:t>mission of </a:t>
            </a:r>
            <a:r>
              <a:rPr lang="en-US" b="1"/>
              <a:t>R</a:t>
            </a:r>
            <a:r>
              <a:rPr lang="en-US"/>
              <a:t>adiation”.</a:t>
            </a:r>
            <a:endParaRPr lang="en-US" dirty="0"/>
          </a:p>
        </p:txBody>
      </p:sp>
      <p:pic>
        <p:nvPicPr>
          <p:cNvPr id="6" name="laser_beam_led_b_550.jpg"/>
          <p:cNvPicPr>
            <a:picLocks noChangeAspect="1"/>
          </p:cNvPicPr>
          <p:nvPr/>
        </p:nvPicPr>
        <p:blipFill>
          <a:blip r:embed="rId2"/>
          <a:stretch>
            <a:fillRect/>
          </a:stretch>
        </p:blipFill>
        <p:spPr>
          <a:xfrm>
            <a:off x="4593398" y="3228975"/>
            <a:ext cx="6455602" cy="3353979"/>
          </a:xfrm>
          <a:prstGeom prst="rect">
            <a:avLst/>
          </a:prstGeom>
          <a:noFill/>
          <a:ln>
            <a:noFill/>
          </a:ln>
        </p:spPr>
      </p:pic>
      <p:sp>
        <p:nvSpPr>
          <p:cNvPr id="3" name="Slide Number Placeholder 2"/>
          <p:cNvSpPr>
            <a:spLocks noGrp="1"/>
          </p:cNvSpPr>
          <p:nvPr>
            <p:ph type="sldNum" sz="quarter" idx="12"/>
          </p:nvPr>
        </p:nvSpPr>
        <p:spPr/>
        <p:txBody>
          <a:bodyPr/>
          <a:lstStyle/>
          <a:p>
            <a:fld id="{BC410EEA-824F-4D46-AFE7-60426C8C06B0}" type="slidenum">
              <a:rPr lang="en-US" smtClean="0"/>
              <a:pPr/>
              <a:t>28</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3228975"/>
            <a:ext cx="2726560" cy="335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3538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lmium.gif"/>
          <p:cNvPicPr>
            <a:picLocks noGrp="1" noChangeAspect="1"/>
          </p:cNvPicPr>
          <p:nvPr>
            <p:ph idx="4294967295"/>
          </p:nvPr>
        </p:nvPicPr>
        <p:blipFill>
          <a:blip r:embed="rId2"/>
          <a:stretch>
            <a:fillRect/>
          </a:stretch>
        </p:blipFill>
        <p:spPr>
          <a:xfrm>
            <a:off x="6908801" y="1752600"/>
            <a:ext cx="4452983" cy="4427538"/>
          </a:xfrm>
          <a:prstGeom prst="rect">
            <a:avLst/>
          </a:prstGeom>
        </p:spPr>
      </p:pic>
      <p:sp>
        <p:nvSpPr>
          <p:cNvPr id="3" name="TextBox 2"/>
          <p:cNvSpPr txBox="1"/>
          <p:nvPr/>
        </p:nvSpPr>
        <p:spPr>
          <a:xfrm>
            <a:off x="711200" y="2590800"/>
            <a:ext cx="5803900" cy="1754326"/>
          </a:xfrm>
          <a:prstGeom prst="rect">
            <a:avLst/>
          </a:prstGeom>
          <a:noFill/>
        </p:spPr>
        <p:txBody>
          <a:bodyPr wrap="square" rtlCol="0">
            <a:spAutoFit/>
          </a:bodyPr>
          <a:lstStyle/>
          <a:p>
            <a:pPr algn="just">
              <a:lnSpc>
                <a:spcPct val="150000"/>
              </a:lnSpc>
            </a:pPr>
            <a:r>
              <a:rPr lang="en-US" sz="2400" b="1" dirty="0" err="1">
                <a:solidFill>
                  <a:srgbClr val="FF0000"/>
                </a:solidFill>
                <a:latin typeface="Arial" pitchFamily="34" charset="0"/>
                <a:cs typeface="Arial" pitchFamily="34" charset="0"/>
              </a:rPr>
              <a:t>Nguyên</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lý</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hoạt</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động</a:t>
            </a:r>
            <a:r>
              <a:rPr lang="en-US" sz="2400" dirty="0">
                <a:latin typeface="Arial" pitchFamily="34" charset="0"/>
                <a:cs typeface="Arial" pitchFamily="34" charset="0"/>
              </a:rPr>
              <a:t>:  </a:t>
            </a:r>
            <a:r>
              <a:rPr lang="en-US" sz="2400" dirty="0" err="1">
                <a:latin typeface="Arial" pitchFamily="34" charset="0"/>
                <a:cs typeface="Arial" pitchFamily="34" charset="0"/>
              </a:rPr>
              <a:t>Sử</a:t>
            </a:r>
            <a:r>
              <a:rPr lang="en-US" sz="2400" dirty="0">
                <a:latin typeface="Arial" pitchFamily="34" charset="0"/>
                <a:cs typeface="Arial" pitchFamily="34" charset="0"/>
              </a:rPr>
              <a:t> </a:t>
            </a:r>
            <a:r>
              <a:rPr lang="en-US" sz="2400" dirty="0" err="1">
                <a:latin typeface="Arial" pitchFamily="34" charset="0"/>
                <a:cs typeface="Arial" pitchFamily="34" charset="0"/>
              </a:rPr>
              <a:t>dụng</a:t>
            </a:r>
            <a:r>
              <a:rPr lang="en-US" sz="2400" dirty="0">
                <a:latin typeface="Arial" pitchFamily="34" charset="0"/>
                <a:cs typeface="Arial" pitchFamily="34" charset="0"/>
              </a:rPr>
              <a:t> </a:t>
            </a:r>
            <a:r>
              <a:rPr lang="en-US" sz="2400" dirty="0" err="1">
                <a:latin typeface="Arial" pitchFamily="34" charset="0"/>
                <a:cs typeface="Arial" pitchFamily="34" charset="0"/>
              </a:rPr>
              <a:t>năng</a:t>
            </a:r>
            <a:r>
              <a:rPr lang="en-US" sz="2400" dirty="0">
                <a:latin typeface="Arial" pitchFamily="34" charset="0"/>
                <a:cs typeface="Arial" pitchFamily="34" charset="0"/>
              </a:rPr>
              <a:t> </a:t>
            </a:r>
            <a:r>
              <a:rPr lang="en-US" sz="2400" dirty="0" err="1">
                <a:latin typeface="Arial" pitchFamily="34" charset="0"/>
                <a:cs typeface="Arial" pitchFamily="34" charset="0"/>
              </a:rPr>
              <a:t>lượng</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ánh</a:t>
            </a:r>
            <a:r>
              <a:rPr lang="en-US" sz="2400" dirty="0">
                <a:latin typeface="Arial" pitchFamily="34" charset="0"/>
                <a:cs typeface="Arial" pitchFamily="34" charset="0"/>
              </a:rPr>
              <a:t> </a:t>
            </a:r>
            <a:r>
              <a:rPr lang="en-US" sz="2400" dirty="0" err="1">
                <a:latin typeface="Arial" pitchFamily="34" charset="0"/>
                <a:cs typeface="Arial" pitchFamily="34" charset="0"/>
              </a:rPr>
              <a:t>sáng</a:t>
            </a:r>
            <a:r>
              <a:rPr lang="en-US" sz="2400" dirty="0">
                <a:latin typeface="Arial" pitchFamily="34" charset="0"/>
                <a:cs typeface="Arial" pitchFamily="34" charset="0"/>
              </a:rPr>
              <a:t>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bước</a:t>
            </a:r>
            <a:r>
              <a:rPr lang="en-US" sz="2400" dirty="0">
                <a:latin typeface="Arial" pitchFamily="34" charset="0"/>
                <a:cs typeface="Arial" pitchFamily="34" charset="0"/>
              </a:rPr>
              <a:t> </a:t>
            </a:r>
            <a:r>
              <a:rPr lang="en-US" sz="2400" dirty="0" err="1">
                <a:latin typeface="Arial" pitchFamily="34" charset="0"/>
                <a:cs typeface="Arial" pitchFamily="34" charset="0"/>
              </a:rPr>
              <a:t>sóng</a:t>
            </a:r>
            <a:r>
              <a:rPr lang="en-US" sz="2400" dirty="0">
                <a:latin typeface="Arial" pitchFamily="34" charset="0"/>
                <a:cs typeface="Arial" pitchFamily="34" charset="0"/>
              </a:rPr>
              <a:t> </a:t>
            </a:r>
            <a:r>
              <a:rPr lang="en-US" sz="2400" dirty="0" err="1">
                <a:latin typeface="Arial" pitchFamily="34" charset="0"/>
                <a:cs typeface="Arial" pitchFamily="34" charset="0"/>
              </a:rPr>
              <a:t>ngắn</a:t>
            </a:r>
            <a:r>
              <a:rPr lang="en-US" sz="2400" dirty="0">
                <a:latin typeface="Arial" pitchFamily="34" charset="0"/>
                <a:cs typeface="Arial" pitchFamily="34" charset="0"/>
              </a:rPr>
              <a:t> </a:t>
            </a:r>
            <a:r>
              <a:rPr lang="en-US" sz="2400" dirty="0" err="1">
                <a:latin typeface="Arial" pitchFamily="34" charset="0"/>
                <a:cs typeface="Arial" pitchFamily="34" charset="0"/>
              </a:rPr>
              <a:t>phá</a:t>
            </a:r>
            <a:r>
              <a:rPr lang="en-US" sz="2400" dirty="0">
                <a:latin typeface="Arial" pitchFamily="34" charset="0"/>
                <a:cs typeface="Arial" pitchFamily="34" charset="0"/>
              </a:rPr>
              <a:t> </a:t>
            </a:r>
            <a:r>
              <a:rPr lang="en-US" sz="2400" dirty="0" err="1">
                <a:latin typeface="Arial" pitchFamily="34" charset="0"/>
                <a:cs typeface="Arial" pitchFamily="34" charset="0"/>
              </a:rPr>
              <a:t>vỡ</a:t>
            </a:r>
            <a:r>
              <a:rPr lang="en-US" sz="2400" dirty="0">
                <a:latin typeface="Arial" pitchFamily="34" charset="0"/>
                <a:cs typeface="Arial" pitchFamily="34" charset="0"/>
              </a:rPr>
              <a:t> </a:t>
            </a:r>
            <a:r>
              <a:rPr lang="en-US" sz="2400" dirty="0" err="1">
                <a:latin typeface="Arial" pitchFamily="34" charset="0"/>
                <a:cs typeface="Arial" pitchFamily="34" charset="0"/>
              </a:rPr>
              <a:t>sỏi</a:t>
            </a:r>
            <a:endParaRPr lang="en-US" sz="2400" dirty="0">
              <a:latin typeface="Arial" pitchFamily="34" charset="0"/>
              <a:cs typeface="Arial" pitchFamily="34" charset="0"/>
            </a:endParaRPr>
          </a:p>
        </p:txBody>
      </p:sp>
      <p:sp>
        <p:nvSpPr>
          <p:cNvPr id="7" name="Shape 1"/>
          <p:cNvSpPr>
            <a:spLocks noGrp="1"/>
          </p:cNvSpPr>
          <p:nvPr>
            <p:ph type="title"/>
          </p:nvPr>
        </p:nvSpPr>
        <p:spPr>
          <a:xfrm>
            <a:off x="609600" y="533400"/>
            <a:ext cx="10972800" cy="1143000"/>
          </a:xfrm>
        </p:spPr>
        <p:txBody>
          <a:bodyPr>
            <a:normAutofit/>
          </a:bodyPr>
          <a:lstStyle/>
          <a:p>
            <a:r>
              <a:rPr lang="en-US" b="1"/>
              <a:t>2.4. </a:t>
            </a:r>
            <a:r>
              <a:rPr lang="en-US" b="1" dirty="0" err="1"/>
              <a:t>Tán</a:t>
            </a:r>
            <a:r>
              <a:rPr lang="en-US" b="1" dirty="0"/>
              <a:t> </a:t>
            </a:r>
            <a:r>
              <a:rPr lang="en-US" b="1" dirty="0" err="1"/>
              <a:t>sỏi</a:t>
            </a:r>
            <a:r>
              <a:rPr lang="en-US" b="1" dirty="0"/>
              <a:t> laser</a:t>
            </a:r>
          </a:p>
        </p:txBody>
      </p:sp>
      <p:sp>
        <p:nvSpPr>
          <p:cNvPr id="2" name="Slide Number Placeholder 1"/>
          <p:cNvSpPr>
            <a:spLocks noGrp="1"/>
          </p:cNvSpPr>
          <p:nvPr>
            <p:ph type="sldNum" sz="quarter" idx="12"/>
          </p:nvPr>
        </p:nvSpPr>
        <p:spPr/>
        <p:txBody>
          <a:bodyPr/>
          <a:lstStyle/>
          <a:p>
            <a:fld id="{BC410EEA-824F-4D46-AFE7-60426C8C06B0}" type="slidenum">
              <a:rPr lang="en-US" smtClean="0"/>
              <a:pPr/>
              <a:t>29</a:t>
            </a:fld>
            <a:endParaRPr lang="en-US"/>
          </a:p>
        </p:txBody>
      </p:sp>
      <p:sp>
        <p:nvSpPr>
          <p:cNvPr id="6" name="Rectangle 5"/>
          <p:cNvSpPr/>
          <p:nvPr/>
        </p:nvSpPr>
        <p:spPr>
          <a:xfrm>
            <a:off x="355600" y="6145679"/>
            <a:ext cx="11226800" cy="369332"/>
          </a:xfrm>
          <a:prstGeom prst="rect">
            <a:avLst/>
          </a:prstGeom>
        </p:spPr>
        <p:txBody>
          <a:bodyPr wrap="square">
            <a:spAutoFit/>
          </a:bodyPr>
          <a:lstStyle/>
          <a:p>
            <a:r>
              <a:rPr lang="en-US" i="1">
                <a:latin typeface="Arial" pitchFamily="34" charset="0"/>
                <a:cs typeface="Arial" pitchFamily="34" charset="0"/>
              </a:rPr>
              <a:t>Ureteroscopy Energy Sources – Smith’s Textbook of  Endourology 4</a:t>
            </a:r>
            <a:r>
              <a:rPr lang="en-US" i="1" baseline="30000">
                <a:latin typeface="Arial" pitchFamily="34" charset="0"/>
                <a:cs typeface="Arial" pitchFamily="34" charset="0"/>
              </a:rPr>
              <a:t>th</a:t>
            </a:r>
            <a:r>
              <a:rPr lang="en-US" i="1">
                <a:latin typeface="Arial" pitchFamily="34" charset="0"/>
                <a:cs typeface="Arial" pitchFamily="34" charset="0"/>
              </a:rPr>
              <a:t> edition</a:t>
            </a:r>
            <a:endParaRPr lang="en-US">
              <a:latin typeface="Arial" pitchFamily="34" charset="0"/>
              <a:cs typeface="Arial" pitchFamily="34" charset="0"/>
            </a:endParaRPr>
          </a:p>
        </p:txBody>
      </p:sp>
    </p:spTree>
    <p:extLst>
      <p:ext uri="{BB962C8B-B14F-4D97-AF65-F5344CB8AC3E}">
        <p14:creationId xmlns:p14="http://schemas.microsoft.com/office/powerpoint/2010/main" val="202845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0972800" cy="762000"/>
          </a:xfrm>
        </p:spPr>
        <p:txBody>
          <a:bodyPr>
            <a:normAutofit/>
          </a:bodyPr>
          <a:lstStyle/>
          <a:p>
            <a:pPr algn="l"/>
            <a:r>
              <a:rPr lang="en-US" b="1" dirty="0"/>
              <a:t>1. ĐẠI CƯƠNG</a:t>
            </a:r>
          </a:p>
        </p:txBody>
      </p:sp>
      <p:sp>
        <p:nvSpPr>
          <p:cNvPr id="3" name="Content Placeholder 2"/>
          <p:cNvSpPr>
            <a:spLocks noGrp="1"/>
          </p:cNvSpPr>
          <p:nvPr>
            <p:ph idx="4294967295"/>
          </p:nvPr>
        </p:nvSpPr>
        <p:spPr>
          <a:xfrm>
            <a:off x="304800" y="1447800"/>
            <a:ext cx="11277600" cy="4800600"/>
          </a:xfrm>
          <a:prstGeom prst="rect">
            <a:avLst/>
          </a:prstGeom>
        </p:spPr>
        <p:txBody>
          <a:bodyPr>
            <a:normAutofit/>
          </a:bodyPr>
          <a:lstStyle/>
          <a:p>
            <a:pPr lvl="0"/>
            <a:r>
              <a:rPr lang="en-US" sz="2800" cap="none" dirty="0" err="1"/>
              <a:t>Nội</a:t>
            </a:r>
            <a:r>
              <a:rPr lang="en-US" sz="2800" cap="none" dirty="0"/>
              <a:t> </a:t>
            </a:r>
            <a:r>
              <a:rPr lang="en-US" sz="2800" cap="none" dirty="0" err="1"/>
              <a:t>soi</a:t>
            </a:r>
            <a:r>
              <a:rPr lang="en-US" sz="2800" cap="none" dirty="0"/>
              <a:t> </a:t>
            </a:r>
            <a:r>
              <a:rPr lang="en-US" sz="2800" cap="none" dirty="0" err="1"/>
              <a:t>ngược</a:t>
            </a:r>
            <a:r>
              <a:rPr lang="en-US" sz="2800" cap="none" dirty="0"/>
              <a:t> </a:t>
            </a:r>
            <a:r>
              <a:rPr lang="en-US" sz="2800" cap="none" dirty="0" err="1"/>
              <a:t>chiều</a:t>
            </a:r>
            <a:r>
              <a:rPr lang="en-US" sz="2800" cap="none" dirty="0"/>
              <a:t>  </a:t>
            </a:r>
            <a:r>
              <a:rPr lang="en-US" sz="2800" cap="none" dirty="0" err="1"/>
              <a:t>là</a:t>
            </a:r>
            <a:r>
              <a:rPr lang="en-US" sz="2800" cap="none" dirty="0"/>
              <a:t> </a:t>
            </a:r>
            <a:r>
              <a:rPr lang="en-US" sz="2800" cap="none" dirty="0" err="1"/>
              <a:t>một</a:t>
            </a:r>
            <a:r>
              <a:rPr lang="en-US" sz="2800" cap="none" dirty="0"/>
              <a:t> </a:t>
            </a:r>
            <a:r>
              <a:rPr lang="en-US" sz="2800" cap="none" dirty="0" err="1"/>
              <a:t>thủ</a:t>
            </a:r>
            <a:r>
              <a:rPr lang="en-US" sz="2800" cap="none" dirty="0"/>
              <a:t> </a:t>
            </a:r>
            <a:r>
              <a:rPr lang="en-US" sz="2800" cap="none" dirty="0" err="1"/>
              <a:t>thuật</a:t>
            </a:r>
            <a:r>
              <a:rPr lang="en-US" sz="2800" cap="none" dirty="0"/>
              <a:t> </a:t>
            </a:r>
            <a:r>
              <a:rPr lang="en-US" sz="2800" cap="none" dirty="0" err="1"/>
              <a:t>trong</a:t>
            </a:r>
            <a:r>
              <a:rPr lang="en-US" sz="2800" cap="none" dirty="0"/>
              <a:t> </a:t>
            </a:r>
            <a:r>
              <a:rPr lang="en-US" sz="2800" cap="none" dirty="0" err="1"/>
              <a:t>tiết</a:t>
            </a:r>
            <a:r>
              <a:rPr lang="en-US" sz="2800" cap="none" dirty="0"/>
              <a:t> </a:t>
            </a:r>
            <a:r>
              <a:rPr lang="en-US" sz="2800" cap="none" dirty="0" err="1"/>
              <a:t>niệu</a:t>
            </a:r>
            <a:r>
              <a:rPr lang="en-US" sz="2800" cap="none" dirty="0"/>
              <a:t>, </a:t>
            </a:r>
            <a:r>
              <a:rPr lang="en-US" sz="2800" cap="none" dirty="0" err="1"/>
              <a:t>dùng</a:t>
            </a:r>
            <a:r>
              <a:rPr lang="en-US" sz="2800" cap="none" dirty="0"/>
              <a:t> </a:t>
            </a:r>
            <a:r>
              <a:rPr lang="en-US" sz="2800" cap="none" dirty="0" err="1"/>
              <a:t>máy</a:t>
            </a:r>
            <a:r>
              <a:rPr lang="en-US" sz="2800" cap="none" dirty="0"/>
              <a:t> </a:t>
            </a:r>
            <a:r>
              <a:rPr lang="en-US" sz="2800" cap="none" dirty="0" err="1"/>
              <a:t>soi</a:t>
            </a:r>
            <a:r>
              <a:rPr lang="en-US" sz="2800" cap="none" dirty="0"/>
              <a:t> </a:t>
            </a:r>
            <a:r>
              <a:rPr lang="en-US" sz="2800" cap="none" dirty="0" err="1"/>
              <a:t>đưa</a:t>
            </a:r>
            <a:r>
              <a:rPr lang="en-US" sz="2800" cap="none" dirty="0"/>
              <a:t> qua </a:t>
            </a:r>
            <a:r>
              <a:rPr lang="en-US" sz="2800" cap="none" dirty="0" err="1"/>
              <a:t>niệu</a:t>
            </a:r>
            <a:r>
              <a:rPr lang="en-US" sz="2800" cap="none" dirty="0"/>
              <a:t> </a:t>
            </a:r>
            <a:r>
              <a:rPr lang="en-US" sz="2800" cap="none" dirty="0" err="1"/>
              <a:t>đạo</a:t>
            </a:r>
            <a:r>
              <a:rPr lang="en-US" sz="2800" cap="none" dirty="0"/>
              <a:t> </a:t>
            </a:r>
            <a:r>
              <a:rPr lang="en-US" sz="2800" cap="none" dirty="0" err="1"/>
              <a:t>vào</a:t>
            </a:r>
            <a:r>
              <a:rPr lang="en-US" sz="2800" cap="none" dirty="0"/>
              <a:t> </a:t>
            </a:r>
            <a:r>
              <a:rPr lang="en-US" sz="2800" cap="none" dirty="0" err="1"/>
              <a:t>bàng</a:t>
            </a:r>
            <a:r>
              <a:rPr lang="en-US" sz="2800" cap="none" dirty="0"/>
              <a:t> </a:t>
            </a:r>
            <a:r>
              <a:rPr lang="en-US" sz="2800" cap="none" dirty="0" err="1"/>
              <a:t>quang</a:t>
            </a:r>
            <a:r>
              <a:rPr lang="en-US" sz="2800" cap="none" dirty="0"/>
              <a:t> </a:t>
            </a:r>
            <a:r>
              <a:rPr lang="en-US" sz="2800" cap="none" dirty="0" err="1"/>
              <a:t>rồi</a:t>
            </a:r>
            <a:r>
              <a:rPr lang="en-US" sz="2800" cap="none" dirty="0"/>
              <a:t> </a:t>
            </a:r>
            <a:r>
              <a:rPr lang="en-US" sz="2800" cap="none" dirty="0" err="1"/>
              <a:t>đưa</a:t>
            </a:r>
            <a:r>
              <a:rPr lang="en-US" sz="2800" cap="none" dirty="0"/>
              <a:t> </a:t>
            </a:r>
            <a:r>
              <a:rPr lang="en-US" sz="2800" cap="none" dirty="0" err="1"/>
              <a:t>lên</a:t>
            </a:r>
            <a:r>
              <a:rPr lang="en-US" sz="2800" cap="none" dirty="0"/>
              <a:t> </a:t>
            </a:r>
            <a:r>
              <a:rPr lang="en-US" sz="2800" cap="none" dirty="0" err="1"/>
              <a:t>niệu</a:t>
            </a:r>
            <a:r>
              <a:rPr lang="en-US" sz="2800" cap="none" dirty="0"/>
              <a:t> </a:t>
            </a:r>
            <a:r>
              <a:rPr lang="en-US" sz="2800" cap="none" dirty="0" err="1"/>
              <a:t>quản</a:t>
            </a:r>
            <a:r>
              <a:rPr lang="en-US" sz="2800" cap="none" dirty="0"/>
              <a:t> qua </a:t>
            </a:r>
            <a:r>
              <a:rPr lang="en-US" sz="2800" cap="none" dirty="0" err="1"/>
              <a:t>miệng</a:t>
            </a:r>
            <a:r>
              <a:rPr lang="en-US" sz="2800" cap="none" dirty="0"/>
              <a:t> </a:t>
            </a:r>
            <a:r>
              <a:rPr lang="en-US" sz="2800" cap="none" dirty="0" err="1"/>
              <a:t>niệu</a:t>
            </a:r>
            <a:r>
              <a:rPr lang="en-US" sz="2800" cap="none" dirty="0"/>
              <a:t> </a:t>
            </a:r>
            <a:r>
              <a:rPr lang="en-US" sz="2800" cap="none" dirty="0" err="1"/>
              <a:t>quản</a:t>
            </a:r>
            <a:r>
              <a:rPr lang="en-US" sz="2800" cap="none" dirty="0"/>
              <a:t>. </a:t>
            </a:r>
          </a:p>
          <a:p>
            <a:pPr lvl="0"/>
            <a:r>
              <a:rPr lang="en-US" sz="2800" cap="none" dirty="0" err="1"/>
              <a:t>Sự</a:t>
            </a:r>
            <a:r>
              <a:rPr lang="en-US" sz="2800" cap="none" dirty="0"/>
              <a:t> </a:t>
            </a:r>
            <a:r>
              <a:rPr lang="en-US" sz="2800" cap="none" dirty="0" err="1"/>
              <a:t>xuất</a:t>
            </a:r>
            <a:r>
              <a:rPr lang="en-US" sz="2800" cap="none" dirty="0"/>
              <a:t> </a:t>
            </a:r>
            <a:r>
              <a:rPr lang="en-US" sz="2800" cap="none" dirty="0" err="1"/>
              <a:t>hiện</a:t>
            </a:r>
            <a:r>
              <a:rPr lang="en-US" sz="2800" cap="none" dirty="0"/>
              <a:t> </a:t>
            </a:r>
            <a:r>
              <a:rPr lang="en-US" sz="2800" cap="none" dirty="0" err="1"/>
              <a:t>của</a:t>
            </a:r>
            <a:r>
              <a:rPr lang="en-US" sz="2800" cap="none" dirty="0"/>
              <a:t> </a:t>
            </a:r>
            <a:r>
              <a:rPr lang="en-US" sz="2800" cap="none" dirty="0" err="1"/>
              <a:t>máy</a:t>
            </a:r>
            <a:r>
              <a:rPr lang="en-US" sz="2800" cap="none" dirty="0"/>
              <a:t> </a:t>
            </a:r>
            <a:r>
              <a:rPr lang="en-US" sz="2800" cap="none" dirty="0" err="1"/>
              <a:t>soi</a:t>
            </a:r>
            <a:r>
              <a:rPr lang="en-US" sz="2800" cap="none" dirty="0"/>
              <a:t> </a:t>
            </a:r>
            <a:r>
              <a:rPr lang="en-US" sz="2800" cap="none" dirty="0" err="1"/>
              <a:t>niệu</a:t>
            </a:r>
            <a:r>
              <a:rPr lang="en-US" sz="2800" cap="none" dirty="0"/>
              <a:t> </a:t>
            </a:r>
            <a:r>
              <a:rPr lang="en-US" sz="2800" cap="none" dirty="0" err="1"/>
              <a:t>quản</a:t>
            </a:r>
            <a:r>
              <a:rPr lang="en-US" sz="2800" cap="none" dirty="0"/>
              <a:t> </a:t>
            </a:r>
            <a:r>
              <a:rPr lang="en-US" sz="2800" cap="none" dirty="0" err="1"/>
              <a:t>đã</a:t>
            </a:r>
            <a:r>
              <a:rPr lang="en-US" sz="2800" cap="none" dirty="0"/>
              <a:t> </a:t>
            </a:r>
            <a:r>
              <a:rPr lang="en-US" sz="2800" cap="none" dirty="0" err="1"/>
              <a:t>làm</a:t>
            </a:r>
            <a:r>
              <a:rPr lang="en-US" sz="2800" cap="none" dirty="0"/>
              <a:t> </a:t>
            </a:r>
            <a:r>
              <a:rPr lang="en-US" sz="2800" cap="none" dirty="0" err="1"/>
              <a:t>thay</a:t>
            </a:r>
            <a:r>
              <a:rPr lang="en-US" sz="2800" cap="none" dirty="0"/>
              <a:t> </a:t>
            </a:r>
            <a:r>
              <a:rPr lang="en-US" sz="2800" cap="none" dirty="0" err="1"/>
              <a:t>đổi</a:t>
            </a:r>
            <a:r>
              <a:rPr lang="en-US" sz="2800" cap="none" dirty="0"/>
              <a:t> </a:t>
            </a:r>
            <a:r>
              <a:rPr lang="en-US" sz="2800" cap="none" dirty="0" err="1"/>
              <a:t>tình</a:t>
            </a:r>
            <a:r>
              <a:rPr lang="en-US" sz="2800" cap="none" dirty="0"/>
              <a:t> </a:t>
            </a:r>
            <a:r>
              <a:rPr lang="en-US" sz="2800" cap="none" dirty="0" err="1"/>
              <a:t>hình</a:t>
            </a:r>
            <a:r>
              <a:rPr lang="en-US" sz="2800" cap="none" dirty="0"/>
              <a:t> </a:t>
            </a:r>
            <a:r>
              <a:rPr lang="en-US" sz="2800" cap="none" dirty="0" err="1"/>
              <a:t>điều</a:t>
            </a:r>
            <a:r>
              <a:rPr lang="en-US" sz="2800" cap="none" dirty="0"/>
              <a:t> </a:t>
            </a:r>
            <a:r>
              <a:rPr lang="en-US" sz="2800" cap="none" dirty="0" err="1"/>
              <a:t>trị</a:t>
            </a:r>
            <a:r>
              <a:rPr lang="en-US" sz="2800" cap="none" dirty="0"/>
              <a:t> </a:t>
            </a:r>
            <a:r>
              <a:rPr lang="en-US" sz="2800" cap="none" dirty="0" err="1"/>
              <a:t>sỏi</a:t>
            </a:r>
            <a:r>
              <a:rPr lang="en-US" sz="2800" cap="none" dirty="0"/>
              <a:t> </a:t>
            </a:r>
            <a:r>
              <a:rPr lang="en-US" sz="2800" cap="none" dirty="0" err="1"/>
              <a:t>niệu</a:t>
            </a:r>
            <a:r>
              <a:rPr lang="en-US" sz="2800" cap="none" dirty="0"/>
              <a:t> </a:t>
            </a:r>
            <a:r>
              <a:rPr lang="en-US" sz="2800" cap="none" dirty="0" err="1"/>
              <a:t>quản</a:t>
            </a:r>
            <a:endParaRPr lang="en-US" sz="2800" cap="none" dirty="0"/>
          </a:p>
          <a:p>
            <a:pPr lvl="0"/>
            <a:r>
              <a:rPr lang="en-US" sz="2800" cap="none" dirty="0" err="1"/>
              <a:t>Với</a:t>
            </a:r>
            <a:r>
              <a:rPr lang="en-US" sz="2800" cap="none" dirty="0"/>
              <a:t> </a:t>
            </a:r>
            <a:r>
              <a:rPr lang="en-US" sz="2800" cap="none" dirty="0" err="1"/>
              <a:t>máy</a:t>
            </a:r>
            <a:r>
              <a:rPr lang="en-US" sz="2800" cap="none" dirty="0"/>
              <a:t> </a:t>
            </a:r>
            <a:r>
              <a:rPr lang="en-US" sz="2800" cap="none" dirty="0" err="1"/>
              <a:t>soi</a:t>
            </a:r>
            <a:r>
              <a:rPr lang="en-US" sz="2800" cap="none" dirty="0"/>
              <a:t> </a:t>
            </a:r>
            <a:r>
              <a:rPr lang="en-US" sz="2800" cap="none" dirty="0" err="1"/>
              <a:t>niệu</a:t>
            </a:r>
            <a:r>
              <a:rPr lang="en-US" sz="2800" cap="none" dirty="0"/>
              <a:t> </a:t>
            </a:r>
            <a:r>
              <a:rPr lang="en-US" sz="2800" cap="none" dirty="0" err="1"/>
              <a:t>quản</a:t>
            </a:r>
            <a:r>
              <a:rPr lang="en-US" sz="2800" cap="none" dirty="0"/>
              <a:t> </a:t>
            </a:r>
            <a:r>
              <a:rPr lang="en-US" sz="2800" cap="none" dirty="0" err="1"/>
              <a:t>ống</a:t>
            </a:r>
            <a:r>
              <a:rPr lang="en-US" sz="2800" cap="none" dirty="0"/>
              <a:t> </a:t>
            </a:r>
            <a:r>
              <a:rPr lang="en-US" sz="2800" cap="none" dirty="0" err="1"/>
              <a:t>mềm</a:t>
            </a:r>
            <a:r>
              <a:rPr lang="en-US" sz="2800" cap="none" dirty="0"/>
              <a:t> </a:t>
            </a:r>
            <a:r>
              <a:rPr lang="en-US" sz="2800" cap="none" dirty="0" err="1"/>
              <a:t>và</a:t>
            </a:r>
            <a:r>
              <a:rPr lang="en-US" sz="2800" cap="none" dirty="0"/>
              <a:t> </a:t>
            </a:r>
            <a:r>
              <a:rPr lang="en-US" sz="2800" cap="none" dirty="0" err="1"/>
              <a:t>dụng</a:t>
            </a:r>
            <a:r>
              <a:rPr lang="en-US" sz="2800" cap="none" dirty="0"/>
              <a:t> </a:t>
            </a:r>
            <a:r>
              <a:rPr lang="en-US" sz="2800" cap="none" dirty="0" err="1"/>
              <a:t>cụ</a:t>
            </a:r>
            <a:r>
              <a:rPr lang="en-US" sz="2800" cap="none" dirty="0"/>
              <a:t> </a:t>
            </a:r>
            <a:r>
              <a:rPr lang="en-US" sz="2800" cap="none" dirty="0" err="1"/>
              <a:t>tán</a:t>
            </a:r>
            <a:r>
              <a:rPr lang="en-US" sz="2800" cap="none" dirty="0"/>
              <a:t> </a:t>
            </a:r>
            <a:r>
              <a:rPr lang="en-US" sz="2800" cap="none" dirty="0" err="1"/>
              <a:t>sỏi</a:t>
            </a:r>
            <a:r>
              <a:rPr lang="en-US" sz="2800" cap="none" dirty="0"/>
              <a:t> holmium laser, </a:t>
            </a:r>
            <a:r>
              <a:rPr lang="en-US" sz="2800" cap="none" dirty="0" err="1"/>
              <a:t>phẫu</a:t>
            </a:r>
            <a:r>
              <a:rPr lang="en-US" sz="2800" cap="none" dirty="0"/>
              <a:t> </a:t>
            </a:r>
            <a:r>
              <a:rPr lang="en-US" sz="2800" cap="none" dirty="0" err="1"/>
              <a:t>thuật</a:t>
            </a:r>
            <a:r>
              <a:rPr lang="en-US" sz="2800" cap="none" dirty="0"/>
              <a:t> </a:t>
            </a:r>
            <a:r>
              <a:rPr lang="en-US" sz="2800" cap="none" dirty="0" err="1"/>
              <a:t>viên</a:t>
            </a:r>
            <a:r>
              <a:rPr lang="en-US" sz="2800" cap="none" dirty="0"/>
              <a:t> </a:t>
            </a:r>
            <a:r>
              <a:rPr lang="en-US" sz="2800" cap="none" dirty="0" err="1"/>
              <a:t>tiết</a:t>
            </a:r>
            <a:r>
              <a:rPr lang="en-US" sz="2800" cap="none" dirty="0"/>
              <a:t> </a:t>
            </a:r>
            <a:r>
              <a:rPr lang="en-US" sz="2800" cap="none" dirty="0" err="1"/>
              <a:t>niệu</a:t>
            </a:r>
            <a:r>
              <a:rPr lang="en-US" sz="2800" cap="none" dirty="0"/>
              <a:t> </a:t>
            </a:r>
            <a:r>
              <a:rPr lang="en-US" sz="2800" cap="none" dirty="0" err="1"/>
              <a:t>có</a:t>
            </a:r>
            <a:r>
              <a:rPr lang="en-US" sz="2800" cap="none" dirty="0"/>
              <a:t> </a:t>
            </a:r>
            <a:r>
              <a:rPr lang="en-US" sz="2800" cap="none" dirty="0" err="1"/>
              <a:t>thể</a:t>
            </a:r>
            <a:r>
              <a:rPr lang="en-US" sz="2800" cap="none" dirty="0"/>
              <a:t> </a:t>
            </a:r>
            <a:r>
              <a:rPr lang="en-US" sz="2800" cap="none" dirty="0" err="1"/>
              <a:t>điều</a:t>
            </a:r>
            <a:r>
              <a:rPr lang="en-US" sz="2800" cap="none" dirty="0"/>
              <a:t> </a:t>
            </a:r>
            <a:r>
              <a:rPr lang="en-US" sz="2800" cap="none" dirty="0" err="1"/>
              <a:t>trị</a:t>
            </a:r>
            <a:r>
              <a:rPr lang="en-US" sz="2800" cap="none" dirty="0"/>
              <a:t> </a:t>
            </a:r>
            <a:r>
              <a:rPr lang="en-US" sz="2800" cap="none" dirty="0" err="1"/>
              <a:t>hầu</a:t>
            </a:r>
            <a:r>
              <a:rPr lang="en-US" sz="2800" cap="none" dirty="0"/>
              <a:t> </a:t>
            </a:r>
            <a:r>
              <a:rPr lang="en-US" sz="2800" cap="none" dirty="0" err="1"/>
              <a:t>hết</a:t>
            </a:r>
            <a:r>
              <a:rPr lang="en-US" sz="2800" cap="none" dirty="0"/>
              <a:t> </a:t>
            </a:r>
            <a:r>
              <a:rPr lang="en-US" sz="2800" cap="none" dirty="0" err="1"/>
              <a:t>các</a:t>
            </a:r>
            <a:r>
              <a:rPr lang="en-US" sz="2800" cap="none" dirty="0"/>
              <a:t> </a:t>
            </a:r>
            <a:r>
              <a:rPr lang="en-US" sz="2800" cap="none" dirty="0" err="1"/>
              <a:t>viên</a:t>
            </a:r>
            <a:r>
              <a:rPr lang="en-US" sz="2800" cap="none" dirty="0"/>
              <a:t> </a:t>
            </a:r>
            <a:r>
              <a:rPr lang="en-US" sz="2800" cap="none" dirty="0" err="1"/>
              <a:t>sỏi</a:t>
            </a:r>
            <a:r>
              <a:rPr lang="en-US" sz="2800" cap="none" dirty="0"/>
              <a:t> </a:t>
            </a:r>
            <a:r>
              <a:rPr lang="en-US" sz="2800" cap="none" dirty="0" err="1"/>
              <a:t>ở</a:t>
            </a:r>
            <a:r>
              <a:rPr lang="en-US" sz="2800" cap="none" dirty="0"/>
              <a:t> </a:t>
            </a:r>
            <a:r>
              <a:rPr lang="en-US" sz="2800" cap="none" dirty="0" err="1"/>
              <a:t>đoạn</a:t>
            </a:r>
            <a:r>
              <a:rPr lang="en-US" sz="2800" cap="none" dirty="0"/>
              <a:t> </a:t>
            </a:r>
            <a:r>
              <a:rPr lang="en-US" sz="2800" cap="none" dirty="0" err="1"/>
              <a:t>niệu</a:t>
            </a:r>
            <a:r>
              <a:rPr lang="en-US" sz="2800" cap="none" dirty="0"/>
              <a:t> </a:t>
            </a:r>
            <a:r>
              <a:rPr lang="en-US" sz="2800" cap="none" dirty="0" err="1"/>
              <a:t>quản</a:t>
            </a:r>
            <a:r>
              <a:rPr lang="en-US" sz="2800" cap="none" dirty="0"/>
              <a:t> </a:t>
            </a:r>
            <a:r>
              <a:rPr lang="en-US" sz="2800" cap="none" dirty="0" err="1"/>
              <a:t>trên</a:t>
            </a:r>
            <a:endParaRPr lang="en-US" sz="2800" cap="none" dirty="0"/>
          </a:p>
          <a:p>
            <a:pPr marL="0" indent="0">
              <a:buNone/>
            </a:pPr>
            <a:endParaRPr lang="en-US" sz="2800" cap="none" dirty="0"/>
          </a:p>
          <a:p>
            <a:pPr marL="0" indent="0" algn="just">
              <a:lnSpc>
                <a:spcPct val="170000"/>
              </a:lnSpc>
              <a:spcBef>
                <a:spcPts val="0"/>
              </a:spcBef>
              <a:buNone/>
            </a:pPr>
            <a:endParaRPr lang="en-US" sz="2800" cap="none" dirty="0"/>
          </a:p>
        </p:txBody>
      </p:sp>
      <p:sp>
        <p:nvSpPr>
          <p:cNvPr id="5" name="Slide Number Placeholder 4"/>
          <p:cNvSpPr>
            <a:spLocks noGrp="1"/>
          </p:cNvSpPr>
          <p:nvPr>
            <p:ph type="sldNum" sz="quarter" idx="12"/>
          </p:nvPr>
        </p:nvSpPr>
        <p:spPr/>
        <p:txBody>
          <a:bodyPr/>
          <a:lstStyle/>
          <a:p>
            <a:fld id="{BC410EEA-824F-4D46-AFE7-60426C8C06B0}" type="slidenum">
              <a:rPr lang="en-US" smtClean="0"/>
              <a:pPr/>
              <a:t>3</a:t>
            </a:fld>
            <a:endParaRPr lang="en-US"/>
          </a:p>
        </p:txBody>
      </p:sp>
      <p:sp>
        <p:nvSpPr>
          <p:cNvPr id="6" name="Content Placeholder 4"/>
          <p:cNvSpPr txBox="1">
            <a:spLocks/>
          </p:cNvSpPr>
          <p:nvPr/>
        </p:nvSpPr>
        <p:spPr>
          <a:xfrm>
            <a:off x="0" y="6112524"/>
            <a:ext cx="12192000" cy="615109"/>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Arial" pitchFamily="34" charset="0"/>
                <a:ea typeface="+mn-ea"/>
                <a:cs typeface="Arial" pitchFamily="34" charset="0"/>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Arial" pitchFamily="34" charset="0"/>
                <a:ea typeface="+mn-ea"/>
                <a:cs typeface="Arial" pitchFamily="34" charset="0"/>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Arial" pitchFamily="34" charset="0"/>
                <a:ea typeface="+mn-ea"/>
                <a:cs typeface="Arial" pitchFamily="34" charset="0"/>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lvl="0" indent="0">
              <a:lnSpc>
                <a:spcPct val="100000"/>
              </a:lnSpc>
              <a:spcBef>
                <a:spcPts val="0"/>
              </a:spcBef>
              <a:buClrTx/>
              <a:buNone/>
            </a:pPr>
            <a:r>
              <a:rPr lang="en-US" sz="1800" i="1" cap="none" dirty="0" err="1">
                <a:solidFill>
                  <a:prstClr val="black"/>
                </a:solidFill>
              </a:rPr>
              <a:t>Một</a:t>
            </a:r>
            <a:r>
              <a:rPr lang="en-US" sz="1800" i="1" cap="none" dirty="0">
                <a:solidFill>
                  <a:prstClr val="black"/>
                </a:solidFill>
              </a:rPr>
              <a:t> </a:t>
            </a:r>
            <a:r>
              <a:rPr lang="en-US" sz="1800" i="1" cap="none" dirty="0" err="1">
                <a:solidFill>
                  <a:prstClr val="black"/>
                </a:solidFill>
              </a:rPr>
              <a:t>số</a:t>
            </a:r>
            <a:r>
              <a:rPr lang="en-US" sz="1800" i="1" cap="none" dirty="0">
                <a:solidFill>
                  <a:prstClr val="black"/>
                </a:solidFill>
              </a:rPr>
              <a:t> </a:t>
            </a:r>
            <a:r>
              <a:rPr lang="en-US" sz="1800" i="1" cap="none" dirty="0" err="1">
                <a:solidFill>
                  <a:prstClr val="black"/>
                </a:solidFill>
              </a:rPr>
              <a:t>dụng</a:t>
            </a:r>
            <a:r>
              <a:rPr lang="en-US" sz="1800" i="1" cap="none" dirty="0">
                <a:solidFill>
                  <a:prstClr val="black"/>
                </a:solidFill>
              </a:rPr>
              <a:t> </a:t>
            </a:r>
            <a:r>
              <a:rPr lang="en-US" sz="1800" i="1" cap="none" dirty="0" err="1">
                <a:solidFill>
                  <a:prstClr val="black"/>
                </a:solidFill>
              </a:rPr>
              <a:t>cụ</a:t>
            </a:r>
            <a:r>
              <a:rPr lang="en-US" sz="1800" i="1" cap="none" dirty="0">
                <a:solidFill>
                  <a:prstClr val="black"/>
                </a:solidFill>
              </a:rPr>
              <a:t> </a:t>
            </a:r>
            <a:r>
              <a:rPr lang="en-US" sz="1800" i="1" cap="none" dirty="0" err="1">
                <a:solidFill>
                  <a:prstClr val="black"/>
                </a:solidFill>
              </a:rPr>
              <a:t>tán</a:t>
            </a:r>
            <a:r>
              <a:rPr lang="en-US" sz="1800" i="1" cap="none" dirty="0">
                <a:solidFill>
                  <a:prstClr val="black"/>
                </a:solidFill>
              </a:rPr>
              <a:t> </a:t>
            </a:r>
            <a:r>
              <a:rPr lang="en-US" sz="1800" i="1" cap="none" dirty="0" err="1">
                <a:solidFill>
                  <a:prstClr val="black"/>
                </a:solidFill>
              </a:rPr>
              <a:t>sỏi</a:t>
            </a:r>
            <a:r>
              <a:rPr lang="en-US" sz="1800" i="1" cap="none" dirty="0">
                <a:solidFill>
                  <a:prstClr val="black"/>
                </a:solidFill>
              </a:rPr>
              <a:t> </a:t>
            </a:r>
            <a:r>
              <a:rPr lang="en-US" sz="1800" i="1" cap="none" dirty="0" err="1">
                <a:solidFill>
                  <a:prstClr val="black"/>
                </a:solidFill>
              </a:rPr>
              <a:t>nội</a:t>
            </a:r>
            <a:r>
              <a:rPr lang="en-US" sz="1800" i="1" cap="none" dirty="0">
                <a:solidFill>
                  <a:prstClr val="black"/>
                </a:solidFill>
              </a:rPr>
              <a:t> </a:t>
            </a:r>
            <a:r>
              <a:rPr lang="en-US" sz="1800" i="1" cap="none" dirty="0" err="1">
                <a:solidFill>
                  <a:prstClr val="black"/>
                </a:solidFill>
              </a:rPr>
              <a:t>soi</a:t>
            </a:r>
            <a:r>
              <a:rPr lang="en-US" sz="1800" i="1" cap="none" dirty="0">
                <a:solidFill>
                  <a:prstClr val="black"/>
                </a:solidFill>
              </a:rPr>
              <a:t> – </a:t>
            </a:r>
            <a:r>
              <a:rPr lang="en-US" sz="1800" i="1" cap="none" dirty="0" err="1">
                <a:solidFill>
                  <a:prstClr val="black"/>
                </a:solidFill>
              </a:rPr>
              <a:t>Điều</a:t>
            </a:r>
            <a:r>
              <a:rPr lang="en-US" sz="1800" i="1" cap="none" dirty="0">
                <a:solidFill>
                  <a:prstClr val="black"/>
                </a:solidFill>
              </a:rPr>
              <a:t> </a:t>
            </a:r>
            <a:r>
              <a:rPr lang="en-US" sz="1800" i="1" cap="none" dirty="0" err="1">
                <a:solidFill>
                  <a:prstClr val="black"/>
                </a:solidFill>
              </a:rPr>
              <a:t>trị</a:t>
            </a:r>
            <a:r>
              <a:rPr lang="en-US" sz="1800" i="1" cap="none" dirty="0">
                <a:solidFill>
                  <a:prstClr val="black"/>
                </a:solidFill>
              </a:rPr>
              <a:t> </a:t>
            </a:r>
            <a:r>
              <a:rPr lang="en-US" sz="1800" i="1" cap="none" dirty="0" err="1">
                <a:solidFill>
                  <a:prstClr val="black"/>
                </a:solidFill>
              </a:rPr>
              <a:t>sỏi</a:t>
            </a:r>
            <a:r>
              <a:rPr lang="en-US" sz="1800" i="1" cap="none" dirty="0">
                <a:solidFill>
                  <a:prstClr val="black"/>
                </a:solidFill>
              </a:rPr>
              <a:t> </a:t>
            </a:r>
            <a:r>
              <a:rPr lang="en-US" sz="1800" i="1" cap="none" dirty="0" err="1">
                <a:solidFill>
                  <a:prstClr val="black"/>
                </a:solidFill>
              </a:rPr>
              <a:t>niệu</a:t>
            </a:r>
            <a:r>
              <a:rPr lang="en-US" sz="1800" i="1" cap="none" dirty="0">
                <a:solidFill>
                  <a:prstClr val="black"/>
                </a:solidFill>
              </a:rPr>
              <a:t> </a:t>
            </a:r>
            <a:r>
              <a:rPr lang="en-US" sz="1800" i="1" cap="none" dirty="0" err="1">
                <a:solidFill>
                  <a:prstClr val="black"/>
                </a:solidFill>
              </a:rPr>
              <a:t>bằng</a:t>
            </a:r>
            <a:r>
              <a:rPr lang="en-US" sz="1800" i="1" cap="none" dirty="0">
                <a:solidFill>
                  <a:prstClr val="black"/>
                </a:solidFill>
              </a:rPr>
              <a:t> </a:t>
            </a:r>
            <a:r>
              <a:rPr lang="en-US" sz="1800" i="1" cap="none" dirty="0" err="1">
                <a:solidFill>
                  <a:prstClr val="black"/>
                </a:solidFill>
              </a:rPr>
              <a:t>phẫu</a:t>
            </a:r>
            <a:r>
              <a:rPr lang="en-US" sz="1800" i="1" cap="none" dirty="0">
                <a:solidFill>
                  <a:prstClr val="black"/>
                </a:solidFill>
              </a:rPr>
              <a:t> </a:t>
            </a:r>
            <a:r>
              <a:rPr lang="en-US" sz="1800" i="1" cap="none" dirty="0" err="1">
                <a:solidFill>
                  <a:prstClr val="black"/>
                </a:solidFill>
              </a:rPr>
              <a:t>thuật</a:t>
            </a:r>
            <a:r>
              <a:rPr lang="en-US" sz="1800" i="1" cap="none" dirty="0">
                <a:solidFill>
                  <a:prstClr val="black"/>
                </a:solidFill>
              </a:rPr>
              <a:t> </a:t>
            </a:r>
            <a:r>
              <a:rPr lang="en-US" sz="1800" i="1" cap="none" dirty="0" err="1">
                <a:solidFill>
                  <a:prstClr val="black"/>
                </a:solidFill>
              </a:rPr>
              <a:t>ít</a:t>
            </a:r>
            <a:r>
              <a:rPr lang="en-US" sz="1800" i="1" cap="none" dirty="0">
                <a:solidFill>
                  <a:prstClr val="black"/>
                </a:solidFill>
              </a:rPr>
              <a:t> </a:t>
            </a:r>
            <a:r>
              <a:rPr lang="en-US" sz="1800" i="1" cap="none" dirty="0" err="1">
                <a:solidFill>
                  <a:prstClr val="black"/>
                </a:solidFill>
              </a:rPr>
              <a:t>xâm</a:t>
            </a:r>
            <a:r>
              <a:rPr lang="en-US" sz="1800" i="1" cap="none" dirty="0">
                <a:solidFill>
                  <a:prstClr val="black"/>
                </a:solidFill>
              </a:rPr>
              <a:t> </a:t>
            </a:r>
            <a:r>
              <a:rPr lang="en-US" sz="1800" i="1" cap="none" dirty="0" err="1">
                <a:solidFill>
                  <a:prstClr val="black"/>
                </a:solidFill>
              </a:rPr>
              <a:t>lấn</a:t>
            </a:r>
            <a:r>
              <a:rPr lang="en-US" sz="1800" i="1" cap="none" dirty="0">
                <a:solidFill>
                  <a:prstClr val="black"/>
                </a:solidFill>
              </a:rPr>
              <a:t> – </a:t>
            </a:r>
            <a:r>
              <a:rPr lang="en-US" sz="1800" i="1" cap="none" dirty="0" err="1">
                <a:solidFill>
                  <a:prstClr val="black"/>
                </a:solidFill>
              </a:rPr>
              <a:t>Trần</a:t>
            </a:r>
            <a:r>
              <a:rPr lang="en-US" sz="1800" i="1" cap="none" dirty="0">
                <a:solidFill>
                  <a:prstClr val="black"/>
                </a:solidFill>
              </a:rPr>
              <a:t> </a:t>
            </a:r>
            <a:r>
              <a:rPr lang="en-US" sz="1800" i="1" cap="none" dirty="0" err="1">
                <a:solidFill>
                  <a:prstClr val="black"/>
                </a:solidFill>
              </a:rPr>
              <a:t>Lê</a:t>
            </a:r>
            <a:r>
              <a:rPr lang="en-US" sz="1800" i="1" cap="none" dirty="0">
                <a:solidFill>
                  <a:prstClr val="black"/>
                </a:solidFill>
              </a:rPr>
              <a:t> Linh </a:t>
            </a:r>
            <a:r>
              <a:rPr lang="en-US" sz="1800" i="1" cap="none" dirty="0" err="1">
                <a:solidFill>
                  <a:prstClr val="black"/>
                </a:solidFill>
              </a:rPr>
              <a:t>Phương</a:t>
            </a:r>
            <a:endParaRPr lang="en-US" sz="1800" cap="none" dirty="0">
              <a:solidFill>
                <a:prstClr val="black"/>
              </a:solidFill>
            </a:endParaRPr>
          </a:p>
        </p:txBody>
      </p:sp>
    </p:spTree>
    <p:extLst>
      <p:ext uri="{BB962C8B-B14F-4D97-AF65-F5344CB8AC3E}">
        <p14:creationId xmlns:p14="http://schemas.microsoft.com/office/powerpoint/2010/main" val="1570110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a:spLocks noGrp="1"/>
          </p:cNvSpPr>
          <p:nvPr>
            <p:ph idx="4294967295"/>
          </p:nvPr>
        </p:nvSpPr>
        <p:spPr>
          <a:xfrm>
            <a:off x="1093785" y="1768475"/>
            <a:ext cx="9134475" cy="4114800"/>
          </a:xfrm>
          <a:prstGeom prst="rect">
            <a:avLst/>
          </a:prstGeom>
        </p:spPr>
        <p:txBody>
          <a:bodyPr>
            <a:normAutofit/>
          </a:bodyPr>
          <a:lstStyle/>
          <a:p>
            <a:pPr marL="914400" marR="0" indent="-228600" algn="just">
              <a:lnSpc>
                <a:spcPct val="115000"/>
              </a:lnSpc>
              <a:spcBef>
                <a:spcPts val="1000"/>
              </a:spcBef>
              <a:spcAft>
                <a:spcPts val="0"/>
              </a:spcAft>
            </a:pPr>
            <a:r>
              <a:rPr lang="en-US" cap="none"/>
              <a:t>Ánh sáng laser khác với ánh sáng tự nhiên là </a:t>
            </a:r>
            <a:r>
              <a:rPr lang="en-US" i="1" cap="none"/>
              <a:t>kết dính</a:t>
            </a:r>
            <a:r>
              <a:rPr lang="en-US" cap="none"/>
              <a:t> (các photon đầu cùng phase với nhau), </a:t>
            </a:r>
            <a:r>
              <a:rPr lang="en-US" i="1" cap="none"/>
              <a:t>đồng trục</a:t>
            </a:r>
            <a:r>
              <a:rPr lang="en-US" cap="none"/>
              <a:t> (các photon di  chuyển song song nhau), </a:t>
            </a:r>
            <a:r>
              <a:rPr lang="en-US" i="1" cap="none"/>
              <a:t>đơn sắc</a:t>
            </a:r>
            <a:r>
              <a:rPr lang="en-US" cap="none"/>
              <a:t> (các photon có bước sóng giống nhau) (floratos and rosette, 1999)</a:t>
            </a:r>
            <a:endParaRPr lang="en-US" cap="none" dirty="0">
              <a:cs typeface="Calibri"/>
            </a:endParaRPr>
          </a:p>
        </p:txBody>
      </p:sp>
      <p:sp>
        <p:nvSpPr>
          <p:cNvPr id="7" name="Shape 1"/>
          <p:cNvSpPr>
            <a:spLocks noGrp="1"/>
          </p:cNvSpPr>
          <p:nvPr>
            <p:ph type="title"/>
          </p:nvPr>
        </p:nvSpPr>
        <p:spPr>
          <a:xfrm>
            <a:off x="609600" y="533400"/>
            <a:ext cx="10972800" cy="1143000"/>
          </a:xfrm>
        </p:spPr>
        <p:txBody>
          <a:bodyPr>
            <a:normAutofit/>
          </a:bodyPr>
          <a:lstStyle/>
          <a:p>
            <a:r>
              <a:rPr lang="en-US" sz="4500" dirty="0"/>
              <a:t>2.2. </a:t>
            </a:r>
            <a:r>
              <a:rPr lang="en-US" sz="4500" dirty="0" err="1"/>
              <a:t>Tán</a:t>
            </a:r>
            <a:r>
              <a:rPr lang="en-US" sz="4500" dirty="0"/>
              <a:t> </a:t>
            </a:r>
            <a:r>
              <a:rPr lang="en-US" sz="4500" dirty="0" err="1"/>
              <a:t>sỏi</a:t>
            </a:r>
            <a:r>
              <a:rPr lang="en-US" sz="4500" dirty="0"/>
              <a:t> laser</a:t>
            </a:r>
          </a:p>
        </p:txBody>
      </p:sp>
      <p:sp>
        <p:nvSpPr>
          <p:cNvPr id="2" name="Slide Number Placeholder 1"/>
          <p:cNvSpPr>
            <a:spLocks noGrp="1"/>
          </p:cNvSpPr>
          <p:nvPr>
            <p:ph type="sldNum" sz="quarter" idx="12"/>
          </p:nvPr>
        </p:nvSpPr>
        <p:spPr/>
        <p:txBody>
          <a:bodyPr/>
          <a:lstStyle/>
          <a:p>
            <a:fld id="{BC410EEA-824F-4D46-AFE7-60426C8C06B0}" type="slidenum">
              <a:rPr lang="en-US" smtClean="0"/>
              <a:pPr/>
              <a:t>30</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4" y="4305206"/>
            <a:ext cx="8618537" cy="238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552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a:spLocks noGrp="1"/>
          </p:cNvSpPr>
          <p:nvPr>
            <p:ph idx="4294967295"/>
          </p:nvPr>
        </p:nvSpPr>
        <p:spPr>
          <a:xfrm>
            <a:off x="476250" y="1871662"/>
            <a:ext cx="10972800" cy="4114800"/>
          </a:xfrm>
          <a:prstGeom prst="rect">
            <a:avLst/>
          </a:prstGeom>
        </p:spPr>
        <p:txBody>
          <a:bodyPr>
            <a:normAutofit fontScale="99500"/>
          </a:bodyPr>
          <a:lstStyle/>
          <a:p>
            <a:pPr marL="53975" marR="0" indent="0" algn="just">
              <a:lnSpc>
                <a:spcPct val="115000"/>
              </a:lnSpc>
              <a:spcBef>
                <a:spcPts val="1000"/>
              </a:spcBef>
              <a:spcAft>
                <a:spcPts val="0"/>
              </a:spcAft>
              <a:buNone/>
            </a:pPr>
            <a:r>
              <a:rPr lang="en-US" sz="2800" b="1" cap="none" dirty="0" err="1"/>
              <a:t>Đặc</a:t>
            </a:r>
            <a:r>
              <a:rPr lang="en-US" sz="2800" b="1" cap="none" dirty="0"/>
              <a:t> </a:t>
            </a:r>
            <a:r>
              <a:rPr lang="en-US" sz="2800" b="1" cap="none" dirty="0" err="1"/>
              <a:t>tính</a:t>
            </a:r>
            <a:r>
              <a:rPr lang="en-US" sz="2800" b="1" cap="none" dirty="0"/>
              <a:t> </a:t>
            </a:r>
            <a:r>
              <a:rPr lang="en-US" sz="2800" b="1" cap="none" dirty="0" err="1"/>
              <a:t>đặc</a:t>
            </a:r>
            <a:r>
              <a:rPr lang="en-US" sz="2800" b="1" cap="none" dirty="0"/>
              <a:t> </a:t>
            </a:r>
            <a:r>
              <a:rPr lang="en-US" sz="2800" b="1" cap="none" dirty="0" err="1"/>
              <a:t>biệt</a:t>
            </a:r>
            <a:r>
              <a:rPr lang="en-US" sz="2800" b="1" cap="none" dirty="0"/>
              <a:t> </a:t>
            </a:r>
            <a:r>
              <a:rPr lang="en-US" sz="2800" cap="none" dirty="0" err="1"/>
              <a:t>của</a:t>
            </a:r>
            <a:r>
              <a:rPr lang="en-US" sz="2800" cap="none" dirty="0"/>
              <a:t> </a:t>
            </a:r>
            <a:r>
              <a:rPr lang="en-US" sz="2800" cap="none" dirty="0" err="1"/>
              <a:t>ánh</a:t>
            </a:r>
            <a:r>
              <a:rPr lang="en-US" sz="2800" cap="none" dirty="0"/>
              <a:t> </a:t>
            </a:r>
            <a:r>
              <a:rPr lang="en-US" sz="2800" cap="none" dirty="0" err="1"/>
              <a:t>sáng</a:t>
            </a:r>
            <a:r>
              <a:rPr lang="en-US" sz="2800" cap="none" dirty="0"/>
              <a:t> laser </a:t>
            </a:r>
            <a:r>
              <a:rPr lang="en-US" sz="2800" cap="none" dirty="0" err="1"/>
              <a:t>là</a:t>
            </a:r>
            <a:r>
              <a:rPr lang="en-US" sz="2800" cap="none" dirty="0"/>
              <a:t> </a:t>
            </a:r>
            <a:r>
              <a:rPr lang="en-US" sz="2800" cap="none" dirty="0" err="1"/>
              <a:t>cho</a:t>
            </a:r>
            <a:r>
              <a:rPr lang="en-US" sz="2800" cap="none" dirty="0"/>
              <a:t> </a:t>
            </a:r>
            <a:r>
              <a:rPr lang="en-US" sz="2800" cap="none" dirty="0" err="1"/>
              <a:t>phép</a:t>
            </a:r>
            <a:r>
              <a:rPr lang="en-US" sz="2800" cap="none" dirty="0"/>
              <a:t> </a:t>
            </a:r>
            <a:r>
              <a:rPr lang="en-US" sz="2800" cap="none" dirty="0" err="1"/>
              <a:t>những</a:t>
            </a:r>
            <a:r>
              <a:rPr lang="en-US" sz="2800" cap="none" dirty="0"/>
              <a:t> </a:t>
            </a:r>
            <a:r>
              <a:rPr lang="en-US" sz="2800" cap="none" dirty="0" err="1"/>
              <a:t>năng</a:t>
            </a:r>
            <a:r>
              <a:rPr lang="en-US" sz="2800" cap="none" dirty="0"/>
              <a:t> </a:t>
            </a:r>
            <a:r>
              <a:rPr lang="en-US" sz="2800" cap="none" dirty="0" err="1"/>
              <a:t>lượng</a:t>
            </a:r>
            <a:r>
              <a:rPr lang="en-US" sz="2800" cap="none" dirty="0"/>
              <a:t> </a:t>
            </a:r>
            <a:r>
              <a:rPr lang="en-US" sz="2800" cap="none" dirty="0" err="1"/>
              <a:t>mạnh</a:t>
            </a:r>
            <a:r>
              <a:rPr lang="en-US" sz="2800" cap="none" dirty="0"/>
              <a:t> </a:t>
            </a:r>
            <a:r>
              <a:rPr lang="en-US" sz="2800" cap="none" dirty="0" err="1"/>
              <a:t>được</a:t>
            </a:r>
            <a:r>
              <a:rPr lang="en-US" sz="2800" cap="none" dirty="0"/>
              <a:t> </a:t>
            </a:r>
            <a:r>
              <a:rPr lang="en-US" sz="2800" cap="none" dirty="0" err="1"/>
              <a:t>truyền</a:t>
            </a:r>
            <a:r>
              <a:rPr lang="en-US" sz="2800" cap="none" dirty="0"/>
              <a:t> </a:t>
            </a:r>
            <a:r>
              <a:rPr lang="en-US" sz="2800" cap="none" dirty="0" err="1"/>
              <a:t>tải</a:t>
            </a:r>
            <a:r>
              <a:rPr lang="en-US" sz="2800" cap="none" dirty="0"/>
              <a:t> </a:t>
            </a:r>
            <a:r>
              <a:rPr lang="en-US" sz="2800" cap="none" dirty="0" err="1"/>
              <a:t>với</a:t>
            </a:r>
            <a:r>
              <a:rPr lang="en-US" sz="2800" cap="none" dirty="0"/>
              <a:t> </a:t>
            </a:r>
            <a:r>
              <a:rPr lang="en-US" sz="2800" cap="none" dirty="0" err="1"/>
              <a:t>độ</a:t>
            </a:r>
            <a:r>
              <a:rPr lang="en-US" sz="2800" cap="none" dirty="0"/>
              <a:t> </a:t>
            </a:r>
            <a:r>
              <a:rPr lang="en-US" sz="2800" cap="none" dirty="0" err="1"/>
              <a:t>tập</a:t>
            </a:r>
            <a:r>
              <a:rPr lang="en-US" sz="2800" cap="none" dirty="0"/>
              <a:t> </a:t>
            </a:r>
            <a:r>
              <a:rPr lang="en-US" sz="2800" cap="none" dirty="0" err="1"/>
              <a:t>trung</a:t>
            </a:r>
            <a:r>
              <a:rPr lang="en-US" sz="2800" cap="none" dirty="0"/>
              <a:t> </a:t>
            </a:r>
            <a:r>
              <a:rPr lang="en-US" sz="2800" cap="none" dirty="0" err="1"/>
              <a:t>cao</a:t>
            </a:r>
            <a:r>
              <a:rPr lang="en-US" sz="2800" cap="none" dirty="0"/>
              <a:t>. </a:t>
            </a:r>
            <a:r>
              <a:rPr lang="en-US" sz="2800" cap="none" dirty="0" err="1"/>
              <a:t>Khi</a:t>
            </a:r>
            <a:r>
              <a:rPr lang="en-US" sz="2800" cap="none" dirty="0"/>
              <a:t> </a:t>
            </a:r>
            <a:r>
              <a:rPr lang="en-US" sz="2800" cap="none" dirty="0" err="1"/>
              <a:t>tác</a:t>
            </a:r>
            <a:r>
              <a:rPr lang="en-US" sz="2800" cap="none" dirty="0"/>
              <a:t> </a:t>
            </a:r>
            <a:r>
              <a:rPr lang="en-US" sz="2800" cap="none" dirty="0" err="1"/>
              <a:t>động</a:t>
            </a:r>
            <a:r>
              <a:rPr lang="en-US" sz="2800" cap="none" dirty="0"/>
              <a:t> </a:t>
            </a:r>
            <a:r>
              <a:rPr lang="en-US" sz="2800" cap="none" dirty="0" err="1"/>
              <a:t>lên</a:t>
            </a:r>
            <a:r>
              <a:rPr lang="en-US" sz="2800" cap="none" dirty="0"/>
              <a:t> </a:t>
            </a:r>
            <a:r>
              <a:rPr lang="en-US" sz="2800" cap="none" dirty="0" err="1"/>
              <a:t>bề</a:t>
            </a:r>
            <a:r>
              <a:rPr lang="en-US" sz="2800" cap="none" dirty="0"/>
              <a:t> </a:t>
            </a:r>
            <a:r>
              <a:rPr lang="en-US" sz="2800" cap="none" dirty="0" err="1"/>
              <a:t>mặt</a:t>
            </a:r>
            <a:r>
              <a:rPr lang="en-US" sz="2800" cap="none" dirty="0"/>
              <a:t> </a:t>
            </a:r>
            <a:r>
              <a:rPr lang="en-US" sz="2800" cap="none" dirty="0" err="1"/>
              <a:t>viên</a:t>
            </a:r>
            <a:r>
              <a:rPr lang="en-US" sz="2800" cap="none" dirty="0"/>
              <a:t> </a:t>
            </a:r>
            <a:r>
              <a:rPr lang="en-US" sz="2800" cap="none" dirty="0" err="1"/>
              <a:t>sỏi</a:t>
            </a:r>
            <a:r>
              <a:rPr lang="en-US" sz="2800" cap="none" dirty="0"/>
              <a:t>, </a:t>
            </a:r>
            <a:r>
              <a:rPr lang="en-US" sz="2800" cap="none" dirty="0" err="1"/>
              <a:t>xung</a:t>
            </a:r>
            <a:r>
              <a:rPr lang="en-US" sz="2800" cap="none" dirty="0"/>
              <a:t> laser </a:t>
            </a:r>
            <a:r>
              <a:rPr lang="en-US" sz="2800" cap="none" dirty="0" err="1"/>
              <a:t>sẽ</a:t>
            </a:r>
            <a:r>
              <a:rPr lang="en-US" sz="2800" cap="none" dirty="0"/>
              <a:t> </a:t>
            </a:r>
            <a:r>
              <a:rPr lang="en-US" sz="2800" cap="none" dirty="0" err="1"/>
              <a:t>gây</a:t>
            </a:r>
            <a:r>
              <a:rPr lang="en-US" sz="2800" cap="none" dirty="0"/>
              <a:t> </a:t>
            </a:r>
            <a:r>
              <a:rPr lang="en-US" sz="2800" cap="none" dirty="0" err="1"/>
              <a:t>ra</a:t>
            </a:r>
            <a:r>
              <a:rPr lang="en-US" sz="2800" cap="none" dirty="0"/>
              <a:t> </a:t>
            </a:r>
            <a:r>
              <a:rPr lang="en-US" sz="2800" cap="none" dirty="0" err="1"/>
              <a:t>sự</a:t>
            </a:r>
            <a:r>
              <a:rPr lang="en-US" sz="2800" cap="none" dirty="0"/>
              <a:t> </a:t>
            </a:r>
            <a:r>
              <a:rPr lang="en-US" sz="2800" cap="none" dirty="0" err="1"/>
              <a:t>phóng</a:t>
            </a:r>
            <a:r>
              <a:rPr lang="en-US" sz="2800" cap="none" dirty="0"/>
              <a:t> </a:t>
            </a:r>
            <a:r>
              <a:rPr lang="en-US" sz="2800" cap="none" dirty="0" err="1"/>
              <a:t>thích</a:t>
            </a:r>
            <a:r>
              <a:rPr lang="en-US" sz="2800" cap="none" dirty="0"/>
              <a:t> </a:t>
            </a:r>
            <a:r>
              <a:rPr lang="en-US" sz="2800" cap="none" dirty="0" err="1"/>
              <a:t>các</a:t>
            </a:r>
            <a:r>
              <a:rPr lang="en-US" sz="2800" cap="none" dirty="0"/>
              <a:t> electron </a:t>
            </a:r>
            <a:r>
              <a:rPr lang="en-US" sz="2800" cap="none" dirty="0" err="1"/>
              <a:t>và</a:t>
            </a:r>
            <a:r>
              <a:rPr lang="en-US" sz="2800" cap="none" dirty="0"/>
              <a:t> </a:t>
            </a:r>
            <a:r>
              <a:rPr lang="en-US" sz="2800" cap="none" dirty="0" err="1"/>
              <a:t>hình</a:t>
            </a:r>
            <a:r>
              <a:rPr lang="en-US" sz="2800" cap="none" dirty="0"/>
              <a:t> </a:t>
            </a:r>
            <a:r>
              <a:rPr lang="en-US" sz="2800" cap="none" dirty="0" err="1"/>
              <a:t>thành</a:t>
            </a:r>
            <a:r>
              <a:rPr lang="en-US" sz="2800" cap="none" dirty="0"/>
              <a:t> </a:t>
            </a:r>
            <a:r>
              <a:rPr lang="en-US" sz="2800" cap="none" dirty="0" err="1"/>
              <a:t>nên</a:t>
            </a:r>
            <a:r>
              <a:rPr lang="en-US" sz="2800" cap="none" dirty="0"/>
              <a:t> </a:t>
            </a:r>
            <a:r>
              <a:rPr lang="en-US" sz="2800" cap="none" dirty="0" err="1"/>
              <a:t>những</a:t>
            </a:r>
            <a:r>
              <a:rPr lang="en-US" sz="2800" cap="none" dirty="0"/>
              <a:t> </a:t>
            </a:r>
            <a:r>
              <a:rPr lang="en-US" sz="2800" cap="none" dirty="0" err="1"/>
              <a:t>bóng</a:t>
            </a:r>
            <a:r>
              <a:rPr lang="en-US" sz="2800" cap="none" dirty="0"/>
              <a:t> “Plasma” (</a:t>
            </a:r>
            <a:r>
              <a:rPr lang="en-US" sz="2800" cap="none" dirty="0" err="1"/>
              <a:t>Flo.Ratos</a:t>
            </a:r>
            <a:r>
              <a:rPr lang="en-US" sz="2800" cap="none" dirty="0"/>
              <a:t> and Rosette, 1999). </a:t>
            </a:r>
            <a:r>
              <a:rPr lang="en-US" sz="2800" cap="none" dirty="0" err="1"/>
              <a:t>Sự</a:t>
            </a:r>
            <a:r>
              <a:rPr lang="en-US" sz="2800" cap="none" dirty="0"/>
              <a:t> </a:t>
            </a:r>
            <a:r>
              <a:rPr lang="en-US" sz="2800" cap="none" dirty="0" err="1"/>
              <a:t>dãn</a:t>
            </a:r>
            <a:r>
              <a:rPr lang="en-US" sz="2800" cap="none" dirty="0"/>
              <a:t> </a:t>
            </a:r>
            <a:r>
              <a:rPr lang="en-US" sz="2800" cap="none" dirty="0" err="1"/>
              <a:t>theo</a:t>
            </a:r>
            <a:r>
              <a:rPr lang="en-US" sz="2800" cap="none" dirty="0"/>
              <a:t> </a:t>
            </a:r>
            <a:r>
              <a:rPr lang="en-US" sz="2800" cap="none" dirty="0" err="1"/>
              <a:t>sau</a:t>
            </a:r>
            <a:r>
              <a:rPr lang="en-US" sz="2800" cap="none" dirty="0"/>
              <a:t> </a:t>
            </a:r>
            <a:r>
              <a:rPr lang="en-US" sz="2800" cap="none" dirty="0" err="1"/>
              <a:t>sự</a:t>
            </a:r>
            <a:r>
              <a:rPr lang="en-US" sz="2800" cap="none" dirty="0"/>
              <a:t> co </a:t>
            </a:r>
            <a:r>
              <a:rPr lang="en-US" sz="2800" cap="none" dirty="0" err="1"/>
              <a:t>của</a:t>
            </a:r>
            <a:r>
              <a:rPr lang="en-US" sz="2800" cap="none" dirty="0"/>
              <a:t> </a:t>
            </a:r>
            <a:r>
              <a:rPr lang="en-US" sz="2800" cap="none" dirty="0" err="1"/>
              <a:t>những</a:t>
            </a:r>
            <a:r>
              <a:rPr lang="en-US" sz="2800" cap="none" dirty="0"/>
              <a:t> </a:t>
            </a:r>
            <a:r>
              <a:rPr lang="en-US" sz="2800" cap="none" dirty="0" err="1"/>
              <a:t>bóng</a:t>
            </a:r>
            <a:r>
              <a:rPr lang="en-US" sz="2800" cap="none" dirty="0"/>
              <a:t> plasma </a:t>
            </a:r>
            <a:r>
              <a:rPr lang="en-US" sz="2800" cap="none" dirty="0" err="1"/>
              <a:t>tạo</a:t>
            </a:r>
            <a:r>
              <a:rPr lang="en-US" sz="2800" cap="none" dirty="0"/>
              <a:t> </a:t>
            </a:r>
            <a:r>
              <a:rPr lang="en-US" sz="2800" cap="none" dirty="0" err="1"/>
              <a:t>nên</a:t>
            </a:r>
            <a:r>
              <a:rPr lang="en-US" sz="2800" cap="none" dirty="0"/>
              <a:t> </a:t>
            </a:r>
            <a:r>
              <a:rPr lang="en-US" sz="2800" cap="none" dirty="0" err="1"/>
              <a:t>những</a:t>
            </a:r>
            <a:r>
              <a:rPr lang="en-US" sz="2800" cap="none" dirty="0"/>
              <a:t> </a:t>
            </a:r>
            <a:r>
              <a:rPr lang="en-US" sz="2800" cap="none" dirty="0" err="1"/>
              <a:t>sóng</a:t>
            </a:r>
            <a:r>
              <a:rPr lang="en-US" sz="2800" cap="none" dirty="0"/>
              <a:t> </a:t>
            </a:r>
            <a:r>
              <a:rPr lang="en-US" sz="2800" cap="none" dirty="0" err="1"/>
              <a:t>chấn</a:t>
            </a:r>
            <a:r>
              <a:rPr lang="en-US" sz="2800" cap="none" dirty="0"/>
              <a:t> </a:t>
            </a:r>
            <a:r>
              <a:rPr lang="en-US" sz="2800" cap="none" dirty="0" err="1"/>
              <a:t>làm</a:t>
            </a:r>
            <a:r>
              <a:rPr lang="en-US" sz="2800" cap="none" dirty="0"/>
              <a:t> </a:t>
            </a:r>
            <a:r>
              <a:rPr lang="en-US" sz="2800" cap="none" dirty="0" err="1"/>
              <a:t>vỡ</a:t>
            </a:r>
            <a:r>
              <a:rPr lang="en-US" sz="2800" cap="none" dirty="0"/>
              <a:t> </a:t>
            </a:r>
            <a:r>
              <a:rPr lang="en-US" sz="2800" cap="none" dirty="0" err="1"/>
              <a:t>sỏi</a:t>
            </a:r>
            <a:r>
              <a:rPr lang="en-US" sz="2800" cap="none" dirty="0"/>
              <a:t> </a:t>
            </a:r>
            <a:r>
              <a:rPr lang="en-US" sz="2800" cap="none" dirty="0" err="1"/>
              <a:t>trong</a:t>
            </a:r>
            <a:r>
              <a:rPr lang="en-US" sz="2800" cap="none" dirty="0"/>
              <a:t> </a:t>
            </a:r>
            <a:r>
              <a:rPr lang="en-US" sz="2800" cap="none" dirty="0" err="1"/>
              <a:t>hầu</a:t>
            </a:r>
            <a:r>
              <a:rPr lang="en-US" sz="2800" cap="none" dirty="0"/>
              <a:t> </a:t>
            </a:r>
            <a:r>
              <a:rPr lang="en-US" sz="2800" cap="none" dirty="0" err="1"/>
              <a:t>hết</a:t>
            </a:r>
            <a:r>
              <a:rPr lang="en-US" sz="2800" cap="none" dirty="0"/>
              <a:t> </a:t>
            </a:r>
            <a:r>
              <a:rPr lang="en-US" sz="2800" cap="none" dirty="0" err="1"/>
              <a:t>các</a:t>
            </a:r>
            <a:r>
              <a:rPr lang="en-US" sz="2800" cap="none" dirty="0"/>
              <a:t> </a:t>
            </a:r>
            <a:r>
              <a:rPr lang="en-US" sz="2800" cap="none" dirty="0" err="1"/>
              <a:t>xung</a:t>
            </a:r>
            <a:r>
              <a:rPr lang="en-US" sz="2800" cap="none" dirty="0"/>
              <a:t> laser</a:t>
            </a:r>
            <a:endParaRPr lang="en-US" sz="2800" cap="none" dirty="0">
              <a:cs typeface="Calibri"/>
            </a:endParaRPr>
          </a:p>
        </p:txBody>
      </p:sp>
      <p:sp>
        <p:nvSpPr>
          <p:cNvPr id="3" name="Rectangle 2"/>
          <p:cNvSpPr/>
          <p:nvPr/>
        </p:nvSpPr>
        <p:spPr>
          <a:xfrm>
            <a:off x="476250" y="6181724"/>
            <a:ext cx="8614741" cy="646331"/>
          </a:xfrm>
          <a:prstGeom prst="rect">
            <a:avLst/>
          </a:prstGeom>
        </p:spPr>
        <p:txBody>
          <a:bodyPr wrap="square">
            <a:spAutoFit/>
          </a:bodyPr>
          <a:lstStyle/>
          <a:p>
            <a:r>
              <a:rPr lang="en-US" dirty="0">
                <a:latin typeface="Arial" charset="0"/>
                <a:ea typeface="Arial" charset="0"/>
                <a:cs typeface="Arial" charset="0"/>
              </a:rPr>
              <a:t>Basic Energy Modalities in Urologic Surgery – Campbell Wash Urology 11</a:t>
            </a:r>
            <a:r>
              <a:rPr lang="en-US" baseline="30000" dirty="0">
                <a:latin typeface="Arial" charset="0"/>
                <a:ea typeface="Arial" charset="0"/>
                <a:cs typeface="Arial" charset="0"/>
              </a:rPr>
              <a:t>th</a:t>
            </a:r>
            <a:r>
              <a:rPr lang="en-US" dirty="0">
                <a:latin typeface="Arial" charset="0"/>
                <a:ea typeface="Arial" charset="0"/>
                <a:cs typeface="Arial" charset="0"/>
              </a:rPr>
              <a:t> 2020 </a:t>
            </a:r>
          </a:p>
          <a:p>
            <a:r>
              <a:rPr lang="en-US" dirty="0">
                <a:latin typeface="Arial" pitchFamily="34" charset="0"/>
                <a:cs typeface="Arial" pitchFamily="34" charset="0"/>
              </a:rPr>
              <a:t>Y </a:t>
            </a:r>
            <a:r>
              <a:rPr lang="en-US" dirty="0" err="1">
                <a:latin typeface="Arial" pitchFamily="34" charset="0"/>
                <a:cs typeface="Arial" pitchFamily="34" charset="0"/>
              </a:rPr>
              <a:t>học</a:t>
            </a:r>
            <a:r>
              <a:rPr lang="en-US" dirty="0">
                <a:latin typeface="Arial" pitchFamily="34" charset="0"/>
                <a:cs typeface="Arial" pitchFamily="34" charset="0"/>
              </a:rPr>
              <a:t> </a:t>
            </a:r>
            <a:r>
              <a:rPr lang="en-US" dirty="0" err="1">
                <a:latin typeface="Arial" pitchFamily="34" charset="0"/>
                <a:cs typeface="Arial" pitchFamily="34" charset="0"/>
              </a:rPr>
              <a:t>thực</a:t>
            </a:r>
            <a:r>
              <a:rPr lang="en-US" dirty="0">
                <a:latin typeface="Arial" pitchFamily="34" charset="0"/>
                <a:cs typeface="Arial" pitchFamily="34" charset="0"/>
              </a:rPr>
              <a:t> </a:t>
            </a:r>
            <a:r>
              <a:rPr lang="en-US" dirty="0" err="1">
                <a:latin typeface="Arial" pitchFamily="34" charset="0"/>
                <a:cs typeface="Arial" pitchFamily="34" charset="0"/>
              </a:rPr>
              <a:t>hành</a:t>
            </a:r>
            <a:r>
              <a:rPr lang="en-US" dirty="0">
                <a:latin typeface="Arial" pitchFamily="34" charset="0"/>
                <a:cs typeface="Arial" pitchFamily="34" charset="0"/>
              </a:rPr>
              <a:t> (644+645) - </a:t>
            </a:r>
            <a:r>
              <a:rPr lang="en-US" dirty="0" err="1">
                <a:latin typeface="Arial" pitchFamily="34" charset="0"/>
                <a:cs typeface="Arial" pitchFamily="34" charset="0"/>
              </a:rPr>
              <a:t>số</a:t>
            </a:r>
            <a:r>
              <a:rPr lang="en-US" dirty="0">
                <a:latin typeface="Arial" pitchFamily="34" charset="0"/>
                <a:cs typeface="Arial" pitchFamily="34" charset="0"/>
              </a:rPr>
              <a:t> 2/2009</a:t>
            </a:r>
          </a:p>
        </p:txBody>
      </p:sp>
      <p:sp>
        <p:nvSpPr>
          <p:cNvPr id="6" name="Shape 1"/>
          <p:cNvSpPr>
            <a:spLocks noGrp="1"/>
          </p:cNvSpPr>
          <p:nvPr>
            <p:ph type="title"/>
          </p:nvPr>
        </p:nvSpPr>
        <p:spPr>
          <a:xfrm>
            <a:off x="609600" y="533400"/>
            <a:ext cx="10972800" cy="1143000"/>
          </a:xfrm>
        </p:spPr>
        <p:txBody>
          <a:bodyPr>
            <a:normAutofit/>
          </a:bodyPr>
          <a:lstStyle/>
          <a:p>
            <a:r>
              <a:rPr lang="en-US" b="1" dirty="0"/>
              <a:t>2.2. </a:t>
            </a:r>
            <a:r>
              <a:rPr lang="en-US" b="1" dirty="0" err="1"/>
              <a:t>Tán</a:t>
            </a:r>
            <a:r>
              <a:rPr lang="en-US" b="1" dirty="0"/>
              <a:t> </a:t>
            </a:r>
            <a:r>
              <a:rPr lang="en-US" b="1" dirty="0" err="1"/>
              <a:t>sỏi</a:t>
            </a:r>
            <a:r>
              <a:rPr lang="en-US" b="1" dirty="0"/>
              <a:t> laser</a:t>
            </a:r>
          </a:p>
        </p:txBody>
      </p:sp>
      <p:sp>
        <p:nvSpPr>
          <p:cNvPr id="2" name="Slide Number Placeholder 1"/>
          <p:cNvSpPr>
            <a:spLocks noGrp="1"/>
          </p:cNvSpPr>
          <p:nvPr>
            <p:ph type="sldNum" sz="quarter" idx="12"/>
          </p:nvPr>
        </p:nvSpPr>
        <p:spPr/>
        <p:txBody>
          <a:bodyPr/>
          <a:lstStyle/>
          <a:p>
            <a:fld id="{BC410EEA-824F-4D46-AFE7-60426C8C06B0}" type="slidenum">
              <a:rPr lang="en-US" smtClean="0"/>
              <a:pPr/>
              <a:t>31</a:t>
            </a:fld>
            <a:endParaRPr lang="en-US"/>
          </a:p>
        </p:txBody>
      </p:sp>
    </p:spTree>
    <p:extLst>
      <p:ext uri="{BB962C8B-B14F-4D97-AF65-F5344CB8AC3E}">
        <p14:creationId xmlns:p14="http://schemas.microsoft.com/office/powerpoint/2010/main" val="89090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a:spLocks noGrp="1"/>
          </p:cNvSpPr>
          <p:nvPr>
            <p:ph idx="4294967295"/>
          </p:nvPr>
        </p:nvSpPr>
        <p:spPr>
          <a:xfrm>
            <a:off x="609600" y="2179637"/>
            <a:ext cx="10972800" cy="4114800"/>
          </a:xfrm>
          <a:prstGeom prst="rect">
            <a:avLst/>
          </a:prstGeom>
        </p:spPr>
        <p:txBody>
          <a:bodyPr>
            <a:normAutofit/>
          </a:bodyPr>
          <a:lstStyle/>
          <a:p>
            <a:pPr marL="1028700" indent="-342900" algn="just">
              <a:lnSpc>
                <a:spcPct val="115000"/>
              </a:lnSpc>
              <a:spcBef>
                <a:spcPts val="1200"/>
              </a:spcBef>
            </a:pPr>
            <a:r>
              <a:rPr lang="en-US" cap="none"/>
              <a:t>Sóng laser đầu tiên sử dụng để tán sỏi là pulsed – dye laser (watson và wickham, 1986), sử dụng chất xanh cumarin  như là một môi trường laser lỏng.</a:t>
            </a:r>
            <a:endParaRPr lang="en-US" cap="none">
              <a:cs typeface="Calibri"/>
            </a:endParaRPr>
          </a:p>
          <a:p>
            <a:pPr marL="685800" marR="0" indent="0" algn="just">
              <a:lnSpc>
                <a:spcPct val="115000"/>
              </a:lnSpc>
              <a:spcBef>
                <a:spcPts val="1000"/>
              </a:spcBef>
              <a:spcAft>
                <a:spcPts val="0"/>
              </a:spcAft>
              <a:buNone/>
            </a:pPr>
            <a:endParaRPr lang="en-US" cap="none" dirty="0">
              <a:cs typeface="Calibri"/>
            </a:endParaRPr>
          </a:p>
        </p:txBody>
      </p:sp>
      <p:sp>
        <p:nvSpPr>
          <p:cNvPr id="3" name="Rectangle 2"/>
          <p:cNvSpPr/>
          <p:nvPr/>
        </p:nvSpPr>
        <p:spPr>
          <a:xfrm>
            <a:off x="368300" y="6294437"/>
            <a:ext cx="10909926" cy="646331"/>
          </a:xfrm>
          <a:prstGeom prst="rect">
            <a:avLst/>
          </a:prstGeom>
        </p:spPr>
        <p:txBody>
          <a:bodyPr wrap="square">
            <a:spAutoFit/>
          </a:bodyPr>
          <a:lstStyle/>
          <a:p>
            <a:r>
              <a:rPr lang="en-US" dirty="0">
                <a:latin typeface="Arial" charset="0"/>
                <a:ea typeface="Arial" charset="0"/>
                <a:cs typeface="Arial" charset="0"/>
              </a:rPr>
              <a:t>Basic Energy Modalities in Urologic Surgery – Campbell Wash Urology 11</a:t>
            </a:r>
            <a:r>
              <a:rPr lang="en-US" baseline="30000" dirty="0">
                <a:latin typeface="Arial" charset="0"/>
                <a:ea typeface="Arial" charset="0"/>
                <a:cs typeface="Arial" charset="0"/>
              </a:rPr>
              <a:t>th</a:t>
            </a:r>
            <a:r>
              <a:rPr lang="en-US" dirty="0">
                <a:latin typeface="Arial" charset="0"/>
                <a:ea typeface="Arial" charset="0"/>
                <a:cs typeface="Arial" charset="0"/>
              </a:rPr>
              <a:t> 2020 </a:t>
            </a:r>
          </a:p>
          <a:p>
            <a:r>
              <a:rPr lang="en-US" dirty="0">
                <a:latin typeface="Arial" pitchFamily="34" charset="0"/>
                <a:cs typeface="Arial" pitchFamily="34" charset="0"/>
              </a:rPr>
              <a:t>Y </a:t>
            </a:r>
            <a:r>
              <a:rPr lang="en-US" dirty="0" err="1">
                <a:latin typeface="Arial" pitchFamily="34" charset="0"/>
                <a:cs typeface="Arial" pitchFamily="34" charset="0"/>
              </a:rPr>
              <a:t>học</a:t>
            </a:r>
            <a:r>
              <a:rPr lang="en-US" dirty="0">
                <a:latin typeface="Arial" pitchFamily="34" charset="0"/>
                <a:cs typeface="Arial" pitchFamily="34" charset="0"/>
              </a:rPr>
              <a:t> </a:t>
            </a:r>
            <a:r>
              <a:rPr lang="en-US" dirty="0" err="1">
                <a:latin typeface="Arial" pitchFamily="34" charset="0"/>
                <a:cs typeface="Arial" pitchFamily="34" charset="0"/>
              </a:rPr>
              <a:t>thực</a:t>
            </a:r>
            <a:r>
              <a:rPr lang="en-US" dirty="0">
                <a:latin typeface="Arial" pitchFamily="34" charset="0"/>
                <a:cs typeface="Arial" pitchFamily="34" charset="0"/>
              </a:rPr>
              <a:t> </a:t>
            </a:r>
            <a:r>
              <a:rPr lang="en-US" dirty="0" err="1">
                <a:latin typeface="Arial" pitchFamily="34" charset="0"/>
                <a:cs typeface="Arial" pitchFamily="34" charset="0"/>
              </a:rPr>
              <a:t>hành</a:t>
            </a:r>
            <a:r>
              <a:rPr lang="en-US" dirty="0">
                <a:latin typeface="Arial" pitchFamily="34" charset="0"/>
                <a:cs typeface="Arial" pitchFamily="34" charset="0"/>
              </a:rPr>
              <a:t> (644+645) - </a:t>
            </a:r>
            <a:r>
              <a:rPr lang="en-US" dirty="0" err="1">
                <a:latin typeface="Arial" pitchFamily="34" charset="0"/>
                <a:cs typeface="Arial" pitchFamily="34" charset="0"/>
              </a:rPr>
              <a:t>số</a:t>
            </a:r>
            <a:r>
              <a:rPr lang="en-US" dirty="0">
                <a:latin typeface="Arial" pitchFamily="34" charset="0"/>
                <a:cs typeface="Arial" pitchFamily="34" charset="0"/>
              </a:rPr>
              <a:t> 2/2009</a:t>
            </a:r>
          </a:p>
        </p:txBody>
      </p:sp>
      <p:sp>
        <p:nvSpPr>
          <p:cNvPr id="6" name="Shape 1"/>
          <p:cNvSpPr>
            <a:spLocks noGrp="1"/>
          </p:cNvSpPr>
          <p:nvPr>
            <p:ph type="title"/>
          </p:nvPr>
        </p:nvSpPr>
        <p:spPr>
          <a:xfrm>
            <a:off x="609600" y="533400"/>
            <a:ext cx="10972800" cy="1143000"/>
          </a:xfrm>
        </p:spPr>
        <p:txBody>
          <a:bodyPr>
            <a:normAutofit/>
          </a:bodyPr>
          <a:lstStyle/>
          <a:p>
            <a:r>
              <a:rPr lang="en-US" b="1" dirty="0"/>
              <a:t>2.2. </a:t>
            </a:r>
            <a:r>
              <a:rPr lang="en-US" b="1" dirty="0" err="1"/>
              <a:t>Tán</a:t>
            </a:r>
            <a:r>
              <a:rPr lang="en-US" b="1" dirty="0"/>
              <a:t> </a:t>
            </a:r>
            <a:r>
              <a:rPr lang="en-US" b="1" dirty="0" err="1"/>
              <a:t>sỏi</a:t>
            </a:r>
            <a:r>
              <a:rPr lang="en-US" b="1" dirty="0"/>
              <a:t> laser</a:t>
            </a:r>
          </a:p>
        </p:txBody>
      </p:sp>
      <p:sp>
        <p:nvSpPr>
          <p:cNvPr id="2" name="Slide Number Placeholder 1"/>
          <p:cNvSpPr>
            <a:spLocks noGrp="1"/>
          </p:cNvSpPr>
          <p:nvPr>
            <p:ph type="sldNum" sz="quarter" idx="12"/>
          </p:nvPr>
        </p:nvSpPr>
        <p:spPr/>
        <p:txBody>
          <a:bodyPr/>
          <a:lstStyle/>
          <a:p>
            <a:fld id="{BC410EEA-824F-4D46-AFE7-60426C8C06B0}" type="slidenum">
              <a:rPr lang="en-US" smtClean="0"/>
              <a:pPr/>
              <a:t>32</a:t>
            </a:fld>
            <a:endParaRPr lang="en-US"/>
          </a:p>
        </p:txBody>
      </p:sp>
    </p:spTree>
    <p:extLst>
      <p:ext uri="{BB962C8B-B14F-4D97-AF65-F5344CB8AC3E}">
        <p14:creationId xmlns:p14="http://schemas.microsoft.com/office/powerpoint/2010/main" val="1588441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a:spLocks noGrp="1"/>
          </p:cNvSpPr>
          <p:nvPr>
            <p:ph idx="4294967295"/>
          </p:nvPr>
        </p:nvSpPr>
        <p:spPr>
          <a:xfrm>
            <a:off x="609600" y="2179637"/>
            <a:ext cx="10972800" cy="4114800"/>
          </a:xfrm>
          <a:prstGeom prst="rect">
            <a:avLst/>
          </a:prstGeom>
        </p:spPr>
        <p:txBody>
          <a:bodyPr>
            <a:normAutofit/>
          </a:bodyPr>
          <a:lstStyle/>
          <a:p>
            <a:pPr marL="914400" marR="0" indent="-228600" algn="just">
              <a:lnSpc>
                <a:spcPct val="115000"/>
              </a:lnSpc>
              <a:spcBef>
                <a:spcPts val="1200"/>
              </a:spcBef>
              <a:spcAft>
                <a:spcPts val="0"/>
              </a:spcAft>
            </a:pPr>
            <a:r>
              <a:rPr lang="en-US" sz="2800" cap="none" dirty="0" err="1"/>
              <a:t>Năng</a:t>
            </a:r>
            <a:r>
              <a:rPr lang="en-US" sz="2800" cap="none" dirty="0"/>
              <a:t> l</a:t>
            </a:r>
            <a:r>
              <a:rPr lang="vi-VN" sz="2800" cap="none" dirty="0"/>
              <a:t>ượng laser được ứng dụng gần đây</a:t>
            </a:r>
            <a:r>
              <a:rPr lang="en-US" sz="2800" cap="none" dirty="0"/>
              <a:t> </a:t>
            </a:r>
            <a:r>
              <a:rPr lang="en-US" sz="2800" cap="none" dirty="0" err="1"/>
              <a:t>là</a:t>
            </a:r>
            <a:r>
              <a:rPr lang="en-US" sz="2800" cap="none" dirty="0"/>
              <a:t> </a:t>
            </a:r>
            <a:r>
              <a:rPr lang="en-US" sz="2800" cap="none" dirty="0" err="1"/>
              <a:t>sự</a:t>
            </a:r>
            <a:r>
              <a:rPr lang="en-US" sz="2800" cap="none" dirty="0"/>
              <a:t> </a:t>
            </a:r>
            <a:r>
              <a:rPr lang="en-US" sz="2800" cap="none" dirty="0" err="1"/>
              <a:t>phát</a:t>
            </a:r>
            <a:r>
              <a:rPr lang="en-US" sz="2800" cap="none" dirty="0"/>
              <a:t> </a:t>
            </a:r>
            <a:r>
              <a:rPr lang="en-US" sz="2800" cap="none" dirty="0" err="1"/>
              <a:t>triển</a:t>
            </a:r>
            <a:r>
              <a:rPr lang="en-US" sz="2800" cap="none" dirty="0"/>
              <a:t> </a:t>
            </a:r>
            <a:r>
              <a:rPr lang="en-US" sz="2800" cap="none" dirty="0" err="1"/>
              <a:t>của</a:t>
            </a:r>
            <a:r>
              <a:rPr lang="en-US" sz="2800" cap="none" dirty="0"/>
              <a:t> Holmium: YAG laser, </a:t>
            </a:r>
            <a:r>
              <a:rPr lang="en-US" sz="2800" cap="none" dirty="0" err="1"/>
              <a:t>đây</a:t>
            </a:r>
            <a:r>
              <a:rPr lang="en-US" sz="2800" cap="none" dirty="0"/>
              <a:t> </a:t>
            </a:r>
            <a:r>
              <a:rPr lang="en-US" sz="2800" cap="none" dirty="0" err="1"/>
              <a:t>là</a:t>
            </a:r>
            <a:r>
              <a:rPr lang="en-US" sz="2800" cap="none" dirty="0"/>
              <a:t> </a:t>
            </a:r>
            <a:r>
              <a:rPr lang="en-US" sz="2800" cap="none" dirty="0" err="1"/>
              <a:t>hệ</a:t>
            </a:r>
            <a:r>
              <a:rPr lang="en-US" sz="2800" cap="none" dirty="0"/>
              <a:t> </a:t>
            </a:r>
            <a:r>
              <a:rPr lang="en-US" sz="2800" cap="none" dirty="0" err="1"/>
              <a:t>thống</a:t>
            </a:r>
            <a:r>
              <a:rPr lang="en-US" sz="2800" cap="none" dirty="0"/>
              <a:t> laser </a:t>
            </a:r>
            <a:r>
              <a:rPr lang="en-US" sz="2800" cap="none" dirty="0" err="1"/>
              <a:t>ở</a:t>
            </a:r>
            <a:r>
              <a:rPr lang="en-US" sz="2800" cap="none" dirty="0"/>
              <a:t> </a:t>
            </a:r>
            <a:r>
              <a:rPr lang="en-US" sz="2800" cap="none" dirty="0" err="1"/>
              <a:t>trạng</a:t>
            </a:r>
            <a:r>
              <a:rPr lang="en-US" sz="2800" cap="none" dirty="0"/>
              <a:t> </a:t>
            </a:r>
            <a:r>
              <a:rPr lang="en-US" sz="2800" cap="none" dirty="0" err="1"/>
              <a:t>thái</a:t>
            </a:r>
            <a:r>
              <a:rPr lang="en-US" sz="2800" cap="none" dirty="0"/>
              <a:t> </a:t>
            </a:r>
            <a:r>
              <a:rPr lang="en-US" sz="2800" cap="none" dirty="0" err="1"/>
              <a:t>rắn</a:t>
            </a:r>
            <a:r>
              <a:rPr lang="en-US" sz="2800" cap="none" dirty="0"/>
              <a:t>, </a:t>
            </a:r>
            <a:r>
              <a:rPr lang="en-US" sz="2800" cap="none" dirty="0" err="1"/>
              <a:t>hoạt</a:t>
            </a:r>
            <a:r>
              <a:rPr lang="en-US" sz="2800" cap="none" dirty="0"/>
              <a:t> </a:t>
            </a:r>
            <a:r>
              <a:rPr lang="en-US" sz="2800" cap="none" dirty="0" err="1"/>
              <a:t>động</a:t>
            </a:r>
            <a:r>
              <a:rPr lang="en-US" sz="2800" cap="none" dirty="0"/>
              <a:t> </a:t>
            </a:r>
            <a:r>
              <a:rPr lang="en-US" sz="2800" cap="none" dirty="0" err="1"/>
              <a:t>với</a:t>
            </a:r>
            <a:r>
              <a:rPr lang="en-US" sz="2800" cap="none" dirty="0"/>
              <a:t> </a:t>
            </a:r>
            <a:r>
              <a:rPr lang="en-US" sz="2800" cap="none" dirty="0" err="1"/>
              <a:t>bước</a:t>
            </a:r>
            <a:r>
              <a:rPr lang="en-US" sz="2800" cap="none" dirty="0"/>
              <a:t> </a:t>
            </a:r>
            <a:r>
              <a:rPr lang="en-US" sz="2800" cap="none" dirty="0" err="1"/>
              <a:t>sóng</a:t>
            </a:r>
            <a:r>
              <a:rPr lang="en-US" sz="2800" cap="none" dirty="0"/>
              <a:t> 2140 nm, </a:t>
            </a:r>
            <a:r>
              <a:rPr lang="en-US" sz="2800" cap="none" dirty="0" err="1"/>
              <a:t>khoảng</a:t>
            </a:r>
            <a:r>
              <a:rPr lang="en-US" sz="2800" cap="none" dirty="0"/>
              <a:t> </a:t>
            </a:r>
            <a:r>
              <a:rPr lang="en-US" sz="2800" cap="none" dirty="0" err="1"/>
              <a:t>thời</a:t>
            </a:r>
            <a:r>
              <a:rPr lang="en-US" sz="2800" cap="none" dirty="0"/>
              <a:t> </a:t>
            </a:r>
            <a:r>
              <a:rPr lang="en-US" sz="2800" cap="none" dirty="0" err="1"/>
              <a:t>gian</a:t>
            </a:r>
            <a:r>
              <a:rPr lang="en-US" sz="2800" cap="none" dirty="0"/>
              <a:t> </a:t>
            </a:r>
            <a:r>
              <a:rPr lang="en-US" sz="2800" cap="none" dirty="0" err="1"/>
              <a:t>dao</a:t>
            </a:r>
            <a:r>
              <a:rPr lang="en-US" sz="2800" cap="none" dirty="0"/>
              <a:t> </a:t>
            </a:r>
            <a:r>
              <a:rPr lang="en-US" sz="2800" cap="none" dirty="0" err="1"/>
              <a:t>động</a:t>
            </a:r>
            <a:r>
              <a:rPr lang="en-US" sz="2800" cap="none" dirty="0"/>
              <a:t> </a:t>
            </a:r>
            <a:r>
              <a:rPr lang="en-US" sz="2800" cap="none" dirty="0" err="1"/>
              <a:t>từ</a:t>
            </a:r>
            <a:r>
              <a:rPr lang="en-US" sz="2800" cap="none" dirty="0"/>
              <a:t> 250 - 350µsec.</a:t>
            </a:r>
            <a:endParaRPr lang="en-US" sz="2800" cap="none" dirty="0">
              <a:cs typeface="Calibri"/>
            </a:endParaRPr>
          </a:p>
        </p:txBody>
      </p:sp>
      <p:sp>
        <p:nvSpPr>
          <p:cNvPr id="3" name="Rectangle 2"/>
          <p:cNvSpPr/>
          <p:nvPr/>
        </p:nvSpPr>
        <p:spPr>
          <a:xfrm>
            <a:off x="400050" y="6096000"/>
            <a:ext cx="11182349" cy="646331"/>
          </a:xfrm>
          <a:prstGeom prst="rect">
            <a:avLst/>
          </a:prstGeom>
        </p:spPr>
        <p:txBody>
          <a:bodyPr wrap="square">
            <a:spAutoFit/>
          </a:bodyPr>
          <a:lstStyle/>
          <a:p>
            <a:r>
              <a:rPr lang="en-US" dirty="0">
                <a:latin typeface="Arial" charset="0"/>
                <a:ea typeface="Arial" charset="0"/>
                <a:cs typeface="Arial" charset="0"/>
              </a:rPr>
              <a:t>Basic Energy Modalities in Urologic Surgery – Campbell Wash Urology 11</a:t>
            </a:r>
            <a:r>
              <a:rPr lang="en-US" baseline="30000" dirty="0">
                <a:latin typeface="Arial" charset="0"/>
                <a:ea typeface="Arial" charset="0"/>
                <a:cs typeface="Arial" charset="0"/>
              </a:rPr>
              <a:t>th</a:t>
            </a:r>
            <a:r>
              <a:rPr lang="en-US" dirty="0">
                <a:latin typeface="Arial" charset="0"/>
                <a:ea typeface="Arial" charset="0"/>
                <a:cs typeface="Arial" charset="0"/>
              </a:rPr>
              <a:t> 2020 </a:t>
            </a:r>
          </a:p>
          <a:p>
            <a:r>
              <a:rPr lang="en-US" dirty="0">
                <a:latin typeface="Arial" pitchFamily="34" charset="0"/>
                <a:cs typeface="Arial" pitchFamily="34" charset="0"/>
              </a:rPr>
              <a:t>Y </a:t>
            </a:r>
            <a:r>
              <a:rPr lang="en-US" dirty="0" err="1">
                <a:latin typeface="Arial" pitchFamily="34" charset="0"/>
                <a:cs typeface="Arial" pitchFamily="34" charset="0"/>
              </a:rPr>
              <a:t>học</a:t>
            </a:r>
            <a:r>
              <a:rPr lang="en-US" dirty="0">
                <a:latin typeface="Arial" pitchFamily="34" charset="0"/>
                <a:cs typeface="Arial" pitchFamily="34" charset="0"/>
              </a:rPr>
              <a:t> </a:t>
            </a:r>
            <a:r>
              <a:rPr lang="en-US" dirty="0" err="1">
                <a:latin typeface="Arial" pitchFamily="34" charset="0"/>
                <a:cs typeface="Arial" pitchFamily="34" charset="0"/>
              </a:rPr>
              <a:t>thực</a:t>
            </a:r>
            <a:r>
              <a:rPr lang="en-US" dirty="0">
                <a:latin typeface="Arial" pitchFamily="34" charset="0"/>
                <a:cs typeface="Arial" pitchFamily="34" charset="0"/>
              </a:rPr>
              <a:t> </a:t>
            </a:r>
            <a:r>
              <a:rPr lang="en-US" dirty="0" err="1">
                <a:latin typeface="Arial" pitchFamily="34" charset="0"/>
                <a:cs typeface="Arial" pitchFamily="34" charset="0"/>
              </a:rPr>
              <a:t>hành</a:t>
            </a:r>
            <a:r>
              <a:rPr lang="en-US" dirty="0">
                <a:latin typeface="Arial" pitchFamily="34" charset="0"/>
                <a:cs typeface="Arial" pitchFamily="34" charset="0"/>
              </a:rPr>
              <a:t> (644+645) - </a:t>
            </a:r>
            <a:r>
              <a:rPr lang="en-US" dirty="0" err="1">
                <a:latin typeface="Arial" pitchFamily="34" charset="0"/>
                <a:cs typeface="Arial" pitchFamily="34" charset="0"/>
              </a:rPr>
              <a:t>số</a:t>
            </a:r>
            <a:r>
              <a:rPr lang="en-US" dirty="0">
                <a:latin typeface="Arial" pitchFamily="34" charset="0"/>
                <a:cs typeface="Arial" pitchFamily="34" charset="0"/>
              </a:rPr>
              <a:t> 2/2009</a:t>
            </a:r>
          </a:p>
        </p:txBody>
      </p:sp>
      <p:sp>
        <p:nvSpPr>
          <p:cNvPr id="6" name="Shape 1"/>
          <p:cNvSpPr>
            <a:spLocks noGrp="1"/>
          </p:cNvSpPr>
          <p:nvPr>
            <p:ph type="title"/>
          </p:nvPr>
        </p:nvSpPr>
        <p:spPr>
          <a:xfrm>
            <a:off x="609600" y="533400"/>
            <a:ext cx="10972800" cy="1143000"/>
          </a:xfrm>
        </p:spPr>
        <p:txBody>
          <a:bodyPr>
            <a:normAutofit/>
          </a:bodyPr>
          <a:lstStyle/>
          <a:p>
            <a:r>
              <a:rPr lang="en-US" b="1" dirty="0"/>
              <a:t>2.2. </a:t>
            </a:r>
            <a:r>
              <a:rPr lang="en-US" b="1" dirty="0" err="1"/>
              <a:t>Tán</a:t>
            </a:r>
            <a:r>
              <a:rPr lang="en-US" b="1" dirty="0"/>
              <a:t> </a:t>
            </a:r>
            <a:r>
              <a:rPr lang="en-US" b="1" dirty="0" err="1"/>
              <a:t>sỏi</a:t>
            </a:r>
            <a:r>
              <a:rPr lang="en-US" b="1" dirty="0"/>
              <a:t> laser</a:t>
            </a:r>
          </a:p>
        </p:txBody>
      </p:sp>
      <p:sp>
        <p:nvSpPr>
          <p:cNvPr id="2" name="Slide Number Placeholder 1"/>
          <p:cNvSpPr>
            <a:spLocks noGrp="1"/>
          </p:cNvSpPr>
          <p:nvPr>
            <p:ph type="sldNum" sz="quarter" idx="12"/>
          </p:nvPr>
        </p:nvSpPr>
        <p:spPr/>
        <p:txBody>
          <a:bodyPr/>
          <a:lstStyle/>
          <a:p>
            <a:fld id="{BC410EEA-824F-4D46-AFE7-60426C8C06B0}" type="slidenum">
              <a:rPr lang="en-US" smtClean="0"/>
              <a:pPr/>
              <a:t>33</a:t>
            </a:fld>
            <a:endParaRPr lang="en-US"/>
          </a:p>
        </p:txBody>
      </p:sp>
    </p:spTree>
    <p:extLst>
      <p:ext uri="{BB962C8B-B14F-4D97-AF65-F5344CB8AC3E}">
        <p14:creationId xmlns:p14="http://schemas.microsoft.com/office/powerpoint/2010/main" val="3529461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a:spLocks noGrp="1"/>
          </p:cNvSpPr>
          <p:nvPr>
            <p:ph idx="4294967295"/>
          </p:nvPr>
        </p:nvSpPr>
        <p:spPr>
          <a:xfrm>
            <a:off x="203200" y="1676400"/>
            <a:ext cx="11582400" cy="4724400"/>
          </a:xfrm>
          <a:prstGeom prst="rect">
            <a:avLst/>
          </a:prstGeom>
        </p:spPr>
        <p:txBody>
          <a:bodyPr>
            <a:normAutofit fontScale="97000"/>
          </a:bodyPr>
          <a:lstStyle/>
          <a:p>
            <a:pPr marL="685800" marR="0" indent="0">
              <a:lnSpc>
                <a:spcPct val="150000"/>
              </a:lnSpc>
              <a:spcBef>
                <a:spcPts val="0"/>
              </a:spcBef>
              <a:spcAft>
                <a:spcPts val="0"/>
              </a:spcAft>
              <a:buNone/>
            </a:pPr>
            <a:r>
              <a:rPr lang="en-US" sz="2600" b="1" cap="none" dirty="0" err="1"/>
              <a:t>Ưu</a:t>
            </a:r>
            <a:r>
              <a:rPr lang="en-US" sz="2600" b="1" cap="none" dirty="0"/>
              <a:t> </a:t>
            </a:r>
            <a:r>
              <a:rPr lang="en-US" sz="2600" b="1" cap="none" dirty="0" err="1"/>
              <a:t>điểm</a:t>
            </a:r>
            <a:endParaRPr lang="en-US" sz="2600" b="1" cap="none" dirty="0"/>
          </a:p>
          <a:p>
            <a:pPr marL="398463" marR="0" indent="0">
              <a:lnSpc>
                <a:spcPct val="150000"/>
              </a:lnSpc>
              <a:spcBef>
                <a:spcPts val="0"/>
              </a:spcBef>
              <a:spcAft>
                <a:spcPts val="0"/>
              </a:spcAft>
            </a:pPr>
            <a:r>
              <a:rPr lang="en-US" sz="2600" cap="none" dirty="0"/>
              <a:t>Cho </a:t>
            </a:r>
            <a:r>
              <a:rPr lang="en-US" sz="2600" cap="none" dirty="0" err="1"/>
              <a:t>phép</a:t>
            </a:r>
            <a:r>
              <a:rPr lang="en-US" sz="2600" cap="none" dirty="0"/>
              <a:t> s</a:t>
            </a:r>
            <a:r>
              <a:rPr lang="vi-VN" sz="2600" cap="none" dirty="0"/>
              <a:t>ử dụng với các thiết bị soi mềm và c</a:t>
            </a:r>
            <a:r>
              <a:rPr lang="en-US" sz="2600" cap="none" dirty="0" err="1"/>
              <a:t>ó</a:t>
            </a:r>
            <a:r>
              <a:rPr lang="vi-VN" sz="2600" cap="none" dirty="0"/>
              <a:t> hiệu quả an toàn hơn so với EHL, EHL gây tổn thương niệu mạc ở khoảng cách vài mm thì Holmium laser chỉ ở 0.5 – 1 m</a:t>
            </a:r>
            <a:r>
              <a:rPr lang="en-US" sz="2600" cap="none" dirty="0"/>
              <a:t>m. (Santa-Cruz et al, 1998)</a:t>
            </a:r>
            <a:endParaRPr lang="en-US" sz="2600" cap="none" dirty="0">
              <a:cs typeface="Calibri"/>
            </a:endParaRPr>
          </a:p>
          <a:p>
            <a:pPr marL="398463" marR="0" indent="0">
              <a:lnSpc>
                <a:spcPct val="150000"/>
              </a:lnSpc>
              <a:spcBef>
                <a:spcPts val="0"/>
              </a:spcBef>
              <a:spcAft>
                <a:spcPts val="0"/>
              </a:spcAft>
            </a:pPr>
            <a:r>
              <a:rPr lang="en-US" sz="2600" cap="none" dirty="0" err="1"/>
              <a:t>Ưu</a:t>
            </a:r>
            <a:r>
              <a:rPr lang="en-US" sz="2600" cap="none" dirty="0"/>
              <a:t> </a:t>
            </a:r>
            <a:r>
              <a:rPr lang="en-US" sz="2600" cap="none" dirty="0" err="1"/>
              <a:t>điểm</a:t>
            </a:r>
            <a:r>
              <a:rPr lang="en-US" sz="2600" cap="none" dirty="0"/>
              <a:t> </a:t>
            </a:r>
            <a:r>
              <a:rPr lang="en-US" sz="2600" cap="none" dirty="0" err="1"/>
              <a:t>vượt</a:t>
            </a:r>
            <a:r>
              <a:rPr lang="en-US" sz="2600" cap="none" dirty="0"/>
              <a:t> </a:t>
            </a:r>
            <a:r>
              <a:rPr lang="en-US" sz="2600" cap="none" dirty="0" err="1"/>
              <a:t>trội</a:t>
            </a:r>
            <a:r>
              <a:rPr lang="en-US" sz="2600" cap="none" dirty="0"/>
              <a:t> </a:t>
            </a:r>
            <a:r>
              <a:rPr lang="en-US" sz="2600" cap="none" dirty="0" err="1"/>
              <a:t>của</a:t>
            </a:r>
            <a:r>
              <a:rPr lang="en-US" sz="2600" cap="none" dirty="0"/>
              <a:t> Holmium laser </a:t>
            </a:r>
            <a:r>
              <a:rPr lang="en-US" sz="2600" cap="none" dirty="0" err="1"/>
              <a:t>là</a:t>
            </a:r>
            <a:r>
              <a:rPr lang="en-US" sz="2600" cap="none" dirty="0"/>
              <a:t> </a:t>
            </a:r>
            <a:r>
              <a:rPr lang="en-US" sz="2600" cap="none" dirty="0" err="1"/>
              <a:t>có</a:t>
            </a:r>
            <a:r>
              <a:rPr lang="en-US" sz="2600" cap="none" dirty="0"/>
              <a:t> </a:t>
            </a:r>
            <a:r>
              <a:rPr lang="en-US" sz="2600" cap="none" dirty="0" err="1"/>
              <a:t>thể</a:t>
            </a:r>
            <a:r>
              <a:rPr lang="en-US" sz="2600" cap="none" dirty="0"/>
              <a:t> </a:t>
            </a:r>
            <a:r>
              <a:rPr lang="en-US" sz="2600" cap="none" dirty="0" err="1"/>
              <a:t>tán</a:t>
            </a:r>
            <a:r>
              <a:rPr lang="en-US" sz="2600" cap="none" dirty="0"/>
              <a:t> </a:t>
            </a:r>
            <a:r>
              <a:rPr lang="en-US" sz="2600" cap="none" dirty="0" err="1"/>
              <a:t>tất</a:t>
            </a:r>
            <a:r>
              <a:rPr lang="en-US" sz="2600" cap="none" dirty="0"/>
              <a:t> </a:t>
            </a:r>
            <a:r>
              <a:rPr lang="en-US" sz="2600" cap="none" dirty="0" err="1"/>
              <a:t>cả</a:t>
            </a:r>
            <a:r>
              <a:rPr lang="en-US" sz="2600" cap="none" dirty="0"/>
              <a:t> </a:t>
            </a:r>
            <a:r>
              <a:rPr lang="en-US" sz="2600" cap="none" dirty="0" err="1"/>
              <a:t>các</a:t>
            </a:r>
            <a:r>
              <a:rPr lang="en-US" sz="2600" cap="none" dirty="0"/>
              <a:t> </a:t>
            </a:r>
            <a:r>
              <a:rPr lang="en-US" sz="2600" cap="none" dirty="0" err="1"/>
              <a:t>loại</a:t>
            </a:r>
            <a:r>
              <a:rPr lang="en-US" sz="2600" cap="none" dirty="0"/>
              <a:t> </a:t>
            </a:r>
            <a:r>
              <a:rPr lang="en-US" sz="2600" cap="none" dirty="0" err="1"/>
              <a:t>sỏi</a:t>
            </a:r>
            <a:r>
              <a:rPr lang="en-US" sz="2600" cap="none" dirty="0"/>
              <a:t>, </a:t>
            </a:r>
            <a:r>
              <a:rPr lang="en-US" sz="2600" cap="none" dirty="0" err="1"/>
              <a:t>tỷ</a:t>
            </a:r>
            <a:r>
              <a:rPr lang="en-US" sz="2600" cap="none" dirty="0"/>
              <a:t> </a:t>
            </a:r>
            <a:r>
              <a:rPr lang="en-US" sz="2600" cap="none" err="1"/>
              <a:t>lệ</a:t>
            </a:r>
            <a:r>
              <a:rPr lang="en-US" sz="2600" cap="none"/>
              <a:t> thành công </a:t>
            </a:r>
            <a:r>
              <a:rPr lang="en-US" sz="2600" cap="none" dirty="0" err="1"/>
              <a:t>của</a:t>
            </a:r>
            <a:r>
              <a:rPr lang="en-US" sz="2600" cap="none" dirty="0"/>
              <a:t> </a:t>
            </a:r>
            <a:r>
              <a:rPr lang="en-US" sz="2600" cap="none" dirty="0" err="1"/>
              <a:t>tất</a:t>
            </a:r>
            <a:r>
              <a:rPr lang="en-US" sz="2600" cap="none" dirty="0"/>
              <a:t> </a:t>
            </a:r>
            <a:r>
              <a:rPr lang="en-US" sz="2600" cap="none" dirty="0" err="1"/>
              <a:t>cả</a:t>
            </a:r>
            <a:r>
              <a:rPr lang="en-US" sz="2600" cap="none" dirty="0"/>
              <a:t> </a:t>
            </a:r>
            <a:r>
              <a:rPr lang="en-US" sz="2600" cap="none" dirty="0" err="1"/>
              <a:t>các</a:t>
            </a:r>
            <a:r>
              <a:rPr lang="en-US" sz="2600" cap="none" dirty="0"/>
              <a:t> </a:t>
            </a:r>
            <a:r>
              <a:rPr lang="en-US" sz="2600" cap="none" dirty="0" err="1"/>
              <a:t>loại</a:t>
            </a:r>
            <a:r>
              <a:rPr lang="en-US" sz="2600" cap="none" dirty="0"/>
              <a:t> </a:t>
            </a:r>
            <a:r>
              <a:rPr lang="en-US" sz="2600" cap="none" dirty="0" err="1"/>
              <a:t>sỏi</a:t>
            </a:r>
            <a:r>
              <a:rPr lang="en-US" sz="2600" cap="none" dirty="0"/>
              <a:t> </a:t>
            </a:r>
            <a:r>
              <a:rPr lang="en-US" sz="2600" cap="none" dirty="0" err="1"/>
              <a:t>đã</a:t>
            </a:r>
            <a:r>
              <a:rPr lang="en-US" sz="2600" cap="none" dirty="0"/>
              <a:t> </a:t>
            </a:r>
            <a:r>
              <a:rPr lang="en-US" sz="2600" cap="none" dirty="0" err="1"/>
              <a:t>được</a:t>
            </a:r>
            <a:r>
              <a:rPr lang="en-US" sz="2600" cap="none" dirty="0"/>
              <a:t> </a:t>
            </a:r>
            <a:r>
              <a:rPr lang="en-US" sz="2600" cap="none" dirty="0" err="1"/>
              <a:t>ghi</a:t>
            </a:r>
            <a:r>
              <a:rPr lang="en-US" sz="2600" cap="none" dirty="0"/>
              <a:t> </a:t>
            </a:r>
            <a:r>
              <a:rPr lang="en-US" sz="2600" cap="none" dirty="0" err="1"/>
              <a:t>nhận</a:t>
            </a:r>
            <a:r>
              <a:rPr lang="en-US" sz="2600" cap="none" dirty="0"/>
              <a:t> </a:t>
            </a:r>
            <a:r>
              <a:rPr lang="en-US" sz="2600" cap="none" dirty="0" err="1"/>
              <a:t>là</a:t>
            </a:r>
            <a:r>
              <a:rPr lang="en-US" sz="2600" cap="none" dirty="0"/>
              <a:t> 91 – 100%, </a:t>
            </a:r>
            <a:r>
              <a:rPr lang="en-US" sz="2600" cap="none" dirty="0" err="1"/>
              <a:t>tỷ</a:t>
            </a:r>
            <a:r>
              <a:rPr lang="en-US" sz="2600" cap="none" dirty="0"/>
              <a:t> </a:t>
            </a:r>
            <a:r>
              <a:rPr lang="en-US" sz="2600" cap="none" dirty="0" err="1"/>
              <a:t>lệ</a:t>
            </a:r>
            <a:r>
              <a:rPr lang="en-US" sz="2600" cap="none" dirty="0"/>
              <a:t> </a:t>
            </a:r>
            <a:r>
              <a:rPr lang="en-US" sz="2600" cap="none" dirty="0" err="1"/>
              <a:t>sạch</a:t>
            </a:r>
            <a:r>
              <a:rPr lang="en-US" sz="2600" cap="none" dirty="0"/>
              <a:t> </a:t>
            </a:r>
            <a:r>
              <a:rPr lang="en-US" sz="2600" cap="none" dirty="0" err="1"/>
              <a:t>sỏi</a:t>
            </a:r>
            <a:r>
              <a:rPr lang="en-US" sz="2600" cap="none" dirty="0"/>
              <a:t> </a:t>
            </a:r>
            <a:r>
              <a:rPr lang="en-US" sz="2600" cap="none" dirty="0" err="1"/>
              <a:t>trung</a:t>
            </a:r>
            <a:r>
              <a:rPr lang="en-US" sz="2600" cap="none" dirty="0"/>
              <a:t> </a:t>
            </a:r>
            <a:r>
              <a:rPr lang="en-US" sz="2600" cap="none" dirty="0" err="1"/>
              <a:t>bình</a:t>
            </a:r>
            <a:r>
              <a:rPr lang="en-US" sz="2600" cap="none" dirty="0"/>
              <a:t> </a:t>
            </a:r>
            <a:r>
              <a:rPr lang="en-US" sz="2600" cap="none" dirty="0" err="1"/>
              <a:t>là</a:t>
            </a:r>
            <a:r>
              <a:rPr lang="en-US" sz="2600" cap="none" dirty="0"/>
              <a:t> 95%</a:t>
            </a:r>
            <a:endParaRPr lang="en-US" sz="2600" cap="none" dirty="0">
              <a:cs typeface="Calibri"/>
            </a:endParaRPr>
          </a:p>
          <a:p>
            <a:pPr marL="398463" marR="0" indent="0">
              <a:lnSpc>
                <a:spcPct val="115000"/>
              </a:lnSpc>
              <a:spcBef>
                <a:spcPts val="1200"/>
              </a:spcBef>
              <a:spcAft>
                <a:spcPts val="0"/>
              </a:spcAft>
              <a:buNone/>
            </a:pPr>
            <a:endParaRPr lang="en-US" sz="2600" cap="none" dirty="0">
              <a:cs typeface="Calibri"/>
            </a:endParaRPr>
          </a:p>
        </p:txBody>
      </p:sp>
      <p:sp>
        <p:nvSpPr>
          <p:cNvPr id="2" name="Slide Number Placeholder 1"/>
          <p:cNvSpPr>
            <a:spLocks noGrp="1"/>
          </p:cNvSpPr>
          <p:nvPr>
            <p:ph type="sldNum" sz="quarter" idx="12"/>
          </p:nvPr>
        </p:nvSpPr>
        <p:spPr/>
        <p:txBody>
          <a:bodyPr/>
          <a:lstStyle/>
          <a:p>
            <a:fld id="{BC410EEA-824F-4D46-AFE7-60426C8C06B0}" type="slidenum">
              <a:rPr lang="en-US" smtClean="0"/>
              <a:pPr/>
              <a:t>34</a:t>
            </a:fld>
            <a:endParaRPr lang="en-US"/>
          </a:p>
        </p:txBody>
      </p:sp>
      <p:sp>
        <p:nvSpPr>
          <p:cNvPr id="4" name="Shape 1"/>
          <p:cNvSpPr>
            <a:spLocks noGrp="1"/>
          </p:cNvSpPr>
          <p:nvPr>
            <p:ph type="title"/>
          </p:nvPr>
        </p:nvSpPr>
        <p:spPr>
          <a:xfrm>
            <a:off x="609600" y="533400"/>
            <a:ext cx="10972800" cy="1143000"/>
          </a:xfrm>
        </p:spPr>
        <p:txBody>
          <a:bodyPr>
            <a:normAutofit/>
          </a:bodyPr>
          <a:lstStyle/>
          <a:p>
            <a:r>
              <a:rPr lang="en-US" b="1" dirty="0"/>
              <a:t>2.2. </a:t>
            </a:r>
            <a:r>
              <a:rPr lang="en-US" b="1" dirty="0" err="1"/>
              <a:t>Tán</a:t>
            </a:r>
            <a:r>
              <a:rPr lang="en-US" b="1" dirty="0"/>
              <a:t> </a:t>
            </a:r>
            <a:r>
              <a:rPr lang="en-US" b="1" dirty="0" err="1"/>
              <a:t>sỏi</a:t>
            </a:r>
            <a:r>
              <a:rPr lang="en-US" b="1" dirty="0"/>
              <a:t> laser</a:t>
            </a:r>
          </a:p>
        </p:txBody>
      </p:sp>
      <p:sp>
        <p:nvSpPr>
          <p:cNvPr id="6" name="Rectangle 5"/>
          <p:cNvSpPr/>
          <p:nvPr/>
        </p:nvSpPr>
        <p:spPr>
          <a:xfrm>
            <a:off x="400050" y="6096000"/>
            <a:ext cx="11182349" cy="646331"/>
          </a:xfrm>
          <a:prstGeom prst="rect">
            <a:avLst/>
          </a:prstGeom>
        </p:spPr>
        <p:txBody>
          <a:bodyPr wrap="square">
            <a:spAutoFit/>
          </a:bodyPr>
          <a:lstStyle/>
          <a:p>
            <a:r>
              <a:rPr lang="en-US" dirty="0">
                <a:latin typeface="Arial" charset="0"/>
                <a:ea typeface="Arial" charset="0"/>
                <a:cs typeface="Arial" charset="0"/>
              </a:rPr>
              <a:t>Basic Energy Modalities in Urologic Surgery – Campbell Wash Urology 11</a:t>
            </a:r>
            <a:r>
              <a:rPr lang="en-US" baseline="30000" dirty="0">
                <a:latin typeface="Arial" charset="0"/>
                <a:ea typeface="Arial" charset="0"/>
                <a:cs typeface="Arial" charset="0"/>
              </a:rPr>
              <a:t>th</a:t>
            </a:r>
            <a:r>
              <a:rPr lang="en-US" dirty="0">
                <a:latin typeface="Arial" charset="0"/>
                <a:ea typeface="Arial" charset="0"/>
                <a:cs typeface="Arial" charset="0"/>
              </a:rPr>
              <a:t> 2020 </a:t>
            </a:r>
          </a:p>
          <a:p>
            <a:r>
              <a:rPr lang="en-US" dirty="0">
                <a:latin typeface="Arial" pitchFamily="34" charset="0"/>
                <a:cs typeface="Arial" pitchFamily="34" charset="0"/>
              </a:rPr>
              <a:t>Y </a:t>
            </a:r>
            <a:r>
              <a:rPr lang="en-US" dirty="0" err="1">
                <a:latin typeface="Arial" pitchFamily="34" charset="0"/>
                <a:cs typeface="Arial" pitchFamily="34" charset="0"/>
              </a:rPr>
              <a:t>học</a:t>
            </a:r>
            <a:r>
              <a:rPr lang="en-US" dirty="0">
                <a:latin typeface="Arial" pitchFamily="34" charset="0"/>
                <a:cs typeface="Arial" pitchFamily="34" charset="0"/>
              </a:rPr>
              <a:t> </a:t>
            </a:r>
            <a:r>
              <a:rPr lang="en-US" dirty="0" err="1">
                <a:latin typeface="Arial" pitchFamily="34" charset="0"/>
                <a:cs typeface="Arial" pitchFamily="34" charset="0"/>
              </a:rPr>
              <a:t>thực</a:t>
            </a:r>
            <a:r>
              <a:rPr lang="en-US" dirty="0">
                <a:latin typeface="Arial" pitchFamily="34" charset="0"/>
                <a:cs typeface="Arial" pitchFamily="34" charset="0"/>
              </a:rPr>
              <a:t> </a:t>
            </a:r>
            <a:r>
              <a:rPr lang="en-US" dirty="0" err="1">
                <a:latin typeface="Arial" pitchFamily="34" charset="0"/>
                <a:cs typeface="Arial" pitchFamily="34" charset="0"/>
              </a:rPr>
              <a:t>hành</a:t>
            </a:r>
            <a:r>
              <a:rPr lang="en-US" dirty="0">
                <a:latin typeface="Arial" pitchFamily="34" charset="0"/>
                <a:cs typeface="Arial" pitchFamily="34" charset="0"/>
              </a:rPr>
              <a:t> (644+645) - </a:t>
            </a:r>
            <a:r>
              <a:rPr lang="en-US" dirty="0" err="1">
                <a:latin typeface="Arial" pitchFamily="34" charset="0"/>
                <a:cs typeface="Arial" pitchFamily="34" charset="0"/>
              </a:rPr>
              <a:t>số</a:t>
            </a:r>
            <a:r>
              <a:rPr lang="en-US" dirty="0">
                <a:latin typeface="Arial" pitchFamily="34" charset="0"/>
                <a:cs typeface="Arial" pitchFamily="34" charset="0"/>
              </a:rPr>
              <a:t> 2/2009</a:t>
            </a:r>
          </a:p>
        </p:txBody>
      </p:sp>
    </p:spTree>
    <p:extLst>
      <p:ext uri="{BB962C8B-B14F-4D97-AF65-F5344CB8AC3E}">
        <p14:creationId xmlns:p14="http://schemas.microsoft.com/office/powerpoint/2010/main" val="4095024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a:spLocks noGrp="1"/>
          </p:cNvSpPr>
          <p:nvPr>
            <p:ph idx="4294967295"/>
          </p:nvPr>
        </p:nvSpPr>
        <p:spPr>
          <a:xfrm>
            <a:off x="203200" y="1676400"/>
            <a:ext cx="11582400" cy="4724400"/>
          </a:xfrm>
          <a:prstGeom prst="rect">
            <a:avLst/>
          </a:prstGeom>
        </p:spPr>
        <p:txBody>
          <a:bodyPr>
            <a:normAutofit fontScale="97000"/>
          </a:bodyPr>
          <a:lstStyle/>
          <a:p>
            <a:pPr marL="685800" marR="0" indent="0">
              <a:lnSpc>
                <a:spcPct val="150000"/>
              </a:lnSpc>
              <a:spcBef>
                <a:spcPts val="0"/>
              </a:spcBef>
              <a:spcAft>
                <a:spcPts val="0"/>
              </a:spcAft>
              <a:buNone/>
            </a:pPr>
            <a:r>
              <a:rPr lang="en-US" sz="2600" b="1" cap="none" dirty="0" err="1"/>
              <a:t>Ưu</a:t>
            </a:r>
            <a:r>
              <a:rPr lang="en-US" sz="2600" b="1" cap="none" dirty="0"/>
              <a:t> </a:t>
            </a:r>
            <a:r>
              <a:rPr lang="en-US" sz="2600" b="1" cap="none" dirty="0" err="1"/>
              <a:t>điểm</a:t>
            </a:r>
            <a:endParaRPr lang="en-US" sz="2600" b="1" cap="none" dirty="0"/>
          </a:p>
          <a:p>
            <a:pPr marL="398463" marR="0" indent="0">
              <a:lnSpc>
                <a:spcPct val="150000"/>
              </a:lnSpc>
              <a:spcBef>
                <a:spcPts val="0"/>
              </a:spcBef>
              <a:spcAft>
                <a:spcPts val="0"/>
              </a:spcAft>
            </a:pPr>
            <a:r>
              <a:rPr lang="en-US" sz="2600" cap="none" dirty="0"/>
              <a:t> </a:t>
            </a:r>
            <a:r>
              <a:rPr lang="en-US" sz="2600" cap="none" dirty="0" err="1"/>
              <a:t>Hiện</a:t>
            </a:r>
            <a:r>
              <a:rPr lang="en-US" sz="2600" cap="none" dirty="0"/>
              <a:t> </a:t>
            </a:r>
            <a:r>
              <a:rPr lang="en-US" sz="2600" cap="none" dirty="0" err="1"/>
              <a:t>tại</a:t>
            </a:r>
            <a:r>
              <a:rPr lang="en-US" sz="2600" cap="none" dirty="0"/>
              <a:t>, Holmium laser </a:t>
            </a:r>
            <a:r>
              <a:rPr lang="en-US" sz="2600" cap="none" dirty="0" err="1"/>
              <a:t>là</a:t>
            </a:r>
            <a:r>
              <a:rPr lang="en-US" sz="2600" cap="none" dirty="0"/>
              <a:t> </a:t>
            </a:r>
            <a:r>
              <a:rPr lang="en-US" sz="2600" cap="none" dirty="0" err="1"/>
              <a:t>công</a:t>
            </a:r>
            <a:r>
              <a:rPr lang="en-US" sz="2600" cap="none" dirty="0"/>
              <a:t> </a:t>
            </a:r>
            <a:r>
              <a:rPr lang="en-US" sz="2600" cap="none" dirty="0" err="1"/>
              <a:t>cụ</a:t>
            </a:r>
            <a:r>
              <a:rPr lang="en-US" sz="2600" cap="none" dirty="0"/>
              <a:t> </a:t>
            </a:r>
            <a:r>
              <a:rPr lang="en-US" sz="2600" cap="none" dirty="0" err="1"/>
              <a:t>tán</a:t>
            </a:r>
            <a:r>
              <a:rPr lang="en-US" sz="2600" cap="none" dirty="0"/>
              <a:t> </a:t>
            </a:r>
            <a:r>
              <a:rPr lang="en-US" sz="2600" cap="none" dirty="0" err="1"/>
              <a:t>sỏi</a:t>
            </a:r>
            <a:r>
              <a:rPr lang="en-US" sz="2600" cap="none" dirty="0"/>
              <a:t> </a:t>
            </a:r>
            <a:r>
              <a:rPr lang="en-US" sz="2600" cap="none" dirty="0" err="1"/>
              <a:t>hiệu</a:t>
            </a:r>
            <a:r>
              <a:rPr lang="en-US" sz="2600" cap="none" dirty="0"/>
              <a:t> </a:t>
            </a:r>
            <a:r>
              <a:rPr lang="en-US" sz="2600" cap="none" dirty="0" err="1"/>
              <a:t>quả</a:t>
            </a:r>
            <a:r>
              <a:rPr lang="en-US" sz="2600" cap="none" dirty="0"/>
              <a:t> </a:t>
            </a:r>
            <a:r>
              <a:rPr lang="en-US" sz="2600" cap="none" dirty="0" err="1"/>
              <a:t>và</a:t>
            </a:r>
            <a:r>
              <a:rPr lang="en-US" sz="2600" cap="none" dirty="0"/>
              <a:t> </a:t>
            </a:r>
            <a:r>
              <a:rPr lang="en-US" sz="2600" cap="none" dirty="0" err="1"/>
              <a:t>có</a:t>
            </a:r>
            <a:r>
              <a:rPr lang="en-US" sz="2600" cap="none" dirty="0"/>
              <a:t> </a:t>
            </a:r>
            <a:r>
              <a:rPr lang="en-US" sz="2600" cap="none" dirty="0" err="1"/>
              <a:t>bờ</a:t>
            </a:r>
            <a:r>
              <a:rPr lang="en-US" sz="2600" cap="none" dirty="0"/>
              <a:t> an </a:t>
            </a:r>
            <a:r>
              <a:rPr lang="en-US" sz="2600" cap="none" dirty="0" err="1"/>
              <a:t>toàn</a:t>
            </a:r>
            <a:r>
              <a:rPr lang="en-US" sz="2600" cap="none" dirty="0"/>
              <a:t> </a:t>
            </a:r>
            <a:r>
              <a:rPr lang="en-US" sz="2600" cap="none" dirty="0" err="1"/>
              <a:t>tốt</a:t>
            </a:r>
            <a:r>
              <a:rPr lang="en-US" sz="2600" cap="none" dirty="0"/>
              <a:t> </a:t>
            </a:r>
            <a:r>
              <a:rPr lang="en-US" sz="2600" cap="none" dirty="0" err="1"/>
              <a:t>nhất</a:t>
            </a:r>
            <a:r>
              <a:rPr lang="en-US" sz="2600" cap="none" dirty="0"/>
              <a:t>, </a:t>
            </a:r>
            <a:r>
              <a:rPr lang="en-US" sz="2600" cap="none" dirty="0" err="1"/>
              <a:t>cho</a:t>
            </a:r>
            <a:r>
              <a:rPr lang="en-US" sz="2600" cap="none" dirty="0"/>
              <a:t> </a:t>
            </a:r>
            <a:r>
              <a:rPr lang="en-US" sz="2600" cap="none" dirty="0" err="1"/>
              <a:t>mảnh</a:t>
            </a:r>
            <a:r>
              <a:rPr lang="en-US" sz="2600" cap="none" dirty="0"/>
              <a:t> </a:t>
            </a:r>
            <a:r>
              <a:rPr lang="en-US" sz="2600" cap="none" dirty="0" err="1"/>
              <a:t>vỡ</a:t>
            </a:r>
            <a:r>
              <a:rPr lang="en-US" sz="2600" cap="none" dirty="0"/>
              <a:t> </a:t>
            </a:r>
            <a:r>
              <a:rPr lang="en-US" sz="2600" cap="none" dirty="0" err="1"/>
              <a:t>nhỏ</a:t>
            </a:r>
            <a:r>
              <a:rPr lang="en-US" sz="2600" cap="none" dirty="0"/>
              <a:t> </a:t>
            </a:r>
            <a:r>
              <a:rPr lang="en-US" sz="2600" cap="none" dirty="0" err="1"/>
              <a:t>giảm</a:t>
            </a:r>
            <a:r>
              <a:rPr lang="en-US" sz="2600" cap="none" dirty="0"/>
              <a:t> </a:t>
            </a:r>
            <a:r>
              <a:rPr lang="en-US" sz="2600" cap="none" dirty="0" err="1"/>
              <a:t>nhu</a:t>
            </a:r>
            <a:r>
              <a:rPr lang="en-US" sz="2600" cap="none" dirty="0"/>
              <a:t> </a:t>
            </a:r>
            <a:r>
              <a:rPr lang="en-US" sz="2600" cap="none" dirty="0" err="1"/>
              <a:t>cầu</a:t>
            </a:r>
            <a:r>
              <a:rPr lang="en-US" sz="2600" cap="none" dirty="0"/>
              <a:t> </a:t>
            </a:r>
            <a:r>
              <a:rPr lang="en-US" sz="2600" cap="none" dirty="0" err="1"/>
              <a:t>sử</a:t>
            </a:r>
            <a:r>
              <a:rPr lang="en-US" sz="2600" cap="none" dirty="0"/>
              <a:t> </a:t>
            </a:r>
            <a:r>
              <a:rPr lang="en-US" sz="2600" cap="none" dirty="0" err="1"/>
              <a:t>dụng</a:t>
            </a:r>
            <a:r>
              <a:rPr lang="en-US" sz="2600" cap="none" dirty="0"/>
              <a:t> </a:t>
            </a:r>
            <a:r>
              <a:rPr lang="en-US" sz="2600" cap="none" dirty="0" err="1"/>
              <a:t>rọ</a:t>
            </a:r>
            <a:r>
              <a:rPr lang="en-US" sz="2600" cap="none" dirty="0"/>
              <a:t> (Teichman et al, 1998c), </a:t>
            </a:r>
            <a:r>
              <a:rPr lang="en-US" sz="2600" cap="none" dirty="0" err="1"/>
              <a:t>giảm</a:t>
            </a:r>
            <a:r>
              <a:rPr lang="en-US" sz="2600" cap="none" dirty="0"/>
              <a:t> </a:t>
            </a:r>
            <a:r>
              <a:rPr lang="en-US" sz="2600" cap="none" dirty="0" err="1"/>
              <a:t>nguy</a:t>
            </a:r>
            <a:r>
              <a:rPr lang="en-US" sz="2600" cap="none" dirty="0"/>
              <a:t> </a:t>
            </a:r>
            <a:r>
              <a:rPr lang="en-US" sz="2600" cap="none" dirty="0" err="1"/>
              <a:t>cơ</a:t>
            </a:r>
            <a:r>
              <a:rPr lang="en-US" sz="2600" cap="none" dirty="0"/>
              <a:t> </a:t>
            </a:r>
            <a:r>
              <a:rPr lang="en-US" sz="2600" cap="none" dirty="0" err="1"/>
              <a:t>sỏi</a:t>
            </a:r>
            <a:r>
              <a:rPr lang="en-US" sz="2600" cap="none" dirty="0"/>
              <a:t> </a:t>
            </a:r>
            <a:r>
              <a:rPr lang="en-US" sz="2600" cap="none" dirty="0" err="1"/>
              <a:t>chạy</a:t>
            </a:r>
            <a:r>
              <a:rPr lang="en-US" sz="2600" cap="none" dirty="0"/>
              <a:t> </a:t>
            </a:r>
            <a:r>
              <a:rPr lang="en-US" sz="2600" cap="none" dirty="0" err="1"/>
              <a:t>ngược</a:t>
            </a:r>
            <a:r>
              <a:rPr lang="en-US" sz="2600" cap="none" dirty="0"/>
              <a:t> </a:t>
            </a:r>
            <a:r>
              <a:rPr lang="en-US" sz="2600" cap="none" dirty="0" err="1"/>
              <a:t>lên</a:t>
            </a:r>
            <a:r>
              <a:rPr lang="en-US" sz="2600" cap="none" dirty="0"/>
              <a:t> </a:t>
            </a:r>
            <a:r>
              <a:rPr lang="en-US" sz="2600" cap="none" dirty="0" err="1"/>
              <a:t>cao</a:t>
            </a:r>
            <a:r>
              <a:rPr lang="en-US" sz="2600" cap="none" dirty="0"/>
              <a:t> do </a:t>
            </a:r>
            <a:r>
              <a:rPr lang="en-US" sz="2600" cap="none" dirty="0" err="1"/>
              <a:t>chỉ</a:t>
            </a:r>
            <a:r>
              <a:rPr lang="en-US" sz="2600" cap="none" dirty="0"/>
              <a:t> </a:t>
            </a:r>
            <a:r>
              <a:rPr lang="en-US" sz="2600" cap="none" dirty="0" err="1"/>
              <a:t>tạo</a:t>
            </a:r>
            <a:r>
              <a:rPr lang="en-US" sz="2600" cap="none" dirty="0"/>
              <a:t> </a:t>
            </a:r>
            <a:r>
              <a:rPr lang="en-US" sz="2600" cap="none" dirty="0" err="1"/>
              <a:t>ra</a:t>
            </a:r>
            <a:r>
              <a:rPr lang="en-US" sz="2600" cap="none" dirty="0"/>
              <a:t> </a:t>
            </a:r>
            <a:r>
              <a:rPr lang="en-US" sz="2600" cap="none" dirty="0" err="1"/>
              <a:t>sóng</a:t>
            </a:r>
            <a:r>
              <a:rPr lang="en-US" sz="2600" cap="none" dirty="0"/>
              <a:t> </a:t>
            </a:r>
            <a:r>
              <a:rPr lang="en-US" sz="2600" cap="none" dirty="0" err="1"/>
              <a:t>chấn</a:t>
            </a:r>
            <a:r>
              <a:rPr lang="en-US" sz="2600" cap="none" dirty="0"/>
              <a:t> </a:t>
            </a:r>
            <a:r>
              <a:rPr lang="en-US" sz="2600" cap="none" dirty="0" err="1"/>
              <a:t>động</a:t>
            </a:r>
            <a:r>
              <a:rPr lang="en-US" sz="2600" cap="none" dirty="0"/>
              <a:t> </a:t>
            </a:r>
            <a:r>
              <a:rPr lang="en-US" sz="2600" cap="none" dirty="0" err="1"/>
              <a:t>rất</a:t>
            </a:r>
            <a:r>
              <a:rPr lang="en-US" sz="2600" cap="none" dirty="0"/>
              <a:t> </a:t>
            </a:r>
            <a:r>
              <a:rPr lang="en-US" sz="2600" cap="none" dirty="0" err="1"/>
              <a:t>yếu</a:t>
            </a:r>
            <a:r>
              <a:rPr lang="en-US" sz="2600" cap="none" dirty="0"/>
              <a:t> (Teichman, 1998; Vassar et al, 1999; </a:t>
            </a:r>
            <a:r>
              <a:rPr lang="en-US" sz="2600" cap="none" dirty="0" err="1"/>
              <a:t>Sofer</a:t>
            </a:r>
            <a:r>
              <a:rPr lang="en-US" sz="2600" cap="none" dirty="0"/>
              <a:t> et al, 2000).</a:t>
            </a:r>
            <a:endParaRPr lang="en-US" sz="2600" cap="none" dirty="0">
              <a:cs typeface="Calibri"/>
            </a:endParaRPr>
          </a:p>
          <a:p>
            <a:pPr marL="398463" marR="0" indent="0">
              <a:lnSpc>
                <a:spcPct val="150000"/>
              </a:lnSpc>
              <a:spcBef>
                <a:spcPts val="0"/>
              </a:spcBef>
              <a:spcAft>
                <a:spcPts val="0"/>
              </a:spcAft>
            </a:pPr>
            <a:r>
              <a:rPr lang="en-US" sz="2600" cap="none" dirty="0"/>
              <a:t> </a:t>
            </a:r>
            <a:r>
              <a:rPr lang="en-US" sz="2600" cap="none" dirty="0" err="1"/>
              <a:t>Máy</a:t>
            </a:r>
            <a:r>
              <a:rPr lang="en-US" sz="2600" cap="none" dirty="0"/>
              <a:t> </a:t>
            </a:r>
            <a:r>
              <a:rPr lang="en-US" sz="2600" cap="none" dirty="0" err="1"/>
              <a:t>tán</a:t>
            </a:r>
            <a:r>
              <a:rPr lang="en-US" sz="2600" cap="none" dirty="0"/>
              <a:t> </a:t>
            </a:r>
            <a:r>
              <a:rPr lang="en-US" sz="2600" cap="none" dirty="0" err="1"/>
              <a:t>sỏi</a:t>
            </a:r>
            <a:r>
              <a:rPr lang="en-US" sz="2600" cap="none" dirty="0"/>
              <a:t> Holmium </a:t>
            </a:r>
            <a:r>
              <a:rPr lang="en-US" sz="2600" cap="none" dirty="0" err="1"/>
              <a:t>nhỏ</a:t>
            </a:r>
            <a:r>
              <a:rPr lang="en-US" sz="2600" cap="none" dirty="0"/>
              <a:t> </a:t>
            </a:r>
            <a:r>
              <a:rPr lang="en-US" sz="2600" cap="none" dirty="0" err="1"/>
              <a:t>gọn</a:t>
            </a:r>
            <a:r>
              <a:rPr lang="en-US" sz="2600" cap="none" dirty="0"/>
              <a:t> </a:t>
            </a:r>
            <a:r>
              <a:rPr lang="en-US" sz="2600" cap="none" dirty="0" err="1"/>
              <a:t>hơn</a:t>
            </a:r>
            <a:r>
              <a:rPr lang="en-US" sz="2600" cap="none" dirty="0"/>
              <a:t> </a:t>
            </a:r>
            <a:r>
              <a:rPr lang="en-US" sz="2600" cap="none" dirty="0" err="1"/>
              <a:t>và</a:t>
            </a:r>
            <a:r>
              <a:rPr lang="en-US" sz="2600" cap="none" dirty="0"/>
              <a:t> </a:t>
            </a:r>
            <a:r>
              <a:rPr lang="en-US" sz="2600" cap="none" dirty="0" err="1"/>
              <a:t>sẵn</a:t>
            </a:r>
            <a:r>
              <a:rPr lang="en-US" sz="2600" cap="none" dirty="0"/>
              <a:t> </a:t>
            </a:r>
            <a:r>
              <a:rPr lang="en-US" sz="2600" cap="none" dirty="0" err="1"/>
              <a:t>sàng</a:t>
            </a:r>
            <a:r>
              <a:rPr lang="en-US" sz="2600" cap="none" dirty="0"/>
              <a:t> </a:t>
            </a:r>
            <a:r>
              <a:rPr lang="en-US" sz="2600" cap="none" dirty="0" err="1"/>
              <a:t>sử</a:t>
            </a:r>
            <a:r>
              <a:rPr lang="en-US" sz="2600" cap="none" dirty="0"/>
              <a:t> </a:t>
            </a:r>
            <a:r>
              <a:rPr lang="en-US" sz="2600" cap="none" dirty="0" err="1"/>
              <a:t>dụng</a:t>
            </a:r>
            <a:r>
              <a:rPr lang="en-US" sz="2600" cap="none" dirty="0"/>
              <a:t> </a:t>
            </a:r>
            <a:r>
              <a:rPr lang="en-US" sz="2600" cap="none" dirty="0" err="1"/>
              <a:t>sau</a:t>
            </a:r>
            <a:r>
              <a:rPr lang="en-US" sz="2600" cap="none" dirty="0"/>
              <a:t> 1 </a:t>
            </a:r>
            <a:r>
              <a:rPr lang="en-US" sz="2600" cap="none" dirty="0" err="1"/>
              <a:t>phút</a:t>
            </a:r>
            <a:r>
              <a:rPr lang="en-US" sz="2600" cap="none" dirty="0"/>
              <a:t> </a:t>
            </a:r>
            <a:r>
              <a:rPr lang="en-US" sz="2600" cap="none" dirty="0" err="1"/>
              <a:t>mở</a:t>
            </a:r>
            <a:r>
              <a:rPr lang="en-US" sz="2600" cap="none" dirty="0"/>
              <a:t> </a:t>
            </a:r>
            <a:r>
              <a:rPr lang="en-US" sz="2600" cap="none" dirty="0" err="1"/>
              <a:t>máy</a:t>
            </a:r>
            <a:r>
              <a:rPr lang="en-US" sz="2600" cap="none" dirty="0"/>
              <a:t>.</a:t>
            </a:r>
            <a:endParaRPr lang="en-US" sz="2600" cap="none" dirty="0">
              <a:cs typeface="Calibri"/>
            </a:endParaRPr>
          </a:p>
          <a:p>
            <a:pPr marL="398463" marR="0" indent="0">
              <a:lnSpc>
                <a:spcPct val="115000"/>
              </a:lnSpc>
              <a:spcBef>
                <a:spcPts val="1200"/>
              </a:spcBef>
              <a:spcAft>
                <a:spcPts val="0"/>
              </a:spcAft>
              <a:buNone/>
            </a:pPr>
            <a:endParaRPr lang="en-US" sz="2600" cap="none" dirty="0">
              <a:cs typeface="Calibri"/>
            </a:endParaRPr>
          </a:p>
        </p:txBody>
      </p:sp>
      <p:sp>
        <p:nvSpPr>
          <p:cNvPr id="2" name="Slide Number Placeholder 1"/>
          <p:cNvSpPr>
            <a:spLocks noGrp="1"/>
          </p:cNvSpPr>
          <p:nvPr>
            <p:ph type="sldNum" sz="quarter" idx="12"/>
          </p:nvPr>
        </p:nvSpPr>
        <p:spPr/>
        <p:txBody>
          <a:bodyPr/>
          <a:lstStyle/>
          <a:p>
            <a:fld id="{BC410EEA-824F-4D46-AFE7-60426C8C06B0}" type="slidenum">
              <a:rPr lang="en-US" smtClean="0"/>
              <a:pPr/>
              <a:t>35</a:t>
            </a:fld>
            <a:endParaRPr lang="en-US"/>
          </a:p>
        </p:txBody>
      </p:sp>
      <p:sp>
        <p:nvSpPr>
          <p:cNvPr id="4" name="Shape 1"/>
          <p:cNvSpPr>
            <a:spLocks noGrp="1"/>
          </p:cNvSpPr>
          <p:nvPr>
            <p:ph type="title"/>
          </p:nvPr>
        </p:nvSpPr>
        <p:spPr>
          <a:xfrm>
            <a:off x="609600" y="533400"/>
            <a:ext cx="10972800" cy="1143000"/>
          </a:xfrm>
        </p:spPr>
        <p:txBody>
          <a:bodyPr>
            <a:normAutofit/>
          </a:bodyPr>
          <a:lstStyle/>
          <a:p>
            <a:r>
              <a:rPr lang="en-US" b="1" dirty="0"/>
              <a:t>2.2. </a:t>
            </a:r>
            <a:r>
              <a:rPr lang="en-US" b="1" dirty="0" err="1"/>
              <a:t>Tán</a:t>
            </a:r>
            <a:r>
              <a:rPr lang="en-US" b="1" dirty="0"/>
              <a:t> </a:t>
            </a:r>
            <a:r>
              <a:rPr lang="en-US" b="1" dirty="0" err="1"/>
              <a:t>sỏi</a:t>
            </a:r>
            <a:r>
              <a:rPr lang="en-US" b="1" dirty="0"/>
              <a:t> laser</a:t>
            </a:r>
          </a:p>
        </p:txBody>
      </p:sp>
      <p:sp>
        <p:nvSpPr>
          <p:cNvPr id="6" name="Rectangle 5"/>
          <p:cNvSpPr/>
          <p:nvPr/>
        </p:nvSpPr>
        <p:spPr>
          <a:xfrm>
            <a:off x="400050" y="6096000"/>
            <a:ext cx="11182349" cy="646331"/>
          </a:xfrm>
          <a:prstGeom prst="rect">
            <a:avLst/>
          </a:prstGeom>
        </p:spPr>
        <p:txBody>
          <a:bodyPr wrap="square">
            <a:spAutoFit/>
          </a:bodyPr>
          <a:lstStyle/>
          <a:p>
            <a:r>
              <a:rPr lang="en-US" dirty="0">
                <a:latin typeface="Arial" charset="0"/>
                <a:ea typeface="Arial" charset="0"/>
                <a:cs typeface="Arial" charset="0"/>
              </a:rPr>
              <a:t>Basic Energy Modalities in Urologic Surgery – Campbell Wash Urology 11</a:t>
            </a:r>
            <a:r>
              <a:rPr lang="en-US" baseline="30000" dirty="0">
                <a:latin typeface="Arial" charset="0"/>
                <a:ea typeface="Arial" charset="0"/>
                <a:cs typeface="Arial" charset="0"/>
              </a:rPr>
              <a:t>th</a:t>
            </a:r>
            <a:r>
              <a:rPr lang="en-US" dirty="0">
                <a:latin typeface="Arial" charset="0"/>
                <a:ea typeface="Arial" charset="0"/>
                <a:cs typeface="Arial" charset="0"/>
              </a:rPr>
              <a:t> 2020 </a:t>
            </a:r>
          </a:p>
          <a:p>
            <a:r>
              <a:rPr lang="en-US" dirty="0">
                <a:latin typeface="Arial" pitchFamily="34" charset="0"/>
                <a:cs typeface="Arial" pitchFamily="34" charset="0"/>
              </a:rPr>
              <a:t>Y </a:t>
            </a:r>
            <a:r>
              <a:rPr lang="en-US" dirty="0" err="1">
                <a:latin typeface="Arial" pitchFamily="34" charset="0"/>
                <a:cs typeface="Arial" pitchFamily="34" charset="0"/>
              </a:rPr>
              <a:t>học</a:t>
            </a:r>
            <a:r>
              <a:rPr lang="en-US" dirty="0">
                <a:latin typeface="Arial" pitchFamily="34" charset="0"/>
                <a:cs typeface="Arial" pitchFamily="34" charset="0"/>
              </a:rPr>
              <a:t> </a:t>
            </a:r>
            <a:r>
              <a:rPr lang="en-US" dirty="0" err="1">
                <a:latin typeface="Arial" pitchFamily="34" charset="0"/>
                <a:cs typeface="Arial" pitchFamily="34" charset="0"/>
              </a:rPr>
              <a:t>thực</a:t>
            </a:r>
            <a:r>
              <a:rPr lang="en-US" dirty="0">
                <a:latin typeface="Arial" pitchFamily="34" charset="0"/>
                <a:cs typeface="Arial" pitchFamily="34" charset="0"/>
              </a:rPr>
              <a:t> </a:t>
            </a:r>
            <a:r>
              <a:rPr lang="en-US" dirty="0" err="1">
                <a:latin typeface="Arial" pitchFamily="34" charset="0"/>
                <a:cs typeface="Arial" pitchFamily="34" charset="0"/>
              </a:rPr>
              <a:t>hành</a:t>
            </a:r>
            <a:r>
              <a:rPr lang="en-US" dirty="0">
                <a:latin typeface="Arial" pitchFamily="34" charset="0"/>
                <a:cs typeface="Arial" pitchFamily="34" charset="0"/>
              </a:rPr>
              <a:t> (644+645) - </a:t>
            </a:r>
            <a:r>
              <a:rPr lang="en-US" dirty="0" err="1">
                <a:latin typeface="Arial" pitchFamily="34" charset="0"/>
                <a:cs typeface="Arial" pitchFamily="34" charset="0"/>
              </a:rPr>
              <a:t>số</a:t>
            </a:r>
            <a:r>
              <a:rPr lang="en-US" dirty="0">
                <a:latin typeface="Arial" pitchFamily="34" charset="0"/>
                <a:cs typeface="Arial" pitchFamily="34" charset="0"/>
              </a:rPr>
              <a:t> 2/2009</a:t>
            </a:r>
          </a:p>
        </p:txBody>
      </p:sp>
    </p:spTree>
    <p:extLst>
      <p:ext uri="{BB962C8B-B14F-4D97-AF65-F5344CB8AC3E}">
        <p14:creationId xmlns:p14="http://schemas.microsoft.com/office/powerpoint/2010/main" val="764318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06400" y="1581150"/>
            <a:ext cx="10972800" cy="3067050"/>
          </a:xfrm>
          <a:prstGeom prst="rect">
            <a:avLst/>
          </a:prstGeom>
        </p:spPr>
        <p:txBody>
          <a:bodyPr/>
          <a:lstStyle/>
          <a:p>
            <a:r>
              <a:rPr lang="en-US" b="1" cap="none"/>
              <a:t>Nhược điểm: </a:t>
            </a:r>
            <a:r>
              <a:rPr lang="en-US" cap="none"/>
              <a:t>trở ngại lớn nhất của holmium laser là gía thành khá đắc và chi phí cho sợi laser cao</a:t>
            </a:r>
            <a:endParaRPr lang="en-US" cap="none" dirty="0"/>
          </a:p>
        </p:txBody>
      </p:sp>
      <p:sp>
        <p:nvSpPr>
          <p:cNvPr id="2" name="Slide Number Placeholder 1"/>
          <p:cNvSpPr>
            <a:spLocks noGrp="1"/>
          </p:cNvSpPr>
          <p:nvPr>
            <p:ph type="sldNum" sz="quarter" idx="12"/>
          </p:nvPr>
        </p:nvSpPr>
        <p:spPr/>
        <p:txBody>
          <a:bodyPr/>
          <a:lstStyle/>
          <a:p>
            <a:fld id="{BC410EEA-824F-4D46-AFE7-60426C8C06B0}" type="slidenum">
              <a:rPr lang="en-US" smtClean="0"/>
              <a:pPr/>
              <a:t>36</a:t>
            </a:fld>
            <a:endParaRPr lang="en-US"/>
          </a:p>
        </p:txBody>
      </p:sp>
      <p:pic>
        <p:nvPicPr>
          <p:cNvPr id="5" name="Picture 4"/>
          <p:cNvPicPr/>
          <p:nvPr/>
        </p:nvPicPr>
        <p:blipFill>
          <a:blip r:embed="rId2"/>
          <a:stretch>
            <a:fillRect/>
          </a:stretch>
        </p:blipFill>
        <p:spPr>
          <a:xfrm>
            <a:off x="1485900" y="2971800"/>
            <a:ext cx="8020050" cy="2686050"/>
          </a:xfrm>
          <a:prstGeom prst="rect">
            <a:avLst/>
          </a:prstGeom>
        </p:spPr>
      </p:pic>
      <p:sp>
        <p:nvSpPr>
          <p:cNvPr id="6" name="Rectangle 5"/>
          <p:cNvSpPr/>
          <p:nvPr/>
        </p:nvSpPr>
        <p:spPr>
          <a:xfrm>
            <a:off x="400050" y="6096000"/>
            <a:ext cx="11182349" cy="646331"/>
          </a:xfrm>
          <a:prstGeom prst="rect">
            <a:avLst/>
          </a:prstGeom>
        </p:spPr>
        <p:txBody>
          <a:bodyPr wrap="square">
            <a:spAutoFit/>
          </a:bodyPr>
          <a:lstStyle/>
          <a:p>
            <a:r>
              <a:rPr lang="en-US">
                <a:latin typeface="Arial" pitchFamily="34" charset="0"/>
                <a:cs typeface="Arial" pitchFamily="34" charset="0"/>
              </a:rPr>
              <a:t>Y học thực hành (644+645) – Số 2/2009</a:t>
            </a:r>
          </a:p>
          <a:p>
            <a:r>
              <a:rPr lang="en-US">
                <a:latin typeface="Arial" pitchFamily="34" charset="0"/>
                <a:cs typeface="Arial" pitchFamily="34" charset="0"/>
              </a:rPr>
              <a:t>Ureteroscopy Energy Sources – Smith’s Textbook of  Endourology 4</a:t>
            </a:r>
            <a:r>
              <a:rPr lang="en-US" baseline="30000">
                <a:latin typeface="Arial" pitchFamily="34" charset="0"/>
                <a:cs typeface="Arial" pitchFamily="34" charset="0"/>
              </a:rPr>
              <a:t>th</a:t>
            </a:r>
            <a:r>
              <a:rPr lang="en-US">
                <a:latin typeface="Arial" pitchFamily="34" charset="0"/>
                <a:cs typeface="Arial" pitchFamily="34" charset="0"/>
              </a:rPr>
              <a:t> edition</a:t>
            </a:r>
            <a:endParaRPr lang="en-US" dirty="0">
              <a:latin typeface="Arial" pitchFamily="34" charset="0"/>
              <a:cs typeface="Arial" pitchFamily="34" charset="0"/>
            </a:endParaRPr>
          </a:p>
        </p:txBody>
      </p:sp>
      <p:sp>
        <p:nvSpPr>
          <p:cNvPr id="7" name="Shape 1"/>
          <p:cNvSpPr>
            <a:spLocks noGrp="1"/>
          </p:cNvSpPr>
          <p:nvPr>
            <p:ph type="title"/>
          </p:nvPr>
        </p:nvSpPr>
        <p:spPr>
          <a:xfrm>
            <a:off x="609600" y="533400"/>
            <a:ext cx="10972800" cy="1143000"/>
          </a:xfrm>
        </p:spPr>
        <p:txBody>
          <a:bodyPr>
            <a:normAutofit/>
          </a:bodyPr>
          <a:lstStyle/>
          <a:p>
            <a:r>
              <a:rPr lang="en-US" b="1" dirty="0"/>
              <a:t>2.2. </a:t>
            </a:r>
            <a:r>
              <a:rPr lang="en-US" b="1" dirty="0" err="1"/>
              <a:t>Tán</a:t>
            </a:r>
            <a:r>
              <a:rPr lang="en-US" b="1" dirty="0"/>
              <a:t> </a:t>
            </a:r>
            <a:r>
              <a:rPr lang="en-US" b="1" dirty="0" err="1"/>
              <a:t>sỏi</a:t>
            </a:r>
            <a:r>
              <a:rPr lang="en-US" b="1" dirty="0"/>
              <a:t> laser</a:t>
            </a:r>
          </a:p>
        </p:txBody>
      </p:sp>
    </p:spTree>
    <p:extLst>
      <p:ext uri="{BB962C8B-B14F-4D97-AF65-F5344CB8AC3E}">
        <p14:creationId xmlns:p14="http://schemas.microsoft.com/office/powerpoint/2010/main" val="1867481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a:spLocks noGrp="1"/>
          </p:cNvSpPr>
          <p:nvPr>
            <p:ph idx="4294967295"/>
          </p:nvPr>
        </p:nvSpPr>
        <p:spPr>
          <a:xfrm>
            <a:off x="711200" y="1771649"/>
            <a:ext cx="11036300" cy="4989047"/>
          </a:xfrm>
          <a:prstGeom prst="rect">
            <a:avLst/>
          </a:prstGeom>
        </p:spPr>
        <p:txBody>
          <a:bodyPr>
            <a:normAutofit fontScale="97500"/>
          </a:bodyPr>
          <a:lstStyle/>
          <a:p>
            <a:pPr marL="685800" marR="0" indent="0" algn="just">
              <a:lnSpc>
                <a:spcPct val="115000"/>
              </a:lnSpc>
              <a:spcBef>
                <a:spcPts val="1200"/>
              </a:spcBef>
              <a:spcAft>
                <a:spcPts val="0"/>
              </a:spcAft>
              <a:buNone/>
            </a:pPr>
            <a:r>
              <a:rPr lang="en-US" b="1" dirty="0" err="1"/>
              <a:t>Những</a:t>
            </a:r>
            <a:r>
              <a:rPr lang="en-US" b="1" dirty="0"/>
              <a:t> </a:t>
            </a:r>
            <a:r>
              <a:rPr lang="en-US" b="1" dirty="0" err="1"/>
              <a:t>điều</a:t>
            </a:r>
            <a:r>
              <a:rPr lang="en-US" b="1" dirty="0"/>
              <a:t> </a:t>
            </a:r>
            <a:r>
              <a:rPr lang="en-US" b="1" dirty="0" err="1"/>
              <a:t>lưu</a:t>
            </a:r>
            <a:r>
              <a:rPr lang="en-US" b="1" dirty="0"/>
              <a:t> </a:t>
            </a:r>
            <a:r>
              <a:rPr lang="en-US" b="1" dirty="0" err="1"/>
              <a:t>ý</a:t>
            </a:r>
            <a:endParaRPr lang="en-US" b="1" dirty="0"/>
          </a:p>
          <a:p>
            <a:pPr lvl="0"/>
            <a:r>
              <a:rPr lang="en-US" sz="2700" cap="none" dirty="0" err="1"/>
              <a:t>Đảm</a:t>
            </a:r>
            <a:r>
              <a:rPr lang="en-US" sz="2700" cap="none" dirty="0"/>
              <a:t> </a:t>
            </a:r>
            <a:r>
              <a:rPr lang="en-US" sz="2700" cap="none" dirty="0" err="1"/>
              <a:t>bảo</a:t>
            </a:r>
            <a:r>
              <a:rPr lang="en-US" sz="2700" cap="none" dirty="0"/>
              <a:t> </a:t>
            </a:r>
            <a:r>
              <a:rPr lang="en-US" sz="2700" cap="none" dirty="0" err="1"/>
              <a:t>đầu</a:t>
            </a:r>
            <a:r>
              <a:rPr lang="en-US" sz="2700" cap="none" dirty="0"/>
              <a:t> que </a:t>
            </a:r>
            <a:r>
              <a:rPr lang="en-US" sz="2700" cap="none" dirty="0" err="1"/>
              <a:t>tán</a:t>
            </a:r>
            <a:r>
              <a:rPr lang="en-US" sz="2700" cap="none" dirty="0"/>
              <a:t> </a:t>
            </a:r>
            <a:r>
              <a:rPr lang="en-US" sz="2700" cap="none" dirty="0" err="1"/>
              <a:t>không</a:t>
            </a:r>
            <a:r>
              <a:rPr lang="en-US" sz="2700" cap="none" dirty="0"/>
              <a:t> </a:t>
            </a:r>
            <a:r>
              <a:rPr lang="en-US" sz="2700" cap="none" dirty="0" err="1"/>
              <a:t>nằm</a:t>
            </a:r>
            <a:r>
              <a:rPr lang="en-US" sz="2700" cap="none" dirty="0"/>
              <a:t> </a:t>
            </a:r>
            <a:r>
              <a:rPr lang="en-US" sz="2700" cap="none" dirty="0" err="1"/>
              <a:t>bên</a:t>
            </a:r>
            <a:r>
              <a:rPr lang="en-US" sz="2700" cap="none" dirty="0"/>
              <a:t> </a:t>
            </a:r>
            <a:r>
              <a:rPr lang="en-US" sz="2700" cap="none" dirty="0" err="1"/>
              <a:t>trong</a:t>
            </a:r>
            <a:r>
              <a:rPr lang="en-US" sz="2700" cap="none" dirty="0"/>
              <a:t> </a:t>
            </a:r>
            <a:r>
              <a:rPr lang="en-US" sz="2700" cap="none" dirty="0" err="1"/>
              <a:t>ống</a:t>
            </a:r>
            <a:r>
              <a:rPr lang="en-US" sz="2700" cap="none" dirty="0"/>
              <a:t> </a:t>
            </a:r>
            <a:r>
              <a:rPr lang="en-US" sz="2700" cap="none" dirty="0" err="1"/>
              <a:t>soi</a:t>
            </a:r>
            <a:r>
              <a:rPr lang="en-US" sz="2700" cap="none" dirty="0"/>
              <a:t> </a:t>
            </a:r>
            <a:r>
              <a:rPr lang="en-US" sz="2700" cap="none" dirty="0" err="1"/>
              <a:t>trước</a:t>
            </a:r>
            <a:r>
              <a:rPr lang="en-US" sz="2700" cap="none" dirty="0"/>
              <a:t> </a:t>
            </a:r>
            <a:r>
              <a:rPr lang="en-US" sz="2700" cap="none" dirty="0" err="1"/>
              <a:t>khi</a:t>
            </a:r>
            <a:r>
              <a:rPr lang="en-US" sz="2700" cap="none" dirty="0"/>
              <a:t> </a:t>
            </a:r>
            <a:r>
              <a:rPr lang="en-US" sz="2700" cap="none" dirty="0" err="1"/>
              <a:t>đạp</a:t>
            </a:r>
            <a:r>
              <a:rPr lang="en-US" sz="2700" cap="none" dirty="0"/>
              <a:t> </a:t>
            </a:r>
            <a:r>
              <a:rPr lang="en-US" sz="2700" cap="none" dirty="0" err="1"/>
              <a:t>bàn</a:t>
            </a:r>
            <a:r>
              <a:rPr lang="en-US" sz="2700" cap="none" dirty="0"/>
              <a:t> </a:t>
            </a:r>
            <a:r>
              <a:rPr lang="en-US" sz="2700" cap="none" dirty="0" err="1"/>
              <a:t>đạp</a:t>
            </a:r>
            <a:r>
              <a:rPr lang="en-US" sz="2700" cap="none" dirty="0"/>
              <a:t> </a:t>
            </a:r>
            <a:r>
              <a:rPr lang="en-US" sz="2700" cap="none" err="1"/>
              <a:t>phát</a:t>
            </a:r>
            <a:r>
              <a:rPr lang="en-US" sz="2700" cap="none"/>
              <a:t> tia </a:t>
            </a:r>
            <a:r>
              <a:rPr lang="en-US" sz="2700" cap="none" dirty="0"/>
              <a:t>laser </a:t>
            </a:r>
            <a:r>
              <a:rPr lang="en-US" sz="2700" cap="none" dirty="0" err="1"/>
              <a:t>để</a:t>
            </a:r>
            <a:r>
              <a:rPr lang="en-US" sz="2700" cap="none" dirty="0"/>
              <a:t> </a:t>
            </a:r>
            <a:r>
              <a:rPr lang="en-US" sz="2700" cap="none" dirty="0" err="1"/>
              <a:t>tránh</a:t>
            </a:r>
            <a:r>
              <a:rPr lang="en-US" sz="2700" cap="none" dirty="0"/>
              <a:t> </a:t>
            </a:r>
            <a:r>
              <a:rPr lang="en-US" sz="2700" cap="none" dirty="0" err="1"/>
              <a:t>làm</a:t>
            </a:r>
            <a:r>
              <a:rPr lang="en-US" sz="2700" cap="none" dirty="0"/>
              <a:t> </a:t>
            </a:r>
            <a:r>
              <a:rPr lang="en-US" sz="2700" cap="none" dirty="0" err="1"/>
              <a:t>vỡ</a:t>
            </a:r>
            <a:r>
              <a:rPr lang="en-US" sz="2700" cap="none" dirty="0"/>
              <a:t> </a:t>
            </a:r>
            <a:r>
              <a:rPr lang="en-US" sz="2700" cap="none" dirty="0" err="1"/>
              <a:t>kính</a:t>
            </a:r>
            <a:r>
              <a:rPr lang="en-US" sz="2700" cap="none" dirty="0"/>
              <a:t> </a:t>
            </a:r>
            <a:r>
              <a:rPr lang="en-US" sz="2700" cap="none" dirty="0" err="1"/>
              <a:t>soi</a:t>
            </a:r>
            <a:endParaRPr lang="en-US" sz="2700" cap="none" dirty="0"/>
          </a:p>
          <a:p>
            <a:pPr lvl="0"/>
            <a:r>
              <a:rPr lang="en-US" sz="2700" cap="none" dirty="0" err="1"/>
              <a:t>Đảm</a:t>
            </a:r>
            <a:r>
              <a:rPr lang="en-US" sz="2700" cap="none" dirty="0"/>
              <a:t> </a:t>
            </a:r>
            <a:r>
              <a:rPr lang="en-US" sz="2700" cap="none" dirty="0" err="1"/>
              <a:t>bảo</a:t>
            </a:r>
            <a:r>
              <a:rPr lang="en-US" sz="2700" cap="none" dirty="0"/>
              <a:t> </a:t>
            </a:r>
            <a:r>
              <a:rPr lang="en-US" sz="2700" cap="none" err="1"/>
              <a:t>luôn</a:t>
            </a:r>
            <a:r>
              <a:rPr lang="en-US" sz="2700" cap="none"/>
              <a:t> nhìn </a:t>
            </a:r>
            <a:r>
              <a:rPr lang="en-US" sz="2700" cap="none" dirty="0" err="1"/>
              <a:t>thấy</a:t>
            </a:r>
            <a:r>
              <a:rPr lang="en-US" sz="2700" cap="none" dirty="0"/>
              <a:t> </a:t>
            </a:r>
            <a:r>
              <a:rPr lang="en-US" sz="2700" cap="none" dirty="0" err="1"/>
              <a:t>tia</a:t>
            </a:r>
            <a:r>
              <a:rPr lang="en-US" sz="2700" cap="none" dirty="0"/>
              <a:t> laser </a:t>
            </a:r>
            <a:r>
              <a:rPr lang="en-US" sz="2700" cap="none" dirty="0" err="1"/>
              <a:t>trong</a:t>
            </a:r>
            <a:r>
              <a:rPr lang="en-US" sz="2700" cap="none" dirty="0"/>
              <a:t> </a:t>
            </a:r>
            <a:r>
              <a:rPr lang="en-US" sz="2700" cap="none" dirty="0" err="1"/>
              <a:t>quá</a:t>
            </a:r>
            <a:r>
              <a:rPr lang="en-US" sz="2700" cap="none" dirty="0"/>
              <a:t> </a:t>
            </a:r>
            <a:r>
              <a:rPr lang="en-US" sz="2700" cap="none" dirty="0" err="1"/>
              <a:t>trình</a:t>
            </a:r>
            <a:r>
              <a:rPr lang="en-US" sz="2700" cap="none" dirty="0"/>
              <a:t> </a:t>
            </a:r>
            <a:r>
              <a:rPr lang="en-US" sz="2700" cap="none" dirty="0" err="1"/>
              <a:t>tán</a:t>
            </a:r>
            <a:r>
              <a:rPr lang="en-US" sz="2700" cap="none" dirty="0"/>
              <a:t> </a:t>
            </a:r>
            <a:r>
              <a:rPr lang="en-US" sz="2700" cap="none" dirty="0" err="1"/>
              <a:t>sỏi</a:t>
            </a:r>
            <a:endParaRPr lang="en-US" sz="2700" cap="none" dirty="0"/>
          </a:p>
          <a:p>
            <a:pPr lvl="0"/>
            <a:r>
              <a:rPr lang="en-US" sz="2700" cap="none" dirty="0" err="1"/>
              <a:t>Tránh</a:t>
            </a:r>
            <a:r>
              <a:rPr lang="en-US" sz="2700" cap="none" dirty="0"/>
              <a:t> </a:t>
            </a:r>
            <a:r>
              <a:rPr lang="en-US" sz="2700" cap="none" dirty="0" err="1"/>
              <a:t>không</a:t>
            </a:r>
            <a:r>
              <a:rPr lang="en-US" sz="2700" cap="none" dirty="0"/>
              <a:t> </a:t>
            </a:r>
            <a:r>
              <a:rPr lang="en-US" sz="2700" cap="none" dirty="0" err="1"/>
              <a:t>hướng</a:t>
            </a:r>
            <a:r>
              <a:rPr lang="en-US" sz="2700" cap="none" dirty="0"/>
              <a:t> </a:t>
            </a:r>
            <a:r>
              <a:rPr lang="en-US" sz="2700" cap="none" dirty="0" err="1"/>
              <a:t>tia</a:t>
            </a:r>
            <a:r>
              <a:rPr lang="en-US" sz="2700" cap="none" dirty="0"/>
              <a:t> laser </a:t>
            </a:r>
            <a:r>
              <a:rPr lang="en-US" sz="2700" cap="none" dirty="0" err="1"/>
              <a:t>vào</a:t>
            </a:r>
            <a:r>
              <a:rPr lang="en-US" sz="2700" cap="none" dirty="0"/>
              <a:t> </a:t>
            </a:r>
            <a:r>
              <a:rPr lang="en-US" sz="2700" cap="none" dirty="0" err="1"/>
              <a:t>dây</a:t>
            </a:r>
            <a:r>
              <a:rPr lang="en-US" sz="2700" cap="none" dirty="0"/>
              <a:t> </a:t>
            </a:r>
            <a:r>
              <a:rPr lang="en-US" sz="2700" cap="none" dirty="0" err="1"/>
              <a:t>dẫn</a:t>
            </a:r>
            <a:r>
              <a:rPr lang="en-US" sz="2700" cap="none" dirty="0"/>
              <a:t> </a:t>
            </a:r>
            <a:r>
              <a:rPr lang="en-US" sz="2700" cap="none" dirty="0" err="1"/>
              <a:t>hoặc</a:t>
            </a:r>
            <a:r>
              <a:rPr lang="en-US" sz="2700" cap="none" dirty="0"/>
              <a:t> </a:t>
            </a:r>
            <a:r>
              <a:rPr lang="en-US" sz="2700" cap="none" dirty="0" err="1"/>
              <a:t>rọ</a:t>
            </a:r>
            <a:r>
              <a:rPr lang="en-US" sz="2700" cap="none" dirty="0"/>
              <a:t> </a:t>
            </a:r>
            <a:r>
              <a:rPr lang="en-US" sz="2700" cap="none" dirty="0" err="1"/>
              <a:t>bắt</a:t>
            </a:r>
            <a:r>
              <a:rPr lang="en-US" sz="2700" cap="none" dirty="0"/>
              <a:t> </a:t>
            </a:r>
            <a:r>
              <a:rPr lang="en-US" sz="2700" cap="none" dirty="0" err="1"/>
              <a:t>sỏi</a:t>
            </a:r>
            <a:endParaRPr lang="en-US" sz="2700" cap="none" dirty="0"/>
          </a:p>
          <a:p>
            <a:pPr lvl="0"/>
            <a:r>
              <a:rPr lang="en-US" sz="2700" cap="none" dirty="0" err="1"/>
              <a:t>Để</a:t>
            </a:r>
            <a:r>
              <a:rPr lang="en-US" sz="2700" cap="none" dirty="0"/>
              <a:t> </a:t>
            </a:r>
            <a:r>
              <a:rPr lang="en-US" sz="2700" cap="none" dirty="0" err="1"/>
              <a:t>đầu</a:t>
            </a:r>
            <a:r>
              <a:rPr lang="en-US" sz="2700" cap="none" dirty="0"/>
              <a:t> que </a:t>
            </a:r>
            <a:r>
              <a:rPr lang="en-US" sz="2700" cap="none" dirty="0" err="1"/>
              <a:t>tán</a:t>
            </a:r>
            <a:r>
              <a:rPr lang="en-US" sz="2700" cap="none" dirty="0"/>
              <a:t> </a:t>
            </a:r>
            <a:r>
              <a:rPr lang="en-US" sz="2700" cap="none" dirty="0" err="1"/>
              <a:t>sỏi</a:t>
            </a:r>
            <a:r>
              <a:rPr lang="en-US" sz="2700" cap="none" dirty="0"/>
              <a:t> </a:t>
            </a:r>
            <a:r>
              <a:rPr lang="en-US" sz="2700" cap="none" dirty="0" err="1"/>
              <a:t>cách</a:t>
            </a:r>
            <a:r>
              <a:rPr lang="en-US" sz="2700" cap="none" dirty="0"/>
              <a:t> </a:t>
            </a:r>
            <a:r>
              <a:rPr lang="en-US" sz="2700" cap="none" dirty="0" err="1"/>
              <a:t>bề</a:t>
            </a:r>
            <a:r>
              <a:rPr lang="en-US" sz="2700" cap="none" dirty="0"/>
              <a:t> </a:t>
            </a:r>
            <a:r>
              <a:rPr lang="en-US" sz="2700" cap="none" dirty="0" err="1"/>
              <a:t>mặt</a:t>
            </a:r>
            <a:r>
              <a:rPr lang="en-US" sz="2700" cap="none" dirty="0"/>
              <a:t> </a:t>
            </a:r>
            <a:r>
              <a:rPr lang="en-US" sz="2700" cap="none" dirty="0" err="1"/>
              <a:t>niệu</a:t>
            </a:r>
            <a:r>
              <a:rPr lang="en-US" sz="2700" cap="none" dirty="0"/>
              <a:t> </a:t>
            </a:r>
            <a:r>
              <a:rPr lang="en-US" sz="2700" cap="none" dirty="0" err="1"/>
              <a:t>mạc</a:t>
            </a:r>
            <a:r>
              <a:rPr lang="en-US" sz="2700" cap="none" dirty="0"/>
              <a:t> </a:t>
            </a:r>
            <a:r>
              <a:rPr lang="en-US" sz="2700" cap="none" dirty="0" err="1"/>
              <a:t>ít</a:t>
            </a:r>
            <a:r>
              <a:rPr lang="en-US" sz="2700" cap="none" dirty="0"/>
              <a:t> </a:t>
            </a:r>
            <a:r>
              <a:rPr lang="en-US" sz="2700" cap="none" dirty="0" err="1"/>
              <a:t>nhất</a:t>
            </a:r>
            <a:r>
              <a:rPr lang="en-US" sz="2700" cap="none" dirty="0"/>
              <a:t> 2mm</a:t>
            </a:r>
          </a:p>
          <a:p>
            <a:r>
              <a:rPr lang="en-US" sz="2700" cap="none" dirty="0" err="1"/>
              <a:t>Dùng</a:t>
            </a:r>
            <a:r>
              <a:rPr lang="en-US" sz="2700" cap="none" dirty="0"/>
              <a:t> que </a:t>
            </a:r>
            <a:r>
              <a:rPr lang="en-US" sz="2700" cap="none" dirty="0" err="1"/>
              <a:t>tán</a:t>
            </a:r>
            <a:r>
              <a:rPr lang="en-US" sz="2700" cap="none" dirty="0"/>
              <a:t> 200um </a:t>
            </a:r>
            <a:r>
              <a:rPr lang="en-US" sz="2700" cap="none" dirty="0" err="1"/>
              <a:t>khi</a:t>
            </a:r>
            <a:r>
              <a:rPr lang="en-US" sz="2700" cap="none" dirty="0"/>
              <a:t> </a:t>
            </a:r>
            <a:r>
              <a:rPr lang="en-US" sz="2700" cap="none" dirty="0" err="1"/>
              <a:t>tán</a:t>
            </a:r>
            <a:r>
              <a:rPr lang="en-US" sz="2700" cap="none" dirty="0"/>
              <a:t> </a:t>
            </a:r>
            <a:r>
              <a:rPr lang="en-US" sz="2700" cap="none" dirty="0" err="1"/>
              <a:t>sỏi</a:t>
            </a:r>
            <a:r>
              <a:rPr lang="en-US" sz="2700" cap="none" dirty="0"/>
              <a:t> </a:t>
            </a:r>
            <a:r>
              <a:rPr lang="en-US" sz="2700" cap="none" dirty="0" err="1"/>
              <a:t>với</a:t>
            </a:r>
            <a:r>
              <a:rPr lang="en-US" sz="2700" cap="none" dirty="0"/>
              <a:t> </a:t>
            </a:r>
            <a:r>
              <a:rPr lang="en-US" sz="2700" cap="none" dirty="0" err="1"/>
              <a:t>ống</a:t>
            </a:r>
            <a:r>
              <a:rPr lang="en-US" sz="2700" cap="none" dirty="0"/>
              <a:t> </a:t>
            </a:r>
            <a:r>
              <a:rPr lang="en-US" sz="2700" cap="none" err="1"/>
              <a:t>soi</a:t>
            </a:r>
            <a:r>
              <a:rPr lang="en-US" sz="2700" cap="none"/>
              <a:t> mềm</a:t>
            </a:r>
            <a:endParaRPr lang="en-US" sz="2700" b="1" cap="none" dirty="0">
              <a:solidFill>
                <a:srgbClr val="FF0000"/>
              </a:solidFill>
            </a:endParaRPr>
          </a:p>
        </p:txBody>
      </p:sp>
      <p:sp>
        <p:nvSpPr>
          <p:cNvPr id="6" name="TextBox 5"/>
          <p:cNvSpPr txBox="1"/>
          <p:nvPr/>
        </p:nvSpPr>
        <p:spPr>
          <a:xfrm>
            <a:off x="552450" y="6114366"/>
            <a:ext cx="10439400" cy="646331"/>
          </a:xfrm>
          <a:prstGeom prst="rect">
            <a:avLst/>
          </a:prstGeom>
          <a:noFill/>
        </p:spPr>
        <p:txBody>
          <a:bodyPr wrap="square" rtlCol="0">
            <a:spAutoFit/>
          </a:bodyPr>
          <a:lstStyle/>
          <a:p>
            <a:r>
              <a:rPr lang="en-US" i="1">
                <a:latin typeface="Arial" pitchFamily="34" charset="0"/>
                <a:cs typeface="Arial" pitchFamily="34" charset="0"/>
              </a:rPr>
              <a:t>Điều trị nội soi tán sỏi – Điều trị sỏi niệu bằng phẫu thuật ít xâm lấn – Trần Lê Linh Phương</a:t>
            </a:r>
            <a:endParaRPr lang="en-US">
              <a:latin typeface="Arial" pitchFamily="34" charset="0"/>
              <a:cs typeface="Arial" pitchFamily="34" charset="0"/>
            </a:endParaRPr>
          </a:p>
          <a:p>
            <a:pPr algn="ctr"/>
            <a:endParaRPr lang="en-US"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BC410EEA-824F-4D46-AFE7-60426C8C06B0}" type="slidenum">
              <a:rPr lang="en-US" smtClean="0"/>
              <a:pPr/>
              <a:t>37</a:t>
            </a:fld>
            <a:endParaRPr lang="en-US"/>
          </a:p>
        </p:txBody>
      </p:sp>
      <p:sp>
        <p:nvSpPr>
          <p:cNvPr id="7" name="Shape 1"/>
          <p:cNvSpPr>
            <a:spLocks noGrp="1"/>
          </p:cNvSpPr>
          <p:nvPr>
            <p:ph type="title"/>
          </p:nvPr>
        </p:nvSpPr>
        <p:spPr>
          <a:xfrm>
            <a:off x="609600" y="533400"/>
            <a:ext cx="10972800" cy="1143000"/>
          </a:xfrm>
        </p:spPr>
        <p:txBody>
          <a:bodyPr>
            <a:normAutofit/>
          </a:bodyPr>
          <a:lstStyle/>
          <a:p>
            <a:r>
              <a:rPr lang="en-US" b="1" dirty="0"/>
              <a:t>2.2. </a:t>
            </a:r>
            <a:r>
              <a:rPr lang="en-US" b="1" dirty="0" err="1"/>
              <a:t>Tán</a:t>
            </a:r>
            <a:r>
              <a:rPr lang="en-US" b="1" dirty="0"/>
              <a:t> </a:t>
            </a:r>
            <a:r>
              <a:rPr lang="en-US" b="1" dirty="0" err="1"/>
              <a:t>sỏi</a:t>
            </a:r>
            <a:r>
              <a:rPr lang="en-US" b="1" dirty="0"/>
              <a:t> laser</a:t>
            </a:r>
          </a:p>
        </p:txBody>
      </p:sp>
    </p:spTree>
    <p:extLst>
      <p:ext uri="{BB962C8B-B14F-4D97-AF65-F5344CB8AC3E}">
        <p14:creationId xmlns:p14="http://schemas.microsoft.com/office/powerpoint/2010/main" val="598584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886433"/>
          </a:xfrm>
        </p:spPr>
        <p:txBody>
          <a:bodyPr>
            <a:normAutofit/>
          </a:bodyPr>
          <a:lstStyle/>
          <a:p>
            <a:pPr algn="l"/>
            <a:r>
              <a:rPr lang="en-US" b="1"/>
              <a:t>SƠ LƯỢC các LOẠI MÁY tán sỏi NỘI SOI HIỆN NAY</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5" y="2228850"/>
            <a:ext cx="10339461" cy="236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4800" y="6324600"/>
            <a:ext cx="11239500" cy="369332"/>
          </a:xfrm>
          <a:prstGeom prst="rect">
            <a:avLst/>
          </a:prstGeom>
        </p:spPr>
        <p:txBody>
          <a:bodyPr wrap="square">
            <a:spAutoFit/>
          </a:bodyPr>
          <a:lstStyle/>
          <a:p>
            <a:r>
              <a:rPr lang="en-US" i="1">
                <a:latin typeface="Arial" pitchFamily="34" charset="0"/>
                <a:cs typeface="Arial" pitchFamily="34" charset="0"/>
              </a:rPr>
              <a:t>Một số dụng cụ tán sỏi nội soi – Điều trị sỏi niệu bằng phẫu thuật ít xâm lấn – Trần Lê Linh Phương</a:t>
            </a:r>
            <a:endParaRPr lang="en-US">
              <a:latin typeface="Arial" pitchFamily="34" charset="0"/>
              <a:cs typeface="Arial" pitchFamily="34" charset="0"/>
            </a:endParaRPr>
          </a:p>
        </p:txBody>
      </p:sp>
    </p:spTree>
    <p:extLst>
      <p:ext uri="{BB962C8B-B14F-4D97-AF65-F5344CB8AC3E}">
        <p14:creationId xmlns:p14="http://schemas.microsoft.com/office/powerpoint/2010/main" val="3769839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886433"/>
          </a:xfrm>
        </p:spPr>
        <p:txBody>
          <a:bodyPr>
            <a:normAutofit/>
          </a:bodyPr>
          <a:lstStyle/>
          <a:p>
            <a:pPr algn="l"/>
            <a:r>
              <a:rPr lang="en-US" b="1"/>
              <a:t>So sánh giữa các LOẠI MÁY tán sỏi NỘI SOI</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901" y="1466480"/>
            <a:ext cx="8393999" cy="485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6324600"/>
            <a:ext cx="11239500" cy="369332"/>
          </a:xfrm>
          <a:prstGeom prst="rect">
            <a:avLst/>
          </a:prstGeom>
        </p:spPr>
        <p:txBody>
          <a:bodyPr wrap="square">
            <a:spAutoFit/>
          </a:bodyPr>
          <a:lstStyle/>
          <a:p>
            <a:r>
              <a:rPr lang="en-US" i="1">
                <a:latin typeface="Arial" pitchFamily="34" charset="0"/>
                <a:cs typeface="Arial" pitchFamily="34" charset="0"/>
              </a:rPr>
              <a:t>Một số dụng cụ tán sỏi nội soi – Điều trị sỏi niệu bằng phẫu thuật ít xâm lấn – Trần Lê Linh Phương</a:t>
            </a:r>
            <a:endParaRPr lang="en-US">
              <a:latin typeface="Arial" pitchFamily="34" charset="0"/>
              <a:cs typeface="Arial" pitchFamily="34" charset="0"/>
            </a:endParaRPr>
          </a:p>
        </p:txBody>
      </p:sp>
    </p:spTree>
    <p:extLst>
      <p:ext uri="{BB962C8B-B14F-4D97-AF65-F5344CB8AC3E}">
        <p14:creationId xmlns:p14="http://schemas.microsoft.com/office/powerpoint/2010/main" val="3218737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rotWithShape="1">
          <a:blip r:embed="rId2"/>
          <a:srcRect l="39570" t="20143" r="10342" b="16518"/>
          <a:stretch/>
        </p:blipFill>
        <p:spPr>
          <a:xfrm>
            <a:off x="1985360" y="1471743"/>
            <a:ext cx="7385538" cy="5250858"/>
          </a:xfrm>
          <a:prstGeom prst="rect">
            <a:avLst/>
          </a:prstGeom>
          <a:solidFill>
            <a:schemeClr val="bg1"/>
          </a:solidFill>
          <a:ln w="28575">
            <a:noFill/>
          </a:ln>
          <a:effectLst/>
        </p:spPr>
      </p:pic>
      <p:pic>
        <p:nvPicPr>
          <p:cNvPr id="5" name="Content Placeholder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157827"/>
            <a:ext cx="5373328" cy="914702"/>
          </a:xfrm>
          <a:prstGeom prst="rect">
            <a:avLst/>
          </a:prstGeom>
          <a:ln>
            <a:noFill/>
          </a:ln>
        </p:spPr>
      </p:pic>
    </p:spTree>
    <p:extLst>
      <p:ext uri="{BB962C8B-B14F-4D97-AF65-F5344CB8AC3E}">
        <p14:creationId xmlns:p14="http://schemas.microsoft.com/office/powerpoint/2010/main" val="1722367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886433"/>
          </a:xfrm>
        </p:spPr>
        <p:txBody>
          <a:bodyPr>
            <a:normAutofit/>
          </a:bodyPr>
          <a:lstStyle/>
          <a:p>
            <a:pPr algn="l"/>
            <a:r>
              <a:rPr lang="en-US" b="1"/>
              <a:t>So sánh giữa các LOẠI MÁY tán sỏi NỘI SOI</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1504950"/>
            <a:ext cx="8190057" cy="4783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4800" y="6324600"/>
            <a:ext cx="11239500" cy="369332"/>
          </a:xfrm>
          <a:prstGeom prst="rect">
            <a:avLst/>
          </a:prstGeom>
        </p:spPr>
        <p:txBody>
          <a:bodyPr wrap="square">
            <a:spAutoFit/>
          </a:bodyPr>
          <a:lstStyle/>
          <a:p>
            <a:r>
              <a:rPr lang="en-US" i="1">
                <a:latin typeface="Arial" pitchFamily="34" charset="0"/>
                <a:cs typeface="Arial" pitchFamily="34" charset="0"/>
              </a:rPr>
              <a:t>Một số dụng cụ tán sỏi nội soi – Điều trị sỏi niệu bằng phẫu thuật ít xâm lấn – Trần Lê Linh Phương</a:t>
            </a:r>
            <a:endParaRPr lang="en-US">
              <a:latin typeface="Arial" pitchFamily="34" charset="0"/>
              <a:cs typeface="Arial" pitchFamily="34" charset="0"/>
            </a:endParaRPr>
          </a:p>
        </p:txBody>
      </p:sp>
    </p:spTree>
    <p:extLst>
      <p:ext uri="{BB962C8B-B14F-4D97-AF65-F5344CB8AC3E}">
        <p14:creationId xmlns:p14="http://schemas.microsoft.com/office/powerpoint/2010/main" val="3769017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18517"/>
            <a:ext cx="11239499" cy="676883"/>
          </a:xfrm>
        </p:spPr>
        <p:txBody>
          <a:bodyPr>
            <a:noAutofit/>
          </a:bodyPr>
          <a:lstStyle/>
          <a:p>
            <a:pPr algn="l"/>
            <a:r>
              <a:rPr lang="en-US" b="1"/>
              <a:t>So sánh ƯU/KHUYẾT ĐIỂM CỦA CÁC LOẠI MÁY TÁN NỘI SOI</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74" y="1357756"/>
            <a:ext cx="5895976" cy="496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4800" y="6324600"/>
            <a:ext cx="11239500" cy="369332"/>
          </a:xfrm>
          <a:prstGeom prst="rect">
            <a:avLst/>
          </a:prstGeom>
        </p:spPr>
        <p:txBody>
          <a:bodyPr wrap="square">
            <a:spAutoFit/>
          </a:bodyPr>
          <a:lstStyle/>
          <a:p>
            <a:r>
              <a:rPr lang="en-US" i="1">
                <a:latin typeface="Arial" pitchFamily="34" charset="0"/>
                <a:cs typeface="Arial" pitchFamily="34" charset="0"/>
              </a:rPr>
              <a:t>Một số dụng cụ tán sỏi nội soi – Điều trị sỏi niệu bằng phẫu thuật ít xâm lấn – Trần Lê Linh Phương</a:t>
            </a:r>
            <a:endParaRPr lang="en-US">
              <a:latin typeface="Arial" pitchFamily="34" charset="0"/>
              <a:cs typeface="Arial" pitchFamily="34" charset="0"/>
            </a:endParaRPr>
          </a:p>
        </p:txBody>
      </p:sp>
    </p:spTree>
    <p:extLst>
      <p:ext uri="{BB962C8B-B14F-4D97-AF65-F5344CB8AC3E}">
        <p14:creationId xmlns:p14="http://schemas.microsoft.com/office/powerpoint/2010/main" val="4109926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143000"/>
            <a:ext cx="11277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19200" y="5943600"/>
            <a:ext cx="9855200" cy="461665"/>
          </a:xfrm>
          <a:prstGeom prst="rect">
            <a:avLst/>
          </a:prstGeom>
          <a:noFill/>
        </p:spPr>
        <p:txBody>
          <a:bodyPr wrap="square" rtlCol="0">
            <a:spAutoFit/>
          </a:bodyPr>
          <a:lstStyle/>
          <a:p>
            <a:pPr algn="just"/>
            <a:r>
              <a:rPr lang="en-US" sz="2400" dirty="0">
                <a:latin typeface="Arial" pitchFamily="34" charset="0"/>
                <a:cs typeface="Arial" pitchFamily="34" charset="0"/>
              </a:rPr>
              <a:t>So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loại</a:t>
            </a:r>
            <a:r>
              <a:rPr lang="en-US" sz="2400" dirty="0">
                <a:latin typeface="Arial" pitchFamily="34" charset="0"/>
                <a:cs typeface="Arial" pitchFamily="34" charset="0"/>
              </a:rPr>
              <a:t> </a:t>
            </a:r>
            <a:r>
              <a:rPr lang="en-US" sz="2400" dirty="0" err="1">
                <a:latin typeface="Arial" pitchFamily="34" charset="0"/>
                <a:cs typeface="Arial" pitchFamily="34" charset="0"/>
              </a:rPr>
              <a:t>năng</a:t>
            </a:r>
            <a:r>
              <a:rPr lang="en-US" sz="2400" dirty="0">
                <a:latin typeface="Arial" pitchFamily="34" charset="0"/>
                <a:cs typeface="Arial" pitchFamily="34" charset="0"/>
              </a:rPr>
              <a:t> </a:t>
            </a:r>
            <a:r>
              <a:rPr lang="en-US" sz="2400" dirty="0" err="1">
                <a:latin typeface="Arial" pitchFamily="34" charset="0"/>
                <a:cs typeface="Arial" pitchFamily="34" charset="0"/>
              </a:rPr>
              <a:t>lượng</a:t>
            </a:r>
            <a:r>
              <a:rPr lang="en-US" sz="2400" dirty="0">
                <a:latin typeface="Arial" pitchFamily="34" charset="0"/>
                <a:cs typeface="Arial" pitchFamily="34" charset="0"/>
              </a:rPr>
              <a:t> </a:t>
            </a:r>
            <a:r>
              <a:rPr lang="en-US" sz="2400" dirty="0" err="1">
                <a:latin typeface="Arial" pitchFamily="34" charset="0"/>
                <a:cs typeface="Arial" pitchFamily="34" charset="0"/>
              </a:rPr>
              <a:t>tán</a:t>
            </a:r>
            <a:r>
              <a:rPr lang="en-US" sz="2400" dirty="0">
                <a:latin typeface="Arial" pitchFamily="34" charset="0"/>
                <a:cs typeface="Arial" pitchFamily="34" charset="0"/>
              </a:rPr>
              <a:t> </a:t>
            </a:r>
            <a:r>
              <a:rPr lang="en-US" sz="2400" dirty="0" err="1">
                <a:latin typeface="Arial" pitchFamily="34" charset="0"/>
                <a:cs typeface="Arial" pitchFamily="34" charset="0"/>
              </a:rPr>
              <a:t>sỏi</a:t>
            </a:r>
            <a:r>
              <a:rPr lang="en-US" sz="2400" dirty="0">
                <a:latin typeface="Arial" pitchFamily="34" charset="0"/>
                <a:cs typeface="Arial" pitchFamily="34" charset="0"/>
              </a:rPr>
              <a:t> (</a:t>
            </a:r>
            <a:r>
              <a:rPr lang="en-US" sz="2400" dirty="0" err="1">
                <a:latin typeface="Arial" pitchFamily="34" charset="0"/>
                <a:cs typeface="Arial" pitchFamily="34" charset="0"/>
              </a:rPr>
              <a:t>Maloine</a:t>
            </a:r>
            <a:r>
              <a:rPr lang="en-US" sz="2400" dirty="0">
                <a:latin typeface="Arial" pitchFamily="34" charset="0"/>
                <a:cs typeface="Arial" pitchFamily="34" charset="0"/>
              </a:rPr>
              <a:t> 1998)</a:t>
            </a:r>
          </a:p>
        </p:txBody>
      </p:sp>
      <p:sp>
        <p:nvSpPr>
          <p:cNvPr id="2" name="Slide Number Placeholder 1"/>
          <p:cNvSpPr>
            <a:spLocks noGrp="1"/>
          </p:cNvSpPr>
          <p:nvPr>
            <p:ph type="sldNum" sz="quarter" idx="12"/>
          </p:nvPr>
        </p:nvSpPr>
        <p:spPr/>
        <p:txBody>
          <a:bodyPr/>
          <a:lstStyle/>
          <a:p>
            <a:fld id="{BC410EEA-824F-4D46-AFE7-60426C8C06B0}" type="slidenum">
              <a:rPr lang="en-US" smtClean="0"/>
              <a:pPr/>
              <a:t>42</a:t>
            </a:fld>
            <a:endParaRPr lang="en-US"/>
          </a:p>
        </p:txBody>
      </p:sp>
    </p:spTree>
    <p:extLst>
      <p:ext uri="{BB962C8B-B14F-4D97-AF65-F5344CB8AC3E}">
        <p14:creationId xmlns:p14="http://schemas.microsoft.com/office/powerpoint/2010/main" val="2971992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609600"/>
            <a:ext cx="11277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C410EEA-824F-4D46-AFE7-60426C8C06B0}" type="slidenum">
              <a:rPr lang="en-US" smtClean="0"/>
              <a:pPr/>
              <a:t>43</a:t>
            </a:fld>
            <a:endParaRPr lang="en-US"/>
          </a:p>
        </p:txBody>
      </p:sp>
      <p:sp>
        <p:nvSpPr>
          <p:cNvPr id="5" name="Rectangle 4"/>
          <p:cNvSpPr/>
          <p:nvPr/>
        </p:nvSpPr>
        <p:spPr>
          <a:xfrm>
            <a:off x="304800" y="6324600"/>
            <a:ext cx="11239500" cy="369332"/>
          </a:xfrm>
          <a:prstGeom prst="rect">
            <a:avLst/>
          </a:prstGeom>
        </p:spPr>
        <p:txBody>
          <a:bodyPr wrap="square">
            <a:spAutoFit/>
          </a:bodyPr>
          <a:lstStyle/>
          <a:p>
            <a:r>
              <a:rPr lang="en-US" i="1">
                <a:latin typeface="Arial" pitchFamily="34" charset="0"/>
                <a:cs typeface="Arial" pitchFamily="34" charset="0"/>
              </a:rPr>
              <a:t>Một số dụng cụ tán sỏi nội soi – Điều trị sỏi niệu bằng phẫu thuật ít xâm lấn – Trần Lê Linh Phương</a:t>
            </a:r>
            <a:endParaRPr lang="en-US">
              <a:latin typeface="Arial" pitchFamily="34" charset="0"/>
              <a:cs typeface="Arial" pitchFamily="34" charset="0"/>
            </a:endParaRPr>
          </a:p>
        </p:txBody>
      </p:sp>
    </p:spTree>
    <p:extLst>
      <p:ext uri="{BB962C8B-B14F-4D97-AF65-F5344CB8AC3E}">
        <p14:creationId xmlns:p14="http://schemas.microsoft.com/office/powerpoint/2010/main" val="3963592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7557" y="1731818"/>
            <a:ext cx="10011497" cy="2493817"/>
          </a:xfrm>
        </p:spPr>
        <p:txBody>
          <a:bodyPr>
            <a:noAutofit/>
          </a:bodyPr>
          <a:lstStyle/>
          <a:p>
            <a:pPr>
              <a:lnSpc>
                <a:spcPct val="150000"/>
              </a:lnSpc>
            </a:pPr>
            <a:r>
              <a:rPr lang="en-US" sz="5500" b="1">
                <a:solidFill>
                  <a:srgbClr val="0070C0"/>
                </a:solidFill>
                <a:latin typeface="Calibri" panose="020F0502020204030204" pitchFamily="34" charset="0"/>
                <a:cs typeface="Calibri" panose="020F0502020204030204" pitchFamily="34" charset="0"/>
              </a:rPr>
              <a:t>3. MỘT </a:t>
            </a:r>
            <a:r>
              <a:rPr lang="en-US" sz="5500" b="1" dirty="0">
                <a:solidFill>
                  <a:srgbClr val="0070C0"/>
                </a:solidFill>
                <a:latin typeface="Calibri" panose="020F0502020204030204" pitchFamily="34" charset="0"/>
                <a:cs typeface="Calibri" panose="020F0502020204030204" pitchFamily="34" charset="0"/>
              </a:rPr>
              <a:t>SỐ DỤNG CỤ TRONG </a:t>
            </a:r>
            <a:br>
              <a:rPr lang="en-US" sz="5500" b="1" dirty="0">
                <a:solidFill>
                  <a:srgbClr val="0070C0"/>
                </a:solidFill>
                <a:latin typeface="Calibri" panose="020F0502020204030204" pitchFamily="34" charset="0"/>
                <a:cs typeface="Calibri" panose="020F0502020204030204" pitchFamily="34" charset="0"/>
              </a:rPr>
            </a:br>
            <a:r>
              <a:rPr lang="en-US" sz="5500" b="1" dirty="0">
                <a:solidFill>
                  <a:srgbClr val="0070C0"/>
                </a:solidFill>
                <a:latin typeface="Calibri" panose="020F0502020204030204" pitchFamily="34" charset="0"/>
                <a:cs typeface="Calibri" panose="020F0502020204030204" pitchFamily="34" charset="0"/>
              </a:rPr>
              <a:t>NỘI SOI TIẾT NIỆU NGƯỢC CHIỀU</a:t>
            </a:r>
          </a:p>
        </p:txBody>
      </p:sp>
    </p:spTree>
    <p:extLst>
      <p:ext uri="{BB962C8B-B14F-4D97-AF65-F5344CB8AC3E}">
        <p14:creationId xmlns:p14="http://schemas.microsoft.com/office/powerpoint/2010/main" val="2296363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844" y="456122"/>
            <a:ext cx="6026672" cy="1596177"/>
          </a:xfrm>
        </p:spPr>
        <p:txBody>
          <a:bodyPr/>
          <a:lstStyle/>
          <a:p>
            <a:pPr algn="l"/>
            <a:r>
              <a:rPr lang="en-US" b="1">
                <a:ea typeface="Calibri" charset="0"/>
              </a:rPr>
              <a:t>3.1. </a:t>
            </a:r>
            <a:r>
              <a:rPr lang="en-US" b="1" dirty="0">
                <a:ea typeface="Calibri" charset="0"/>
              </a:rPr>
              <a:t>HỆ THỐNG NỘI SOI</a:t>
            </a:r>
          </a:p>
        </p:txBody>
      </p:sp>
      <p:sp>
        <p:nvSpPr>
          <p:cNvPr id="3" name="Content Placeholder 2"/>
          <p:cNvSpPr>
            <a:spLocks noGrp="1"/>
          </p:cNvSpPr>
          <p:nvPr>
            <p:ph sz="quarter" idx="13"/>
          </p:nvPr>
        </p:nvSpPr>
        <p:spPr>
          <a:xfrm>
            <a:off x="913774" y="2367092"/>
            <a:ext cx="4377754" cy="3424107"/>
          </a:xfrm>
        </p:spPr>
        <p:txBody>
          <a:bodyPr>
            <a:normAutofit/>
          </a:bodyPr>
          <a:lstStyle/>
          <a:p>
            <a:pPr>
              <a:buFont typeface="Wingdings" charset="2"/>
              <a:buChar char="Ø"/>
            </a:pPr>
            <a:r>
              <a:rPr lang="en-US" cap="none" spc="-150" dirty="0" err="1">
                <a:ea typeface="Calibri" charset="0"/>
              </a:rPr>
              <a:t>Nguồn</a:t>
            </a:r>
            <a:r>
              <a:rPr lang="en-US" cap="none" spc="-150" dirty="0">
                <a:ea typeface="Calibri" charset="0"/>
              </a:rPr>
              <a:t> </a:t>
            </a:r>
            <a:r>
              <a:rPr lang="en-US" cap="none" spc="-150" dirty="0" err="1">
                <a:ea typeface="Calibri" charset="0"/>
              </a:rPr>
              <a:t>sáng</a:t>
            </a:r>
            <a:endParaRPr lang="en-US" cap="none" spc="-150" dirty="0">
              <a:ea typeface="Calibri" charset="0"/>
            </a:endParaRPr>
          </a:p>
          <a:p>
            <a:pPr>
              <a:buFont typeface="Wingdings" charset="2"/>
              <a:buChar char="Ø"/>
            </a:pPr>
            <a:r>
              <a:rPr lang="en-US" cap="none" spc="-150" dirty="0">
                <a:ea typeface="Calibri" charset="0"/>
              </a:rPr>
              <a:t>Camera </a:t>
            </a:r>
            <a:r>
              <a:rPr lang="en-US" cap="none" spc="-150" dirty="0" err="1">
                <a:ea typeface="Calibri" charset="0"/>
              </a:rPr>
              <a:t>nội</a:t>
            </a:r>
            <a:r>
              <a:rPr lang="en-US" cap="none" spc="-150" dirty="0">
                <a:ea typeface="Calibri" charset="0"/>
              </a:rPr>
              <a:t> </a:t>
            </a:r>
            <a:r>
              <a:rPr lang="en-US" cap="none" spc="-150" dirty="0" err="1">
                <a:ea typeface="Calibri" charset="0"/>
              </a:rPr>
              <a:t>soi</a:t>
            </a:r>
            <a:endParaRPr lang="en-US" cap="none" spc="-150" dirty="0">
              <a:ea typeface="Calibri" charset="0"/>
            </a:endParaRPr>
          </a:p>
          <a:p>
            <a:pPr>
              <a:buFont typeface="Wingdings" charset="2"/>
              <a:buChar char="Ø"/>
            </a:pPr>
            <a:r>
              <a:rPr lang="en-US" cap="none" spc="-150" dirty="0" err="1">
                <a:ea typeface="Calibri" charset="0"/>
              </a:rPr>
              <a:t>Bộ</a:t>
            </a:r>
            <a:r>
              <a:rPr lang="en-US" cap="none" spc="-150" dirty="0">
                <a:ea typeface="Calibri" charset="0"/>
              </a:rPr>
              <a:t> </a:t>
            </a:r>
            <a:r>
              <a:rPr lang="en-US" cap="none" spc="-150" dirty="0" err="1">
                <a:ea typeface="Calibri" charset="0"/>
              </a:rPr>
              <a:t>xử</a:t>
            </a:r>
            <a:r>
              <a:rPr lang="en-US" cap="none" spc="-150" dirty="0">
                <a:ea typeface="Calibri" charset="0"/>
              </a:rPr>
              <a:t> </a:t>
            </a:r>
            <a:r>
              <a:rPr lang="en-US" cap="none" spc="-150" dirty="0" err="1">
                <a:ea typeface="Calibri" charset="0"/>
              </a:rPr>
              <a:t>lý</a:t>
            </a:r>
            <a:r>
              <a:rPr lang="en-US" cap="none" spc="-150" dirty="0">
                <a:ea typeface="Calibri" charset="0"/>
              </a:rPr>
              <a:t>/ </a:t>
            </a:r>
            <a:r>
              <a:rPr lang="en-US" cap="none" spc="-150" dirty="0" err="1">
                <a:ea typeface="Calibri" charset="0"/>
              </a:rPr>
              <a:t>ghi</a:t>
            </a:r>
            <a:r>
              <a:rPr lang="en-US" cap="none" spc="-150" dirty="0">
                <a:ea typeface="Calibri" charset="0"/>
              </a:rPr>
              <a:t> </a:t>
            </a:r>
            <a:r>
              <a:rPr lang="en-US" cap="none" spc="-150" dirty="0" err="1">
                <a:ea typeface="Calibri" charset="0"/>
              </a:rPr>
              <a:t>hình</a:t>
            </a:r>
            <a:r>
              <a:rPr lang="en-US" cap="none" spc="-150" dirty="0">
                <a:ea typeface="Calibri" charset="0"/>
              </a:rPr>
              <a:t> </a:t>
            </a:r>
            <a:r>
              <a:rPr lang="en-US" cap="none" spc="-150" dirty="0" err="1">
                <a:ea typeface="Calibri" charset="0"/>
              </a:rPr>
              <a:t>ảnh</a:t>
            </a:r>
            <a:endParaRPr lang="en-US" cap="none" spc="-150" dirty="0">
              <a:ea typeface="Calibri" charset="0"/>
            </a:endParaRPr>
          </a:p>
          <a:p>
            <a:pPr>
              <a:buFont typeface="Wingdings" charset="2"/>
              <a:buChar char="Ø"/>
            </a:pPr>
            <a:r>
              <a:rPr lang="en-US" cap="none" spc="-150" dirty="0" err="1">
                <a:ea typeface="Calibri" charset="0"/>
              </a:rPr>
              <a:t>Màn</a:t>
            </a:r>
            <a:r>
              <a:rPr lang="en-US" cap="none" spc="-150" dirty="0">
                <a:ea typeface="Calibri" charset="0"/>
              </a:rPr>
              <a:t> </a:t>
            </a:r>
            <a:r>
              <a:rPr lang="en-US" cap="none" spc="-150" dirty="0" err="1">
                <a:ea typeface="Calibri" charset="0"/>
              </a:rPr>
              <a:t>hình</a:t>
            </a:r>
            <a:endParaRPr lang="en-US" cap="none" spc="-150" dirty="0">
              <a:ea typeface="Calibri" charset="0"/>
            </a:endParaRPr>
          </a:p>
        </p:txBody>
      </p:sp>
      <p:pic>
        <p:nvPicPr>
          <p:cNvPr id="6" name="Picture 5" descr="Screen%20Shot%202021-05-21%20at%2012.19.05.png"/>
          <p:cNvPicPr/>
          <p:nvPr/>
        </p:nvPicPr>
        <p:blipFill>
          <a:blip r:embed="rId2">
            <a:extLst>
              <a:ext uri="{28A0092B-C50C-407E-A947-70E740481C1C}">
                <a14:useLocalDpi xmlns:a14="http://schemas.microsoft.com/office/drawing/2010/main" val="0"/>
              </a:ext>
            </a:extLst>
          </a:blip>
          <a:srcRect/>
          <a:stretch>
            <a:fillRect/>
          </a:stretch>
        </p:blipFill>
        <p:spPr bwMode="auto">
          <a:xfrm>
            <a:off x="5291528" y="1541490"/>
            <a:ext cx="4884296" cy="4724398"/>
          </a:xfrm>
          <a:prstGeom prst="rect">
            <a:avLst/>
          </a:prstGeom>
          <a:noFill/>
          <a:ln>
            <a:noFill/>
          </a:ln>
        </p:spPr>
      </p:pic>
      <p:sp>
        <p:nvSpPr>
          <p:cNvPr id="8" name="TextBox 7"/>
          <p:cNvSpPr txBox="1"/>
          <p:nvPr/>
        </p:nvSpPr>
        <p:spPr>
          <a:xfrm>
            <a:off x="311983" y="6265888"/>
            <a:ext cx="10527467" cy="369332"/>
          </a:xfrm>
          <a:prstGeom prst="rect">
            <a:avLst/>
          </a:prstGeom>
          <a:noFill/>
        </p:spPr>
        <p:txBody>
          <a:bodyPr wrap="square" rtlCol="0">
            <a:spAutoFit/>
          </a:bodyPr>
          <a:lstStyle/>
          <a:p>
            <a:r>
              <a:rPr lang="en-US" i="1" dirty="0">
                <a:latin typeface="Arial" pitchFamily="34" charset="0"/>
                <a:ea typeface="Calibri" charset="0"/>
                <a:cs typeface="Arial" pitchFamily="34" charset="0"/>
              </a:rPr>
              <a:t>Basic Equipment and Video – Endoscopic - Campbell Wash Urology 12</a:t>
            </a:r>
            <a:r>
              <a:rPr lang="en-US" i="1" baseline="30000" dirty="0">
                <a:latin typeface="Arial" pitchFamily="34" charset="0"/>
                <a:ea typeface="Calibri" charset="0"/>
                <a:cs typeface="Arial" pitchFamily="34" charset="0"/>
              </a:rPr>
              <a:t>th</a:t>
            </a:r>
            <a:r>
              <a:rPr lang="en-US" i="1" dirty="0">
                <a:latin typeface="Arial" pitchFamily="34" charset="0"/>
                <a:ea typeface="Calibri" charset="0"/>
                <a:cs typeface="Arial" pitchFamily="34" charset="0"/>
              </a:rPr>
              <a:t> 2020</a:t>
            </a:r>
            <a:r>
              <a:rPr lang="en-US" dirty="0">
                <a:latin typeface="Arial" pitchFamily="34" charset="0"/>
                <a:ea typeface="Calibri" charset="0"/>
                <a:cs typeface="Arial" pitchFamily="34" charset="0"/>
              </a:rPr>
              <a:t> </a:t>
            </a:r>
          </a:p>
        </p:txBody>
      </p:sp>
    </p:spTree>
    <p:extLst>
      <p:ext uri="{BB962C8B-B14F-4D97-AF65-F5344CB8AC3E}">
        <p14:creationId xmlns:p14="http://schemas.microsoft.com/office/powerpoint/2010/main" val="1840652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20Shot%202021-05-21%20at%2012.24.58.png"/>
          <p:cNvPicPr/>
          <p:nvPr/>
        </p:nvPicPr>
        <p:blipFill>
          <a:blip r:embed="rId2">
            <a:extLst>
              <a:ext uri="{28A0092B-C50C-407E-A947-70E740481C1C}">
                <a14:useLocalDpi xmlns:a14="http://schemas.microsoft.com/office/drawing/2010/main" val="0"/>
              </a:ext>
            </a:extLst>
          </a:blip>
          <a:srcRect/>
          <a:stretch>
            <a:fillRect/>
          </a:stretch>
        </p:blipFill>
        <p:spPr bwMode="auto">
          <a:xfrm>
            <a:off x="2952750" y="381000"/>
            <a:ext cx="6572250" cy="6115050"/>
          </a:xfrm>
          <a:prstGeom prst="rect">
            <a:avLst/>
          </a:prstGeom>
          <a:noFill/>
          <a:ln>
            <a:noFill/>
          </a:ln>
        </p:spPr>
      </p:pic>
    </p:spTree>
    <p:extLst>
      <p:ext uri="{BB962C8B-B14F-4D97-AF65-F5344CB8AC3E}">
        <p14:creationId xmlns:p14="http://schemas.microsoft.com/office/powerpoint/2010/main" val="4275047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782" y="618517"/>
            <a:ext cx="7656367" cy="1596177"/>
          </a:xfrm>
        </p:spPr>
        <p:txBody>
          <a:bodyPr/>
          <a:lstStyle/>
          <a:p>
            <a:r>
              <a:rPr lang="en-US" b="1"/>
              <a:t>3.2.  </a:t>
            </a:r>
            <a:r>
              <a:rPr lang="en-US" b="1" dirty="0"/>
              <a:t>CÁC ỐNG SOI NIỆU QUẢN</a:t>
            </a:r>
          </a:p>
        </p:txBody>
      </p:sp>
      <p:sp>
        <p:nvSpPr>
          <p:cNvPr id="3" name="Content Placeholder 2"/>
          <p:cNvSpPr>
            <a:spLocks noGrp="1"/>
          </p:cNvSpPr>
          <p:nvPr>
            <p:ph sz="quarter" idx="13"/>
          </p:nvPr>
        </p:nvSpPr>
        <p:spPr>
          <a:xfrm>
            <a:off x="2340791" y="2194737"/>
            <a:ext cx="10363826" cy="2135634"/>
          </a:xfrm>
        </p:spPr>
        <p:txBody>
          <a:bodyPr>
            <a:noAutofit/>
          </a:bodyPr>
          <a:lstStyle/>
          <a:p>
            <a:pPr marL="514350" indent="-514350">
              <a:buFont typeface="+mj-lt"/>
              <a:buAutoNum type="arabicPeriod"/>
            </a:pPr>
            <a:r>
              <a:rPr lang="en-US" b="1" dirty="0" err="1"/>
              <a:t>Ống</a:t>
            </a:r>
            <a:r>
              <a:rPr lang="en-US" b="1" dirty="0"/>
              <a:t> </a:t>
            </a:r>
            <a:r>
              <a:rPr lang="en-US" b="1" dirty="0" err="1"/>
              <a:t>soi</a:t>
            </a:r>
            <a:r>
              <a:rPr lang="en-US" b="1" dirty="0"/>
              <a:t> </a:t>
            </a:r>
            <a:r>
              <a:rPr lang="en-US" b="1" dirty="0" err="1"/>
              <a:t>cứng</a:t>
            </a:r>
            <a:endParaRPr lang="en-US" b="1" dirty="0"/>
          </a:p>
          <a:p>
            <a:pPr marL="514350" indent="-514350">
              <a:buFont typeface="+mj-lt"/>
              <a:buAutoNum type="arabicPeriod"/>
            </a:pPr>
            <a:r>
              <a:rPr lang="en-US" b="1" dirty="0" err="1"/>
              <a:t>Ống</a:t>
            </a:r>
            <a:r>
              <a:rPr lang="en-US" b="1" dirty="0"/>
              <a:t> </a:t>
            </a:r>
            <a:r>
              <a:rPr lang="en-US" b="1" dirty="0" err="1"/>
              <a:t>soi</a:t>
            </a:r>
            <a:r>
              <a:rPr lang="en-US" b="1" dirty="0"/>
              <a:t> </a:t>
            </a:r>
            <a:r>
              <a:rPr lang="en-US" b="1" dirty="0" err="1"/>
              <a:t>bán</a:t>
            </a:r>
            <a:r>
              <a:rPr lang="en-US" b="1" dirty="0"/>
              <a:t> </a:t>
            </a:r>
            <a:r>
              <a:rPr lang="en-US" b="1" dirty="0" err="1"/>
              <a:t>cứng</a:t>
            </a:r>
            <a:endParaRPr lang="en-US" b="1" dirty="0"/>
          </a:p>
          <a:p>
            <a:pPr marL="514350" indent="-514350">
              <a:buFont typeface="+mj-lt"/>
              <a:buAutoNum type="arabicPeriod"/>
            </a:pPr>
            <a:r>
              <a:rPr lang="en-US" b="1" dirty="0" err="1"/>
              <a:t>Ống</a:t>
            </a:r>
            <a:r>
              <a:rPr lang="en-US" b="1" dirty="0"/>
              <a:t> </a:t>
            </a:r>
            <a:r>
              <a:rPr lang="en-US" b="1" dirty="0" err="1"/>
              <a:t>soi</a:t>
            </a:r>
            <a:r>
              <a:rPr lang="en-US" b="1" dirty="0"/>
              <a:t> </a:t>
            </a:r>
            <a:r>
              <a:rPr lang="en-US" b="1" dirty="0" err="1"/>
              <a:t>mềm</a:t>
            </a:r>
            <a:endParaRPr lang="en-US" b="1" dirty="0"/>
          </a:p>
        </p:txBody>
      </p:sp>
    </p:spTree>
    <p:extLst>
      <p:ext uri="{BB962C8B-B14F-4D97-AF65-F5344CB8AC3E}">
        <p14:creationId xmlns:p14="http://schemas.microsoft.com/office/powerpoint/2010/main" val="2067989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578" y="567982"/>
            <a:ext cx="5514109" cy="1596177"/>
          </a:xfrm>
        </p:spPr>
        <p:txBody>
          <a:bodyPr/>
          <a:lstStyle/>
          <a:p>
            <a:r>
              <a:rPr lang="en-US" b="1">
                <a:latin typeface="Calibri" panose="020F0502020204030204" pitchFamily="34" charset="0"/>
                <a:cs typeface="Calibri" panose="020F0502020204030204" pitchFamily="34" charset="0"/>
              </a:rPr>
              <a:t>3.2.1</a:t>
            </a:r>
            <a:r>
              <a:rPr lang="en-US" b="1" dirty="0">
                <a:latin typeface="Calibri" panose="020F0502020204030204" pitchFamily="34" charset="0"/>
                <a:cs typeface="Calibri" panose="020F0502020204030204" pitchFamily="34" charset="0"/>
              </a:rPr>
              <a:t>. Ống </a:t>
            </a:r>
            <a:r>
              <a:rPr lang="en-US" b="1" dirty="0" err="1">
                <a:latin typeface="Calibri" panose="020F0502020204030204" pitchFamily="34" charset="0"/>
                <a:cs typeface="Calibri" panose="020F0502020204030204" pitchFamily="34" charset="0"/>
              </a:rPr>
              <a:t>soi</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cứng</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224510" y="2164159"/>
                <a:ext cx="10363826" cy="3424107"/>
              </a:xfrm>
            </p:spPr>
            <p:txBody>
              <a:bodyPr>
                <a:normAutofit/>
              </a:bodyPr>
              <a:lstStyle/>
              <a:p>
                <a:r>
                  <a:rPr lang="en-US" sz="2500" cap="none" dirty="0"/>
                  <a:t>KT: 10.5 </a:t>
                </a:r>
                <a:r>
                  <a:rPr lang="mr-IN" sz="2500" cap="none" dirty="0"/>
                  <a:t>–</a:t>
                </a:r>
                <a:r>
                  <a:rPr lang="en-US" sz="2500" cap="none" dirty="0"/>
                  <a:t> 13F, </a:t>
                </a:r>
                <a:r>
                  <a:rPr lang="en-US" sz="2500" cap="none" dirty="0" err="1"/>
                  <a:t>có</a:t>
                </a:r>
                <a:r>
                  <a:rPr lang="en-US" sz="2500" cap="none" dirty="0"/>
                  <a:t> </a:t>
                </a:r>
                <a:r>
                  <a:rPr lang="en-US" sz="2500" cap="none" dirty="0" err="1"/>
                  <a:t>thể</a:t>
                </a:r>
                <a:r>
                  <a:rPr lang="en-US" sz="2500" cap="none" dirty="0"/>
                  <a:t> </a:t>
                </a:r>
                <a:r>
                  <a:rPr lang="en-US" sz="2500" cap="none" dirty="0" err="1"/>
                  <a:t>soi</a:t>
                </a:r>
                <a:r>
                  <a:rPr lang="en-US" sz="2500" cap="none" dirty="0"/>
                  <a:t> </a:t>
                </a:r>
                <a:r>
                  <a:rPr lang="en-US" sz="2500" cap="none" dirty="0" err="1"/>
                  <a:t>lên</a:t>
                </a:r>
                <a:r>
                  <a:rPr lang="en-US" sz="2500" cap="none" dirty="0"/>
                  <a:t> </a:t>
                </a:r>
                <a:r>
                  <a:rPr lang="en-US" sz="2500" cap="none" dirty="0" err="1"/>
                  <a:t>đến</a:t>
                </a:r>
                <a:r>
                  <a:rPr lang="en-US" sz="2500" cap="none" dirty="0"/>
                  <a:t> </a:t>
                </a:r>
                <a:r>
                  <a:rPr lang="en-US" sz="2500" cap="none" dirty="0" err="1"/>
                  <a:t>bể</a:t>
                </a:r>
                <a:r>
                  <a:rPr lang="en-US" sz="2500" cap="none" dirty="0"/>
                  <a:t> </a:t>
                </a:r>
                <a:r>
                  <a:rPr lang="en-US" sz="2500" cap="none" dirty="0" err="1"/>
                  <a:t>thận</a:t>
                </a:r>
                <a:endParaRPr lang="en-US" sz="2500" cap="none" dirty="0"/>
              </a:p>
              <a:p>
                <a:r>
                  <a:rPr lang="en-US" sz="2500" cap="none" dirty="0" err="1"/>
                  <a:t>Góc</a:t>
                </a:r>
                <a:r>
                  <a:rPr lang="en-US" sz="2500" cap="none" dirty="0"/>
                  <a:t> </a:t>
                </a:r>
                <a:r>
                  <a:rPr lang="en-US" sz="2500" cap="none" dirty="0" err="1"/>
                  <a:t>quan</a:t>
                </a:r>
                <a:r>
                  <a:rPr lang="en-US" sz="2500" cap="none" dirty="0"/>
                  <a:t> </a:t>
                </a:r>
                <a:r>
                  <a:rPr lang="en-US" sz="2500" cap="none" dirty="0" err="1"/>
                  <a:t>sát</a:t>
                </a:r>
                <a:r>
                  <a:rPr lang="en-US" sz="2500" cap="none" dirty="0"/>
                  <a:t>: 0 </a:t>
                </a:r>
                <a:r>
                  <a:rPr lang="mr-IN" sz="2500" cap="none" dirty="0"/>
                  <a:t>–</a:t>
                </a:r>
                <a:r>
                  <a:rPr lang="en-US" sz="2500" cap="none" dirty="0"/>
                  <a:t> </a:t>
                </a:r>
                <a14:m>
                  <m:oMath xmlns:m="http://schemas.openxmlformats.org/officeDocument/2006/math">
                    <m:sSup>
                      <m:sSupPr>
                        <m:ctrlPr>
                          <a:rPr lang="en-US" sz="2500" i="1" cap="none" smtClean="0">
                            <a:latin typeface="Cambria Math" charset="0"/>
                          </a:rPr>
                        </m:ctrlPr>
                      </m:sSupPr>
                      <m:e>
                        <m:r>
                          <a:rPr lang="vi-VN" sz="2500" b="0" i="1" cap="none" smtClean="0">
                            <a:latin typeface="Cambria Math" charset="0"/>
                          </a:rPr>
                          <m:t>6.5</m:t>
                        </m:r>
                      </m:e>
                      <m:sup>
                        <m:r>
                          <a:rPr lang="vi-VN" sz="2500" b="0" i="1" cap="none" smtClean="0">
                            <a:latin typeface="Cambria Math" charset="0"/>
                          </a:rPr>
                          <m:t>0</m:t>
                        </m:r>
                      </m:sup>
                    </m:sSup>
                  </m:oMath>
                </a14:m>
                <a:endParaRPr lang="en-US" sz="2500" cap="none" dirty="0"/>
              </a:p>
              <a:p>
                <a:r>
                  <a:rPr lang="en-US" sz="2500" cap="none" dirty="0" err="1"/>
                  <a:t>Ưu</a:t>
                </a:r>
                <a:r>
                  <a:rPr lang="en-US" sz="2500" cap="none" dirty="0"/>
                  <a:t> </a:t>
                </a:r>
                <a:r>
                  <a:rPr lang="en-US" sz="2500" cap="none" dirty="0" err="1"/>
                  <a:t>điểm</a:t>
                </a:r>
                <a:r>
                  <a:rPr lang="en-US" sz="2500" cap="none" dirty="0"/>
                  <a:t>: </a:t>
                </a:r>
              </a:p>
              <a:p>
                <a:pPr lvl="1">
                  <a:buFont typeface="Wingdings" charset="2"/>
                  <a:buChar char="ü"/>
                </a:pPr>
                <a:r>
                  <a:rPr lang="en-US" sz="2500" cap="none" dirty="0" err="1"/>
                  <a:t>Kênh</a:t>
                </a:r>
                <a:r>
                  <a:rPr lang="en-US" sz="2500" cap="none" dirty="0"/>
                  <a:t> </a:t>
                </a:r>
                <a:r>
                  <a:rPr lang="en-US" sz="2500" cap="none" dirty="0" err="1"/>
                  <a:t>thao</a:t>
                </a:r>
                <a:r>
                  <a:rPr lang="en-US" sz="2500" cap="none" dirty="0"/>
                  <a:t> </a:t>
                </a:r>
                <a:r>
                  <a:rPr lang="en-US" sz="2500" cap="none" dirty="0" err="1"/>
                  <a:t>tác</a:t>
                </a:r>
                <a:r>
                  <a:rPr lang="en-US" sz="2500" cap="none" dirty="0"/>
                  <a:t> </a:t>
                </a:r>
                <a:r>
                  <a:rPr lang="en-US" sz="2500" cap="none" dirty="0" err="1"/>
                  <a:t>rộng</a:t>
                </a:r>
                <a:endParaRPr lang="en-US" sz="2500" cap="none" dirty="0"/>
              </a:p>
              <a:p>
                <a:pPr lvl="1">
                  <a:buFont typeface="Wingdings" charset="2"/>
                  <a:buChar char="ü"/>
                </a:pPr>
                <a:r>
                  <a:rPr lang="en-US" sz="2500" cap="none" dirty="0" err="1"/>
                  <a:t>Nước</a:t>
                </a:r>
                <a:r>
                  <a:rPr lang="en-US" sz="2500" cap="none" dirty="0"/>
                  <a:t> </a:t>
                </a:r>
                <a:r>
                  <a:rPr lang="en-US" sz="2500" cap="none" dirty="0" err="1"/>
                  <a:t>lưu</a:t>
                </a:r>
                <a:r>
                  <a:rPr lang="en-US" sz="2500" cap="none" dirty="0"/>
                  <a:t> </a:t>
                </a:r>
                <a:r>
                  <a:rPr lang="en-US" sz="2500" cap="none" dirty="0" err="1"/>
                  <a:t>thông</a:t>
                </a:r>
                <a:r>
                  <a:rPr lang="en-US" sz="2500" cap="none" dirty="0"/>
                  <a:t> </a:t>
                </a:r>
                <a:r>
                  <a:rPr lang="en-US" sz="2500" cap="none" dirty="0" err="1"/>
                  <a:t>tốt</a:t>
                </a:r>
                <a:endParaRPr lang="en-US" sz="2500" cap="none" dirty="0"/>
              </a:p>
              <a:p>
                <a:pPr lvl="1">
                  <a:buFont typeface="Wingdings" charset="2"/>
                  <a:buChar char="ü"/>
                </a:pPr>
                <a:r>
                  <a:rPr lang="en-US" sz="2500" cap="none" dirty="0" err="1"/>
                  <a:t>Thị</a:t>
                </a:r>
                <a:r>
                  <a:rPr lang="en-US" sz="2500" cap="none" dirty="0"/>
                  <a:t> </a:t>
                </a:r>
                <a:r>
                  <a:rPr lang="en-US" sz="2500" cap="none" dirty="0" err="1"/>
                  <a:t>trường</a:t>
                </a:r>
                <a:r>
                  <a:rPr lang="en-US" sz="2500" cap="none" dirty="0"/>
                  <a:t> </a:t>
                </a:r>
                <a:r>
                  <a:rPr lang="en-US" sz="2500" cap="none" dirty="0" err="1"/>
                  <a:t>quan</a:t>
                </a:r>
                <a:r>
                  <a:rPr lang="en-US" sz="2500" cap="none" dirty="0"/>
                  <a:t> </a:t>
                </a:r>
                <a:r>
                  <a:rPr lang="en-US" sz="2500" cap="none" dirty="0" err="1"/>
                  <a:t>sát</a:t>
                </a:r>
                <a:r>
                  <a:rPr lang="en-US" sz="2500" cap="none" dirty="0"/>
                  <a:t> </a:t>
                </a:r>
                <a:r>
                  <a:rPr lang="en-US" sz="2500" cap="none" dirty="0" err="1"/>
                  <a:t>rõ</a:t>
                </a:r>
                <a:endParaRPr lang="en-US" sz="2500" cap="none"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224510" y="2164159"/>
                <a:ext cx="10363826" cy="3424107"/>
              </a:xfrm>
              <a:blipFill rotWithShape="0">
                <a:blip r:embed="rId2"/>
                <a:stretch>
                  <a:fillRect l="-882" t="-356"/>
                </a:stretch>
              </a:blipFill>
            </p:spPr>
            <p:txBody>
              <a:bodyPr/>
              <a:lstStyle/>
              <a:p>
                <a:r>
                  <a:rPr lang="en-US">
                    <a:noFill/>
                  </a:rPr>
                  <a:t> </a:t>
                </a:r>
              </a:p>
            </p:txBody>
          </p:sp>
        </mc:Fallback>
      </mc:AlternateContent>
      <p:pic>
        <p:nvPicPr>
          <p:cNvPr id="4" name="ureteroscope450.jpg"/>
          <p:cNvPicPr>
            <a:picLocks noChangeAspect="1"/>
          </p:cNvPicPr>
          <p:nvPr/>
        </p:nvPicPr>
        <p:blipFill>
          <a:blip r:embed="rId3"/>
          <a:stretch>
            <a:fillRect/>
          </a:stretch>
        </p:blipFill>
        <p:spPr>
          <a:xfrm>
            <a:off x="6400800" y="1633230"/>
            <a:ext cx="5791200" cy="1415627"/>
          </a:xfrm>
          <a:prstGeom prst="rect">
            <a:avLst/>
          </a:prstGeom>
          <a:noFill/>
          <a:ln>
            <a:noFill/>
          </a:ln>
        </p:spPr>
      </p:pic>
      <p:pic>
        <p:nvPicPr>
          <p:cNvPr id="5" name="circlewhite1150.jpg"/>
          <p:cNvPicPr>
            <a:picLocks noChangeAspect="1"/>
          </p:cNvPicPr>
          <p:nvPr/>
        </p:nvPicPr>
        <p:blipFill>
          <a:blip r:embed="rId4"/>
          <a:stretch>
            <a:fillRect/>
          </a:stretch>
        </p:blipFill>
        <p:spPr>
          <a:xfrm>
            <a:off x="7554418" y="3251790"/>
            <a:ext cx="1905000" cy="1905000"/>
          </a:xfrm>
          <a:prstGeom prst="rect">
            <a:avLst/>
          </a:prstGeom>
          <a:noFill/>
          <a:ln>
            <a:noFill/>
          </a:ln>
        </p:spPr>
      </p:pic>
      <p:pic>
        <p:nvPicPr>
          <p:cNvPr id="6" name="2150.jpg"/>
          <p:cNvPicPr>
            <a:picLocks noChangeAspect="1"/>
          </p:cNvPicPr>
          <p:nvPr/>
        </p:nvPicPr>
        <p:blipFill>
          <a:blip r:embed="rId5"/>
          <a:stretch>
            <a:fillRect/>
          </a:stretch>
        </p:blipFill>
        <p:spPr>
          <a:xfrm>
            <a:off x="9635836" y="3251790"/>
            <a:ext cx="1905000" cy="1905000"/>
          </a:xfrm>
          <a:prstGeom prst="rect">
            <a:avLst/>
          </a:prstGeom>
        </p:spPr>
      </p:pic>
      <p:sp>
        <p:nvSpPr>
          <p:cNvPr id="7" name="TextBox 6"/>
          <p:cNvSpPr txBox="1"/>
          <p:nvPr/>
        </p:nvSpPr>
        <p:spPr>
          <a:xfrm>
            <a:off x="374982" y="6229350"/>
            <a:ext cx="9260854" cy="369332"/>
          </a:xfrm>
          <a:prstGeom prst="rect">
            <a:avLst/>
          </a:prstGeom>
          <a:noFill/>
        </p:spPr>
        <p:txBody>
          <a:bodyPr wrap="square" rtlCol="0">
            <a:spAutoFit/>
          </a:bodyPr>
          <a:lstStyle/>
          <a:p>
            <a:r>
              <a:rPr lang="en-US" i="1" dirty="0" err="1">
                <a:latin typeface="Arial" pitchFamily="34" charset="0"/>
                <a:ea typeface="Calibri" charset="0"/>
                <a:cs typeface="Arial" pitchFamily="34" charset="0"/>
              </a:rPr>
              <a:t>Hướng</a:t>
            </a:r>
            <a:r>
              <a:rPr lang="en-US" i="1" dirty="0">
                <a:latin typeface="Arial" pitchFamily="34" charset="0"/>
                <a:ea typeface="Calibri" charset="0"/>
                <a:cs typeface="Arial" pitchFamily="34" charset="0"/>
              </a:rPr>
              <a:t> dẫn </a:t>
            </a:r>
            <a:r>
              <a:rPr lang="en-US" i="1" dirty="0" err="1">
                <a:latin typeface="Arial" pitchFamily="34" charset="0"/>
                <a:ea typeface="Calibri" charset="0"/>
                <a:cs typeface="Arial" pitchFamily="34" charset="0"/>
              </a:rPr>
              <a:t>chẩn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đoán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và</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điều</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trị</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sỏi</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tiết</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niệu</a:t>
            </a:r>
            <a:r>
              <a:rPr lang="en-US" i="1" dirty="0">
                <a:latin typeface="Arial" pitchFamily="34" charset="0"/>
                <a:ea typeface="Calibri" charset="0"/>
                <a:cs typeface="Arial" pitchFamily="34" charset="0"/>
              </a:rPr>
              <a:t> </a:t>
            </a:r>
            <a:r>
              <a:rPr lang="mr-IN" i="1" dirty="0">
                <a:latin typeface="Arial" pitchFamily="34" charset="0"/>
                <a:ea typeface="Calibri" charset="0"/>
                <a:cs typeface="Calibri" charset="0"/>
              </a:rPr>
              <a:t>–</a:t>
            </a:r>
            <a:r>
              <a:rPr lang="en-US" i="1" dirty="0">
                <a:latin typeface="Arial" pitchFamily="34" charset="0"/>
                <a:ea typeface="Calibri" charset="0"/>
                <a:cs typeface="Arial" pitchFamily="34" charset="0"/>
              </a:rPr>
              <a:t> VUNA 2015</a:t>
            </a:r>
          </a:p>
        </p:txBody>
      </p:sp>
    </p:spTree>
    <p:extLst>
      <p:ext uri="{BB962C8B-B14F-4D97-AF65-F5344CB8AC3E}">
        <p14:creationId xmlns:p14="http://schemas.microsoft.com/office/powerpoint/2010/main" val="60399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53377"/>
            <a:ext cx="6515100" cy="1596177"/>
          </a:xfrm>
        </p:spPr>
        <p:txBody>
          <a:bodyPr/>
          <a:lstStyle/>
          <a:p>
            <a:r>
              <a:rPr lang="en-US" b="1"/>
              <a:t>3.2.2</a:t>
            </a:r>
            <a:r>
              <a:rPr lang="en-US" b="1" dirty="0"/>
              <a:t>. Ống </a:t>
            </a:r>
            <a:r>
              <a:rPr lang="en-US" b="1" dirty="0" err="1"/>
              <a:t>soi</a:t>
            </a:r>
            <a:r>
              <a:rPr lang="en-US" b="1" dirty="0"/>
              <a:t> </a:t>
            </a:r>
            <a:r>
              <a:rPr lang="en-US" b="1" dirty="0" err="1"/>
              <a:t>bán</a:t>
            </a:r>
            <a:r>
              <a:rPr lang="en-US" b="1" dirty="0"/>
              <a:t> </a:t>
            </a:r>
            <a:r>
              <a:rPr lang="en-US" b="1" dirty="0" err="1"/>
              <a:t>cứng</a:t>
            </a:r>
            <a:endParaRPr lang="en-US" b="1" dirty="0"/>
          </a:p>
        </p:txBody>
      </p:sp>
      <p:sp>
        <p:nvSpPr>
          <p:cNvPr id="3" name="Content Placeholder 2"/>
          <p:cNvSpPr>
            <a:spLocks noGrp="1"/>
          </p:cNvSpPr>
          <p:nvPr>
            <p:ph sz="quarter" idx="13"/>
          </p:nvPr>
        </p:nvSpPr>
        <p:spPr>
          <a:xfrm>
            <a:off x="650538" y="1949554"/>
            <a:ext cx="10363826" cy="3798181"/>
          </a:xfrm>
        </p:spPr>
        <p:txBody>
          <a:bodyPr>
            <a:noAutofit/>
          </a:bodyPr>
          <a:lstStyle/>
          <a:p>
            <a:r>
              <a:rPr lang="en-US" sz="2500" cap="none" dirty="0" err="1"/>
              <a:t>Cấu</a:t>
            </a:r>
            <a:r>
              <a:rPr lang="en-US" sz="2500" cap="none" dirty="0"/>
              <a:t> </a:t>
            </a:r>
            <a:r>
              <a:rPr lang="en-US" sz="2500" cap="none" dirty="0" err="1"/>
              <a:t>tạo</a:t>
            </a:r>
            <a:r>
              <a:rPr lang="en-US" sz="2500" cap="none" dirty="0"/>
              <a:t>: </a:t>
            </a:r>
          </a:p>
          <a:p>
            <a:pPr lvl="1">
              <a:buFont typeface="Wingdings" charset="2"/>
              <a:buChar char="ü"/>
            </a:pPr>
            <a:r>
              <a:rPr lang="en-US" sz="2500" cap="none" dirty="0" err="1"/>
              <a:t>Sợi</a:t>
            </a:r>
            <a:r>
              <a:rPr lang="en-US" sz="2500" cap="none" dirty="0"/>
              <a:t> </a:t>
            </a:r>
            <a:r>
              <a:rPr lang="en-US" sz="2500" cap="none" dirty="0" err="1"/>
              <a:t>quang</a:t>
            </a:r>
            <a:r>
              <a:rPr lang="en-US" sz="2500" cap="none" dirty="0"/>
              <a:t> </a:t>
            </a:r>
            <a:r>
              <a:rPr lang="en-US" sz="2500" cap="none" dirty="0" err="1"/>
              <a:t>học</a:t>
            </a:r>
            <a:endParaRPr lang="en-US" sz="2500" cap="none" dirty="0"/>
          </a:p>
          <a:p>
            <a:pPr lvl="1">
              <a:buFont typeface="Wingdings" charset="2"/>
              <a:buChar char="ü"/>
            </a:pPr>
            <a:r>
              <a:rPr lang="en-US" sz="2500" cap="none" dirty="0" err="1"/>
              <a:t>Vỏ</a:t>
            </a:r>
            <a:r>
              <a:rPr lang="en-US" sz="2500" cap="none" dirty="0"/>
              <a:t> </a:t>
            </a:r>
            <a:r>
              <a:rPr lang="en-US" sz="2500" cap="none" dirty="0" err="1"/>
              <a:t>ống</a:t>
            </a:r>
            <a:r>
              <a:rPr lang="en-US" sz="2500" cap="none" dirty="0"/>
              <a:t> </a:t>
            </a:r>
            <a:r>
              <a:rPr lang="en-US" sz="2500" cap="none" dirty="0" err="1"/>
              <a:t>là</a:t>
            </a:r>
            <a:r>
              <a:rPr lang="en-US" sz="2500" cap="none" dirty="0"/>
              <a:t> </a:t>
            </a:r>
            <a:r>
              <a:rPr lang="en-US" sz="2500" cap="none" dirty="0" err="1"/>
              <a:t>kim</a:t>
            </a:r>
            <a:r>
              <a:rPr lang="en-US" sz="2500" cap="none" dirty="0"/>
              <a:t> </a:t>
            </a:r>
            <a:r>
              <a:rPr lang="en-US" sz="2500" cap="none" dirty="0" err="1"/>
              <a:t>loại</a:t>
            </a:r>
            <a:r>
              <a:rPr lang="en-US" sz="2500" cap="none" dirty="0"/>
              <a:t> </a:t>
            </a:r>
            <a:r>
              <a:rPr lang="en-US" sz="2500" cap="none" dirty="0" err="1"/>
              <a:t>bán</a:t>
            </a:r>
            <a:r>
              <a:rPr lang="en-US" sz="2500" cap="none" dirty="0"/>
              <a:t> </a:t>
            </a:r>
            <a:r>
              <a:rPr lang="en-US" sz="2500" cap="none" dirty="0" err="1"/>
              <a:t>cứng</a:t>
            </a:r>
            <a:endParaRPr lang="en-US" sz="2500" cap="none" dirty="0"/>
          </a:p>
          <a:p>
            <a:r>
              <a:rPr lang="en-US" sz="2500" cap="none" dirty="0" err="1"/>
              <a:t>Kích</a:t>
            </a:r>
            <a:r>
              <a:rPr lang="en-US" sz="2500" cap="none" dirty="0"/>
              <a:t> </a:t>
            </a:r>
            <a:r>
              <a:rPr lang="en-US" sz="2500" cap="none" dirty="0" err="1"/>
              <a:t>thước</a:t>
            </a:r>
            <a:r>
              <a:rPr lang="en-US" sz="2500" cap="none" dirty="0"/>
              <a:t>: </a:t>
            </a:r>
          </a:p>
          <a:p>
            <a:pPr lvl="1">
              <a:buFont typeface="Wingdings" charset="2"/>
              <a:buChar char="ü"/>
            </a:pPr>
            <a:r>
              <a:rPr lang="en-US" sz="2500" cap="none" dirty="0" err="1"/>
              <a:t>Đỉnh</a:t>
            </a:r>
            <a:r>
              <a:rPr lang="en-US" sz="2500" cap="none" dirty="0"/>
              <a:t> </a:t>
            </a:r>
            <a:r>
              <a:rPr lang="en-US" sz="2500" cap="none" dirty="0" err="1"/>
              <a:t>ống</a:t>
            </a:r>
            <a:r>
              <a:rPr lang="en-US" sz="2500" cap="none" dirty="0"/>
              <a:t>: 6 </a:t>
            </a:r>
            <a:r>
              <a:rPr lang="mr-IN" sz="2500" cap="none" dirty="0"/>
              <a:t>–</a:t>
            </a:r>
            <a:r>
              <a:rPr lang="en-US" sz="2500" cap="none" dirty="0"/>
              <a:t> 10F</a:t>
            </a:r>
          </a:p>
          <a:p>
            <a:pPr lvl="1">
              <a:buFont typeface="Wingdings" charset="2"/>
              <a:buChar char="ü"/>
            </a:pPr>
            <a:r>
              <a:rPr lang="en-US" sz="2500" cap="none" dirty="0" err="1"/>
              <a:t>Thân</a:t>
            </a:r>
            <a:r>
              <a:rPr lang="en-US" sz="2500" cap="none" dirty="0"/>
              <a:t> </a:t>
            </a:r>
            <a:r>
              <a:rPr lang="en-US" sz="2500" cap="none" dirty="0" err="1"/>
              <a:t>ống</a:t>
            </a:r>
            <a:r>
              <a:rPr lang="en-US" sz="2500" cap="none" dirty="0"/>
              <a:t>: 7.8 </a:t>
            </a:r>
            <a:r>
              <a:rPr lang="en-US" sz="2500" cap="none"/>
              <a:t>-14.5F</a:t>
            </a:r>
            <a:endParaRPr lang="en-US" sz="2500" cap="none" dirty="0"/>
          </a:p>
          <a:p>
            <a:pPr>
              <a:buFont typeface="Arial" charset="0"/>
              <a:buChar char="•"/>
            </a:pPr>
            <a:r>
              <a:rPr lang="en-US" sz="2500" cap="none" dirty="0" err="1"/>
              <a:t>Chiều</a:t>
            </a:r>
            <a:r>
              <a:rPr lang="en-US" sz="2500" cap="none" dirty="0"/>
              <a:t> </a:t>
            </a:r>
            <a:r>
              <a:rPr lang="en-US" sz="2500" cap="none" dirty="0" err="1"/>
              <a:t>dài</a:t>
            </a:r>
            <a:r>
              <a:rPr lang="en-US" sz="2500" cap="none" dirty="0"/>
              <a:t> # 32cm</a:t>
            </a:r>
          </a:p>
          <a:p>
            <a:pPr>
              <a:buFont typeface="Arial" charset="0"/>
              <a:buChar char="•"/>
            </a:pPr>
            <a:r>
              <a:rPr lang="en-US" sz="2500" cap="none" dirty="0" err="1"/>
              <a:t>Phải</a:t>
            </a:r>
            <a:r>
              <a:rPr lang="en-US" sz="2500" cap="none" dirty="0"/>
              <a:t> có </a:t>
            </a:r>
            <a:r>
              <a:rPr lang="en-US" sz="2500" cap="none" dirty="0" err="1"/>
              <a:t>ít</a:t>
            </a:r>
            <a:r>
              <a:rPr lang="en-US" sz="2500" cap="none" dirty="0"/>
              <a:t> </a:t>
            </a:r>
            <a:r>
              <a:rPr lang="en-US" sz="2500" cap="none" dirty="0" err="1"/>
              <a:t>nhất</a:t>
            </a:r>
            <a:r>
              <a:rPr lang="en-US" sz="2500" cap="none" dirty="0"/>
              <a:t> 1 </a:t>
            </a:r>
            <a:r>
              <a:rPr lang="en-US" sz="2500" cap="none" dirty="0" err="1"/>
              <a:t>kênh</a:t>
            </a:r>
            <a:r>
              <a:rPr lang="en-US" sz="2500" cap="none" dirty="0"/>
              <a:t> </a:t>
            </a:r>
            <a:r>
              <a:rPr lang="en-US" sz="2500" cap="none" dirty="0" err="1"/>
              <a:t>thao</a:t>
            </a:r>
            <a:r>
              <a:rPr lang="en-US" sz="2500" cap="none" dirty="0"/>
              <a:t> </a:t>
            </a:r>
            <a:r>
              <a:rPr lang="en-US" sz="2500" cap="none" err="1"/>
              <a:t>tác</a:t>
            </a:r>
            <a:r>
              <a:rPr lang="en-US" sz="2500" cap="none"/>
              <a:t> 3.4Fr</a:t>
            </a:r>
            <a:endParaRPr lang="en-US" sz="2500" cap="none" dirty="0"/>
          </a:p>
        </p:txBody>
      </p:sp>
      <p:sp>
        <p:nvSpPr>
          <p:cNvPr id="4" name="TextBox 3"/>
          <p:cNvSpPr txBox="1"/>
          <p:nvPr/>
        </p:nvSpPr>
        <p:spPr>
          <a:xfrm>
            <a:off x="323850" y="6345308"/>
            <a:ext cx="11868150" cy="369332"/>
          </a:xfrm>
          <a:prstGeom prst="rect">
            <a:avLst/>
          </a:prstGeom>
          <a:noFill/>
        </p:spPr>
        <p:txBody>
          <a:bodyPr wrap="square" rtlCol="0">
            <a:spAutoFit/>
          </a:bodyPr>
          <a:lstStyle/>
          <a:p>
            <a:r>
              <a:rPr lang="en-US" dirty="0" err="1">
                <a:latin typeface="Arial" pitchFamily="34" charset="0"/>
                <a:ea typeface="Calibri" charset="0"/>
                <a:cs typeface="Arial" pitchFamily="34" charset="0"/>
              </a:rPr>
              <a:t>Hướng</a:t>
            </a:r>
            <a:r>
              <a:rPr lang="en-US" dirty="0">
                <a:latin typeface="Arial" pitchFamily="34" charset="0"/>
                <a:ea typeface="Calibri" charset="0"/>
                <a:cs typeface="Arial" pitchFamily="34" charset="0"/>
              </a:rPr>
              <a:t> dẫn </a:t>
            </a:r>
            <a:r>
              <a:rPr lang="en-US" dirty="0" err="1">
                <a:latin typeface="Arial" pitchFamily="34" charset="0"/>
                <a:ea typeface="Calibri" charset="0"/>
                <a:cs typeface="Arial" pitchFamily="34" charset="0"/>
              </a:rPr>
              <a:t>chẩn</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đoán</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và</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điều</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trị</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sỏi</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tiết</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niệu</a:t>
            </a:r>
            <a:r>
              <a:rPr lang="en-US" dirty="0">
                <a:latin typeface="Arial" pitchFamily="34" charset="0"/>
                <a:ea typeface="Calibri" charset="0"/>
                <a:cs typeface="Arial" pitchFamily="34" charset="0"/>
              </a:rPr>
              <a:t> </a:t>
            </a:r>
            <a:r>
              <a:rPr lang="mr-IN" dirty="0">
                <a:latin typeface="Arial" pitchFamily="34" charset="0"/>
                <a:ea typeface="Calibri" charset="0"/>
                <a:cs typeface="Calibri" charset="0"/>
              </a:rPr>
              <a:t>–</a:t>
            </a:r>
            <a:r>
              <a:rPr lang="en-US" dirty="0">
                <a:latin typeface="Arial" pitchFamily="34" charset="0"/>
                <a:ea typeface="Calibri" charset="0"/>
                <a:cs typeface="Arial" pitchFamily="34" charset="0"/>
              </a:rPr>
              <a:t> VUNA 2015</a:t>
            </a:r>
          </a:p>
        </p:txBody>
      </p:sp>
      <p:pic>
        <p:nvPicPr>
          <p:cNvPr id="5" name="jsevro_144.jpg"/>
          <p:cNvPicPr>
            <a:picLocks noChangeAspect="1"/>
          </p:cNvPicPr>
          <p:nvPr/>
        </p:nvPicPr>
        <p:blipFill>
          <a:blip r:embed="rId3"/>
          <a:stretch>
            <a:fillRect/>
          </a:stretch>
        </p:blipFill>
        <p:spPr>
          <a:xfrm>
            <a:off x="6259485" y="2821658"/>
            <a:ext cx="5611092" cy="3523650"/>
          </a:xfrm>
          <a:prstGeom prst="rect">
            <a:avLst/>
          </a:prstGeom>
        </p:spPr>
      </p:pic>
      <p:pic>
        <p:nvPicPr>
          <p:cNvPr id="6" name="Picture 5" descr="Screen%20Shot%202021-05-21%20at%2013.03.48.png"/>
          <p:cNvPicPr/>
          <p:nvPr/>
        </p:nvPicPr>
        <p:blipFill>
          <a:blip r:embed="rId4">
            <a:extLst>
              <a:ext uri="{28A0092B-C50C-407E-A947-70E740481C1C}">
                <a14:useLocalDpi xmlns:a14="http://schemas.microsoft.com/office/drawing/2010/main" val="0"/>
              </a:ext>
            </a:extLst>
          </a:blip>
          <a:srcRect/>
          <a:stretch>
            <a:fillRect/>
          </a:stretch>
        </p:blipFill>
        <p:spPr bwMode="auto">
          <a:xfrm>
            <a:off x="6139564" y="204990"/>
            <a:ext cx="5477814" cy="2479182"/>
          </a:xfrm>
          <a:prstGeom prst="rect">
            <a:avLst/>
          </a:prstGeom>
          <a:noFill/>
          <a:ln>
            <a:noFill/>
          </a:ln>
        </p:spPr>
      </p:pic>
      <p:sp>
        <p:nvSpPr>
          <p:cNvPr id="7" name="TextBox 6"/>
          <p:cNvSpPr txBox="1"/>
          <p:nvPr/>
        </p:nvSpPr>
        <p:spPr>
          <a:xfrm>
            <a:off x="6139564" y="2636992"/>
            <a:ext cx="5536367" cy="369332"/>
          </a:xfrm>
          <a:prstGeom prst="rect">
            <a:avLst/>
          </a:prstGeom>
          <a:noFill/>
        </p:spPr>
        <p:txBody>
          <a:bodyPr wrap="square" rtlCol="0">
            <a:spAutoFit/>
          </a:bodyPr>
          <a:lstStyle/>
          <a:p>
            <a:r>
              <a:rPr lang="en-US" i="1" dirty="0">
                <a:latin typeface="Calibri" charset="0"/>
                <a:ea typeface="Calibri" charset="0"/>
                <a:cs typeface="Calibri" charset="0"/>
              </a:rPr>
              <a:t>Campbell 12</a:t>
            </a:r>
            <a:r>
              <a:rPr lang="en-US" i="1" baseline="30000" dirty="0">
                <a:latin typeface="Calibri" charset="0"/>
                <a:ea typeface="Calibri" charset="0"/>
                <a:cs typeface="Calibri" charset="0"/>
              </a:rPr>
              <a:t>th</a:t>
            </a:r>
            <a:r>
              <a:rPr lang="en-US" i="1" dirty="0">
                <a:latin typeface="Calibri" charset="0"/>
                <a:ea typeface="Calibri" charset="0"/>
                <a:cs typeface="Calibri" charset="0"/>
              </a:rPr>
              <a:t> – Basic Equipment and Video – Endoscopic</a:t>
            </a:r>
            <a:r>
              <a:rPr lang="en-US" dirty="0">
                <a:latin typeface="Calibri" charset="0"/>
                <a:ea typeface="Calibri" charset="0"/>
                <a:cs typeface="Calibri" charset="0"/>
              </a:rPr>
              <a:t> </a:t>
            </a:r>
          </a:p>
        </p:txBody>
      </p:sp>
    </p:spTree>
    <p:extLst>
      <p:ext uri="{BB962C8B-B14F-4D97-AF65-F5344CB8AC3E}">
        <p14:creationId xmlns:p14="http://schemas.microsoft.com/office/powerpoint/2010/main" val="108685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 </a:t>
            </a:r>
            <a:r>
              <a:rPr lang="en-US" b="1" dirty="0" err="1"/>
              <a:t>Lịch</a:t>
            </a:r>
            <a:r>
              <a:rPr lang="en-US" b="1" dirty="0"/>
              <a:t> </a:t>
            </a:r>
            <a:r>
              <a:rPr lang="en-US" b="1" dirty="0" err="1"/>
              <a:t>sử</a:t>
            </a:r>
            <a:r>
              <a:rPr lang="en-US" b="1" dirty="0"/>
              <a:t> </a:t>
            </a:r>
            <a:r>
              <a:rPr lang="en-US" b="1" dirty="0" err="1"/>
              <a:t>phát</a:t>
            </a:r>
            <a:r>
              <a:rPr lang="en-US" b="1" dirty="0"/>
              <a:t> </a:t>
            </a:r>
            <a:r>
              <a:rPr lang="en-US" b="1" dirty="0" err="1"/>
              <a:t>triển</a:t>
            </a:r>
            <a:endParaRPr lang="en-US" b="1" dirty="0"/>
          </a:p>
        </p:txBody>
      </p:sp>
      <p:sp>
        <p:nvSpPr>
          <p:cNvPr id="3" name="Content Placeholder 2"/>
          <p:cNvSpPr>
            <a:spLocks noGrp="1"/>
          </p:cNvSpPr>
          <p:nvPr>
            <p:ph sz="quarter" idx="13"/>
          </p:nvPr>
        </p:nvSpPr>
        <p:spPr/>
        <p:txBody>
          <a:bodyPr>
            <a:normAutofit/>
          </a:bodyPr>
          <a:lstStyle/>
          <a:p>
            <a:r>
              <a:rPr lang="en-US" sz="2800" cap="none" dirty="0" err="1"/>
              <a:t>Năm</a:t>
            </a:r>
            <a:r>
              <a:rPr lang="en-US" sz="2800" cap="none" dirty="0"/>
              <a:t> 1912, Hugh H. Young </a:t>
            </a:r>
            <a:r>
              <a:rPr lang="en-US" sz="2800" cap="none" dirty="0" err="1"/>
              <a:t>là</a:t>
            </a:r>
            <a:r>
              <a:rPr lang="en-US" sz="2800" cap="none" dirty="0"/>
              <a:t> ng</a:t>
            </a:r>
            <a:r>
              <a:rPr lang="vi-VN" sz="2800" cap="none" dirty="0"/>
              <a:t>ười đầu tiên soi niệu quản b</a:t>
            </a:r>
            <a:r>
              <a:rPr lang="en-US" sz="2800" cap="none" dirty="0" err="1"/>
              <a:t>ằ</a:t>
            </a:r>
            <a:r>
              <a:rPr lang="vi-VN" sz="2800" cap="none" dirty="0"/>
              <a:t>ng cách</a:t>
            </a:r>
            <a:r>
              <a:rPr lang="en-US" sz="2800" cap="none" dirty="0"/>
              <a:t> </a:t>
            </a:r>
            <a:r>
              <a:rPr lang="en-US" sz="2800" cap="none" dirty="0" err="1"/>
              <a:t>dùng</a:t>
            </a:r>
            <a:r>
              <a:rPr lang="en-US" sz="2800" cap="none" dirty="0"/>
              <a:t> </a:t>
            </a:r>
            <a:r>
              <a:rPr lang="en-US" sz="2800" cap="none" dirty="0" err="1"/>
              <a:t>một</a:t>
            </a:r>
            <a:r>
              <a:rPr lang="en-US" sz="2800" cap="none" dirty="0"/>
              <a:t> </a:t>
            </a:r>
            <a:r>
              <a:rPr lang="en-US" sz="2800" cap="none" dirty="0" err="1"/>
              <a:t>máy</a:t>
            </a:r>
            <a:r>
              <a:rPr lang="en-US" sz="2800" cap="none" dirty="0"/>
              <a:t> </a:t>
            </a:r>
            <a:r>
              <a:rPr lang="en-US" sz="2800" cap="none" dirty="0" err="1"/>
              <a:t>soi</a:t>
            </a:r>
            <a:r>
              <a:rPr lang="en-US" sz="2800" cap="none" dirty="0"/>
              <a:t> </a:t>
            </a:r>
            <a:r>
              <a:rPr lang="en-US" sz="2800" cap="none" dirty="0" err="1"/>
              <a:t>bàng</a:t>
            </a:r>
            <a:r>
              <a:rPr lang="en-US" sz="2800" cap="none" dirty="0"/>
              <a:t> </a:t>
            </a:r>
            <a:r>
              <a:rPr lang="en-US" sz="2800" cap="none" dirty="0" err="1"/>
              <a:t>quang</a:t>
            </a:r>
            <a:r>
              <a:rPr lang="en-US" sz="2800" cap="none" dirty="0"/>
              <a:t> </a:t>
            </a:r>
            <a:r>
              <a:rPr lang="en-US" sz="2800" cap="none" dirty="0" err="1"/>
              <a:t>đưa</a:t>
            </a:r>
            <a:r>
              <a:rPr lang="en-US" sz="2800" cap="none" dirty="0"/>
              <a:t> </a:t>
            </a:r>
            <a:r>
              <a:rPr lang="en-US" sz="2800" cap="none" dirty="0" err="1"/>
              <a:t>vào</a:t>
            </a:r>
            <a:r>
              <a:rPr lang="en-US" sz="2800" cap="none" dirty="0"/>
              <a:t> </a:t>
            </a:r>
            <a:r>
              <a:rPr lang="en-US" sz="2800" cap="none" dirty="0" err="1"/>
              <a:t>một</a:t>
            </a:r>
            <a:r>
              <a:rPr lang="en-US" sz="2800" cap="none" dirty="0"/>
              <a:t> </a:t>
            </a:r>
            <a:r>
              <a:rPr lang="en-US" sz="2800" cap="none" dirty="0" err="1"/>
              <a:t>miệng</a:t>
            </a:r>
            <a:r>
              <a:rPr lang="en-US" sz="2800" cap="none" dirty="0"/>
              <a:t> </a:t>
            </a:r>
            <a:r>
              <a:rPr lang="en-US" sz="2800" cap="none" dirty="0" err="1"/>
              <a:t>niệu</a:t>
            </a:r>
            <a:r>
              <a:rPr lang="en-US" sz="2800" cap="none" dirty="0"/>
              <a:t> </a:t>
            </a:r>
            <a:r>
              <a:rPr lang="en-US" sz="2800" cap="none" dirty="0" err="1"/>
              <a:t>quản</a:t>
            </a:r>
            <a:r>
              <a:rPr lang="en-US" sz="2800" cap="none" dirty="0"/>
              <a:t> </a:t>
            </a:r>
            <a:r>
              <a:rPr lang="en-US" sz="2800" cap="none" dirty="0" err="1"/>
              <a:t>bị</a:t>
            </a:r>
            <a:r>
              <a:rPr lang="en-US" sz="2800" cap="none" dirty="0"/>
              <a:t> </a:t>
            </a:r>
            <a:r>
              <a:rPr lang="en-US" sz="2800" cap="none" dirty="0" err="1"/>
              <a:t>dãn</a:t>
            </a:r>
            <a:r>
              <a:rPr lang="en-US" sz="2800" cap="none" dirty="0"/>
              <a:t> </a:t>
            </a:r>
            <a:r>
              <a:rPr lang="en-US" sz="2800" cap="none" dirty="0" err="1"/>
              <a:t>nỡ</a:t>
            </a:r>
            <a:r>
              <a:rPr lang="en-US" sz="2800" cap="none" dirty="0"/>
              <a:t> do </a:t>
            </a:r>
            <a:r>
              <a:rPr lang="en-US" sz="2800" cap="none" dirty="0" err="1"/>
              <a:t>trào</a:t>
            </a:r>
            <a:r>
              <a:rPr lang="en-US" sz="2800" cap="none" dirty="0"/>
              <a:t> </a:t>
            </a:r>
            <a:r>
              <a:rPr lang="en-US" sz="2800" cap="none" dirty="0" err="1"/>
              <a:t>ngược</a:t>
            </a:r>
            <a:r>
              <a:rPr lang="en-US" sz="2800" cap="none" dirty="0"/>
              <a:t> </a:t>
            </a:r>
            <a:r>
              <a:rPr lang="en-US" sz="2800" cap="none" dirty="0" err="1"/>
              <a:t>ở</a:t>
            </a:r>
            <a:r>
              <a:rPr lang="en-US" sz="2800" cap="none" dirty="0"/>
              <a:t> </a:t>
            </a:r>
            <a:r>
              <a:rPr lang="en-US" sz="2800" cap="none" dirty="0" err="1"/>
              <a:t>một</a:t>
            </a:r>
            <a:r>
              <a:rPr lang="en-US" sz="2800" cap="none" dirty="0"/>
              <a:t> </a:t>
            </a:r>
            <a:r>
              <a:rPr lang="en-US" sz="2800" cap="none" dirty="0" err="1"/>
              <a:t>bệnh</a:t>
            </a:r>
            <a:r>
              <a:rPr lang="en-US" sz="2800" cap="none" dirty="0"/>
              <a:t> </a:t>
            </a:r>
            <a:r>
              <a:rPr lang="en-US" sz="2800" cap="none" dirty="0" err="1"/>
              <a:t>nhân</a:t>
            </a:r>
            <a:r>
              <a:rPr lang="en-US" sz="2800" cap="none" dirty="0"/>
              <a:t> valve </a:t>
            </a:r>
            <a:r>
              <a:rPr lang="en-US" sz="2800" cap="none" dirty="0" err="1"/>
              <a:t>niệu</a:t>
            </a:r>
            <a:r>
              <a:rPr lang="en-US" sz="2800" cap="none" dirty="0"/>
              <a:t> </a:t>
            </a:r>
            <a:r>
              <a:rPr lang="en-US" sz="2800" cap="none" dirty="0" err="1"/>
              <a:t>đạo</a:t>
            </a:r>
            <a:r>
              <a:rPr lang="en-US" sz="2800" cap="none" dirty="0"/>
              <a:t> </a:t>
            </a:r>
            <a:r>
              <a:rPr lang="en-US" sz="2800" cap="none" dirty="0" err="1"/>
              <a:t>sau</a:t>
            </a:r>
            <a:r>
              <a:rPr lang="en-US" sz="2800" cap="none" dirty="0"/>
              <a:t>.</a:t>
            </a:r>
            <a:endParaRPr lang="en-US" sz="2800" cap="none" dirty="0">
              <a:cs typeface="Calibri"/>
            </a:endParaRPr>
          </a:p>
          <a:p>
            <a:pPr marL="0" indent="0">
              <a:buNone/>
            </a:pPr>
            <a:endParaRPr lang="en-US" sz="2800" dirty="0"/>
          </a:p>
        </p:txBody>
      </p:sp>
      <p:sp>
        <p:nvSpPr>
          <p:cNvPr id="5" name="Content Placeholder 4"/>
          <p:cNvSpPr txBox="1">
            <a:spLocks/>
          </p:cNvSpPr>
          <p:nvPr/>
        </p:nvSpPr>
        <p:spPr>
          <a:xfrm>
            <a:off x="211015" y="6112524"/>
            <a:ext cx="11728939" cy="615109"/>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Arial" pitchFamily="34" charset="0"/>
                <a:ea typeface="+mn-ea"/>
                <a:cs typeface="Arial" pitchFamily="34" charset="0"/>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Arial" pitchFamily="34" charset="0"/>
                <a:ea typeface="+mn-ea"/>
                <a:cs typeface="Arial" pitchFamily="34" charset="0"/>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Arial" pitchFamily="34" charset="0"/>
                <a:ea typeface="+mn-ea"/>
                <a:cs typeface="Arial" pitchFamily="34" charset="0"/>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800"/>
              <a:t>1. Young HH, McKay R. Congenital valvular obstruction of the prostatic urethra. Surg Gynecol Obstet. 1929;48:509–12. </a:t>
            </a:r>
          </a:p>
        </p:txBody>
      </p:sp>
    </p:spTree>
    <p:extLst>
      <p:ext uri="{BB962C8B-B14F-4D97-AF65-F5344CB8AC3E}">
        <p14:creationId xmlns:p14="http://schemas.microsoft.com/office/powerpoint/2010/main" val="3815212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14812"/>
            <a:ext cx="5581650" cy="1596177"/>
          </a:xfrm>
        </p:spPr>
        <p:txBody>
          <a:bodyPr/>
          <a:lstStyle/>
          <a:p>
            <a:r>
              <a:rPr lang="en-US" b="1"/>
              <a:t>3.2.3</a:t>
            </a:r>
            <a:r>
              <a:rPr lang="en-US" b="1" dirty="0"/>
              <a:t>. Ống </a:t>
            </a:r>
            <a:r>
              <a:rPr lang="en-US" b="1" dirty="0" err="1"/>
              <a:t>soi</a:t>
            </a:r>
            <a:r>
              <a:rPr lang="en-US" b="1" dirty="0"/>
              <a:t> </a:t>
            </a:r>
            <a:r>
              <a:rPr lang="en-US" b="1" dirty="0" err="1"/>
              <a:t>mềm</a:t>
            </a:r>
            <a:endParaRPr lang="en-US" b="1" dirty="0"/>
          </a:p>
        </p:txBody>
      </p:sp>
      <p:sp>
        <p:nvSpPr>
          <p:cNvPr id="4" name="Rectangle 2"/>
          <p:cNvSpPr txBox="1">
            <a:spLocks/>
          </p:cNvSpPr>
          <p:nvPr/>
        </p:nvSpPr>
        <p:spPr>
          <a:xfrm>
            <a:off x="-3669" y="1814945"/>
            <a:ext cx="6349505" cy="4461163"/>
          </a:xfrm>
          <a:prstGeom prst="rect">
            <a:avLst/>
          </a:prstGeom>
        </p:spPr>
        <p:txBody>
          <a:bodyPr vert="horz" lIns="91440" tIns="45720" rIns="91440" bIns="45720" rtlCol="0">
            <a:no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kumimoji="0" lang="en-US" sz="2500" b="0" i="0" u="none" strike="noStrike" kern="1200" cap="none" spc="0" normalizeH="0" baseline="0" noProof="0">
                <a:ln>
                  <a:noFill/>
                </a:ln>
                <a:effectLst/>
                <a:uLnTx/>
                <a:uFillTx/>
                <a:latin typeface="Arial" pitchFamily="34" charset="0"/>
                <a:cs typeface="Arial" pitchFamily="34" charset="0"/>
              </a:rPr>
              <a:t> </a:t>
            </a:r>
            <a:r>
              <a:rPr lang="en-US" sz="2400">
                <a:latin typeface="Arial" pitchFamily="34" charset="0"/>
                <a:cs typeface="Arial" pitchFamily="34" charset="0"/>
              </a:rPr>
              <a:t>Hệ thống thấu kính :</a:t>
            </a:r>
          </a:p>
          <a:p>
            <a:pPr lvl="1"/>
            <a:r>
              <a:rPr lang="en-US" sz="2400">
                <a:latin typeface="Arial" pitchFamily="34" charset="0"/>
                <a:cs typeface="Arial" pitchFamily="34" charset="0"/>
              </a:rPr>
              <a:t>Sợi quang và kĩ thuật số</a:t>
            </a:r>
          </a:p>
          <a:p>
            <a:r>
              <a:rPr lang="en-US" sz="2400">
                <a:latin typeface="Arial" pitchFamily="34" charset="0"/>
                <a:cs typeface="Arial" pitchFamily="34" charset="0"/>
              </a:rPr>
              <a:t>Nguồn sáng</a:t>
            </a:r>
          </a:p>
          <a:p>
            <a:r>
              <a:rPr lang="en-US" sz="2400">
                <a:latin typeface="Arial" pitchFamily="34" charset="0"/>
                <a:cs typeface="Arial" pitchFamily="34" charset="0"/>
              </a:rPr>
              <a:t>Kênh tưới rửa</a:t>
            </a:r>
          </a:p>
          <a:p>
            <a:r>
              <a:rPr lang="en-US" sz="2400">
                <a:latin typeface="Arial" pitchFamily="34" charset="0"/>
                <a:cs typeface="Arial" pitchFamily="34" charset="0"/>
              </a:rPr>
              <a:t>Kênh thao tác</a:t>
            </a:r>
          </a:p>
          <a:p>
            <a:r>
              <a:rPr lang="en-US" sz="2400">
                <a:latin typeface="Arial" pitchFamily="34" charset="0"/>
                <a:cs typeface="Arial" pitchFamily="34" charset="0"/>
              </a:rPr>
              <a:t>Cơ chế gập</a:t>
            </a:r>
          </a:p>
          <a:p>
            <a:pPr marL="457200" marR="0" lvl="0" indent="-228600" algn="just" defTabSz="457207" rtl="0" eaLnBrk="1" fontAlgn="auto" latinLnBrk="0" hangingPunct="1">
              <a:lnSpc>
                <a:spcPct val="115000"/>
              </a:lnSpc>
              <a:spcBef>
                <a:spcPts val="1000"/>
              </a:spcBef>
              <a:spcAft>
                <a:spcPts val="0"/>
              </a:spcAft>
              <a:buClr>
                <a:srgbClr val="1E5155">
                  <a:lumMod val="40000"/>
                  <a:lumOff val="60000"/>
                </a:srgbClr>
              </a:buClr>
              <a:buSzPct val="80000"/>
              <a:buFont typeface="Wingdings 3" charset="2"/>
              <a:buChar char=""/>
              <a:tabLst/>
              <a:defRPr/>
            </a:pPr>
            <a:endParaRPr kumimoji="0" lang="en-US" b="0" i="0" u="none" strike="noStrike" kern="1200" cap="none" spc="0" normalizeH="0" baseline="0" noProof="0" dirty="0">
              <a:ln>
                <a:noFill/>
              </a:ln>
              <a:effectLst/>
              <a:uLnTx/>
              <a:uFillTx/>
              <a:latin typeface="Arial" pitchFamily="34" charset="0"/>
              <a:cs typeface="Arial" pitchFamily="34" charset="0"/>
            </a:endParaRPr>
          </a:p>
        </p:txBody>
      </p:sp>
      <p:pic>
        <p:nvPicPr>
          <p:cNvPr id="10" name="Picture 2">
            <a:extLst>
              <a:ext uri="{FF2B5EF4-FFF2-40B4-BE49-F238E27FC236}">
                <a16:creationId xmlns:a16="http://schemas.microsoft.com/office/drawing/2014/main" xmlns="" id="{47F50F56-78EA-474F-B89E-8A364F189EB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095999" y="111735"/>
            <a:ext cx="4936435" cy="65954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3850" y="6345308"/>
            <a:ext cx="11868150" cy="369332"/>
          </a:xfrm>
          <a:prstGeom prst="rect">
            <a:avLst/>
          </a:prstGeom>
          <a:noFill/>
        </p:spPr>
        <p:txBody>
          <a:bodyPr wrap="square" rtlCol="0">
            <a:spAutoFit/>
          </a:bodyPr>
          <a:lstStyle/>
          <a:p>
            <a:r>
              <a:rPr lang="en-US" dirty="0" err="1">
                <a:latin typeface="Arial" pitchFamily="34" charset="0"/>
                <a:ea typeface="Calibri" charset="0"/>
                <a:cs typeface="Arial" pitchFamily="34" charset="0"/>
              </a:rPr>
              <a:t>Hướng</a:t>
            </a:r>
            <a:r>
              <a:rPr lang="en-US" dirty="0">
                <a:latin typeface="Arial" pitchFamily="34" charset="0"/>
                <a:ea typeface="Calibri" charset="0"/>
                <a:cs typeface="Arial" pitchFamily="34" charset="0"/>
              </a:rPr>
              <a:t> dẫn </a:t>
            </a:r>
            <a:r>
              <a:rPr lang="en-US" dirty="0" err="1">
                <a:latin typeface="Arial" pitchFamily="34" charset="0"/>
                <a:ea typeface="Calibri" charset="0"/>
                <a:cs typeface="Arial" pitchFamily="34" charset="0"/>
              </a:rPr>
              <a:t>chẩn</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đoán</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và</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điều</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trị</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sỏi</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tiết</a:t>
            </a:r>
            <a:r>
              <a:rPr lang="en-US" dirty="0">
                <a:latin typeface="Arial" pitchFamily="34" charset="0"/>
                <a:ea typeface="Calibri" charset="0"/>
                <a:cs typeface="Arial" pitchFamily="34" charset="0"/>
              </a:rPr>
              <a:t> </a:t>
            </a:r>
            <a:r>
              <a:rPr lang="en-US" dirty="0" err="1">
                <a:latin typeface="Arial" pitchFamily="34" charset="0"/>
                <a:ea typeface="Calibri" charset="0"/>
                <a:cs typeface="Arial" pitchFamily="34" charset="0"/>
              </a:rPr>
              <a:t>niệu</a:t>
            </a:r>
            <a:r>
              <a:rPr lang="en-US" dirty="0">
                <a:latin typeface="Arial" pitchFamily="34" charset="0"/>
                <a:ea typeface="Calibri" charset="0"/>
                <a:cs typeface="Arial" pitchFamily="34" charset="0"/>
              </a:rPr>
              <a:t> </a:t>
            </a:r>
            <a:r>
              <a:rPr lang="mr-IN" dirty="0">
                <a:latin typeface="Arial" pitchFamily="34" charset="0"/>
                <a:ea typeface="Calibri" charset="0"/>
                <a:cs typeface="Calibri" charset="0"/>
              </a:rPr>
              <a:t>–</a:t>
            </a:r>
            <a:r>
              <a:rPr lang="en-US" dirty="0">
                <a:latin typeface="Arial" pitchFamily="34" charset="0"/>
                <a:ea typeface="Calibri" charset="0"/>
                <a:cs typeface="Arial" pitchFamily="34" charset="0"/>
              </a:rPr>
              <a:t> VUNA 2015</a:t>
            </a:r>
          </a:p>
        </p:txBody>
      </p:sp>
    </p:spTree>
    <p:extLst>
      <p:ext uri="{BB962C8B-B14F-4D97-AF65-F5344CB8AC3E}">
        <p14:creationId xmlns:p14="http://schemas.microsoft.com/office/powerpoint/2010/main" val="3543167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3669" y="1814945"/>
            <a:ext cx="6349505" cy="4461163"/>
          </a:xfrm>
          <a:prstGeom prst="rect">
            <a:avLst/>
          </a:prstGeom>
        </p:spPr>
        <p:txBody>
          <a:bodyPr vert="horz" lIns="91440" tIns="45720" rIns="91440" bIns="45720" rtlCol="0">
            <a:no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457200" marR="0" lvl="0" indent="-228600" algn="just" defTabSz="457207" rtl="0" eaLnBrk="1" fontAlgn="auto" latinLnBrk="0" hangingPunct="1">
              <a:lnSpc>
                <a:spcPct val="115000"/>
              </a:lnSpc>
              <a:spcBef>
                <a:spcPts val="1000"/>
              </a:spcBef>
              <a:spcAft>
                <a:spcPts val="0"/>
              </a:spcAft>
              <a:buClr>
                <a:srgbClr val="1E5155">
                  <a:lumMod val="40000"/>
                  <a:lumOff val="60000"/>
                </a:srgbClr>
              </a:buClr>
              <a:buSzPct val="80000"/>
              <a:buFont typeface="Wingdings 3" charset="2"/>
              <a:buChar char=""/>
              <a:tabLst/>
              <a:defRPr/>
            </a:pP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Kích</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th</a:t>
            </a:r>
            <a:r>
              <a:rPr kumimoji="0" lang="vi-VN" sz="2500" b="0" i="0" u="none" strike="noStrike" kern="1200" cap="none" spc="0" normalizeH="0" baseline="0" noProof="0" dirty="0">
                <a:ln>
                  <a:noFill/>
                </a:ln>
                <a:effectLst/>
                <a:uLnTx/>
                <a:uFillTx/>
                <a:latin typeface="Arial" pitchFamily="34" charset="0"/>
                <a:cs typeface="Arial" pitchFamily="34" charset="0"/>
              </a:rPr>
              <a:t>ước</a:t>
            </a:r>
            <a:r>
              <a:rPr kumimoji="0" lang="en-US" sz="2500" b="0" i="0" u="none" strike="noStrike" kern="1200" cap="none" spc="0" normalizeH="0" baseline="0" noProof="0" dirty="0">
                <a:ln>
                  <a:noFill/>
                </a:ln>
                <a:effectLst/>
                <a:uLnTx/>
                <a:uFillTx/>
                <a:latin typeface="Arial" pitchFamily="34" charset="0"/>
                <a:cs typeface="Arial" pitchFamily="34" charset="0"/>
              </a:rPr>
              <a:t>:</a:t>
            </a:r>
            <a:r>
              <a:rPr kumimoji="0" lang="vi-VN" sz="2500" b="0" i="0" u="none" strike="noStrike" kern="1200" cap="none" spc="0" normalizeH="0" baseline="0" noProof="0" dirty="0">
                <a:ln>
                  <a:noFill/>
                </a:ln>
                <a:effectLst/>
                <a:uLnTx/>
                <a:uFillTx/>
                <a:latin typeface="Arial" pitchFamily="34" charset="0"/>
                <a:cs typeface="Arial" pitchFamily="34" charset="0"/>
              </a:rPr>
              <a:t> </a:t>
            </a:r>
            <a:endParaRPr kumimoji="0" lang="en-US" sz="2500" b="0" i="0" u="none" strike="noStrike" kern="1200" cap="none" spc="0" normalizeH="0" baseline="0" noProof="0" dirty="0">
              <a:ln>
                <a:noFill/>
              </a:ln>
              <a:effectLst/>
              <a:uLnTx/>
              <a:uFillTx/>
              <a:latin typeface="Arial" pitchFamily="34" charset="0"/>
              <a:cs typeface="Arial" pitchFamily="34" charset="0"/>
            </a:endParaRPr>
          </a:p>
          <a:p>
            <a:pPr marL="685800" lvl="1" indent="-228600" defTabSz="914400">
              <a:lnSpc>
                <a:spcPct val="120000"/>
              </a:lnSpc>
              <a:spcBef>
                <a:spcPts val="500"/>
              </a:spcBef>
              <a:buClr>
                <a:prstClr val="black"/>
              </a:buClr>
              <a:buSzTx/>
              <a:buFont typeface="Wingdings" charset="2"/>
              <a:buChar char="ü"/>
            </a:pPr>
            <a:r>
              <a:rPr lang="en-US" sz="2500" dirty="0">
                <a:latin typeface="Arial" pitchFamily="34" charset="0"/>
                <a:cs typeface="Arial" pitchFamily="34" charset="0"/>
              </a:rPr>
              <a:t> </a:t>
            </a:r>
            <a:r>
              <a:rPr lang="en-US" sz="2500" dirty="0" err="1">
                <a:latin typeface="Arial" pitchFamily="34" charset="0"/>
                <a:cs typeface="Arial" pitchFamily="34" charset="0"/>
              </a:rPr>
              <a:t>Đỉnh</a:t>
            </a:r>
            <a:r>
              <a:rPr lang="en-US" sz="2500" dirty="0">
                <a:latin typeface="Arial" pitchFamily="34" charset="0"/>
                <a:cs typeface="Arial" pitchFamily="34" charset="0"/>
              </a:rPr>
              <a:t> </a:t>
            </a:r>
            <a:r>
              <a:rPr lang="en-US" sz="2500" dirty="0" err="1">
                <a:latin typeface="Arial" pitchFamily="34" charset="0"/>
                <a:cs typeface="Arial" pitchFamily="34" charset="0"/>
              </a:rPr>
              <a:t>ống</a:t>
            </a:r>
            <a:r>
              <a:rPr lang="en-US" sz="2500" dirty="0">
                <a:latin typeface="Arial" pitchFamily="34" charset="0"/>
                <a:cs typeface="Arial" pitchFamily="34" charset="0"/>
              </a:rPr>
              <a:t>:  </a:t>
            </a:r>
            <a:r>
              <a:rPr lang="vi-VN" sz="2500" dirty="0">
                <a:latin typeface="Arial" pitchFamily="34" charset="0"/>
                <a:cs typeface="Arial" pitchFamily="34" charset="0"/>
              </a:rPr>
              <a:t>4.9 </a:t>
            </a:r>
            <a:r>
              <a:rPr lang="en-US" sz="2500" dirty="0">
                <a:latin typeface="Arial" pitchFamily="34" charset="0"/>
                <a:cs typeface="Arial" pitchFamily="34" charset="0"/>
              </a:rPr>
              <a:t>F</a:t>
            </a:r>
            <a:r>
              <a:rPr lang="vi-VN" sz="2500" dirty="0">
                <a:latin typeface="Arial" pitchFamily="34" charset="0"/>
                <a:cs typeface="Arial" pitchFamily="34" charset="0"/>
              </a:rPr>
              <a:t> đến 11 F</a:t>
            </a:r>
            <a:r>
              <a:rPr lang="en-US" sz="2500" dirty="0">
                <a:latin typeface="Arial" pitchFamily="34" charset="0"/>
                <a:cs typeface="Arial" pitchFamily="34" charset="0"/>
              </a:rPr>
              <a:t>.</a:t>
            </a:r>
          </a:p>
          <a:p>
            <a:pPr marL="685800" lvl="1" indent="-228600" defTabSz="914400">
              <a:lnSpc>
                <a:spcPct val="120000"/>
              </a:lnSpc>
              <a:spcBef>
                <a:spcPts val="500"/>
              </a:spcBef>
              <a:buClr>
                <a:prstClr val="black"/>
              </a:buClr>
              <a:buSzTx/>
              <a:buFont typeface="Wingdings" charset="2"/>
              <a:buChar char="ü"/>
            </a:pPr>
            <a:r>
              <a:rPr lang="en-US" sz="2500" dirty="0">
                <a:latin typeface="Arial" pitchFamily="34" charset="0"/>
                <a:cs typeface="Arial" pitchFamily="34" charset="0"/>
              </a:rPr>
              <a:t> </a:t>
            </a:r>
            <a:r>
              <a:rPr lang="en-US" sz="2500" dirty="0" err="1">
                <a:latin typeface="Arial" pitchFamily="34" charset="0"/>
                <a:cs typeface="Arial" pitchFamily="34" charset="0"/>
              </a:rPr>
              <a:t>Thân</a:t>
            </a:r>
            <a:r>
              <a:rPr lang="en-US" sz="2500" dirty="0">
                <a:latin typeface="Arial" pitchFamily="34" charset="0"/>
                <a:cs typeface="Arial" pitchFamily="34" charset="0"/>
              </a:rPr>
              <a:t> </a:t>
            </a:r>
            <a:r>
              <a:rPr lang="en-US" sz="2500" dirty="0" err="1">
                <a:latin typeface="Arial" pitchFamily="34" charset="0"/>
                <a:cs typeface="Arial" pitchFamily="34" charset="0"/>
              </a:rPr>
              <a:t>ống</a:t>
            </a:r>
            <a:r>
              <a:rPr lang="en-US" sz="2500" dirty="0">
                <a:latin typeface="Arial" pitchFamily="34" charset="0"/>
                <a:cs typeface="Arial" pitchFamily="34" charset="0"/>
              </a:rPr>
              <a:t> : 5.8 – 11 F</a:t>
            </a:r>
          </a:p>
          <a:p>
            <a:pPr marL="685800" lvl="1" indent="-228600" defTabSz="914400">
              <a:lnSpc>
                <a:spcPct val="120000"/>
              </a:lnSpc>
              <a:spcBef>
                <a:spcPts val="500"/>
              </a:spcBef>
              <a:buClr>
                <a:prstClr val="black"/>
              </a:buClr>
              <a:buSzTx/>
              <a:buFont typeface="Wingdings" charset="2"/>
              <a:buChar char="ü"/>
            </a:pPr>
            <a:r>
              <a:rPr lang="en-US" sz="2500" dirty="0">
                <a:latin typeface="Arial" pitchFamily="34" charset="0"/>
                <a:cs typeface="Arial" pitchFamily="34" charset="0"/>
              </a:rPr>
              <a:t> </a:t>
            </a:r>
            <a:r>
              <a:rPr lang="en-US" sz="2500" dirty="0" err="1">
                <a:latin typeface="Arial" pitchFamily="34" charset="0"/>
                <a:cs typeface="Arial" pitchFamily="34" charset="0"/>
              </a:rPr>
              <a:t>Chiều</a:t>
            </a:r>
            <a:r>
              <a:rPr lang="en-US" sz="2500" dirty="0">
                <a:latin typeface="Arial" pitchFamily="34" charset="0"/>
                <a:cs typeface="Arial" pitchFamily="34" charset="0"/>
              </a:rPr>
              <a:t> </a:t>
            </a:r>
            <a:r>
              <a:rPr lang="en-US" sz="2500" dirty="0" err="1">
                <a:latin typeface="Arial" pitchFamily="34" charset="0"/>
                <a:cs typeface="Arial" pitchFamily="34" charset="0"/>
              </a:rPr>
              <a:t>dài</a:t>
            </a:r>
            <a:r>
              <a:rPr lang="en-US" sz="2500" dirty="0">
                <a:latin typeface="Arial" pitchFamily="34" charset="0"/>
                <a:cs typeface="Arial" pitchFamily="34" charset="0"/>
              </a:rPr>
              <a:t> </a:t>
            </a:r>
            <a:r>
              <a:rPr lang="en-US" sz="2500" dirty="0" err="1">
                <a:latin typeface="Arial" pitchFamily="34" charset="0"/>
                <a:cs typeface="Arial" pitchFamily="34" charset="0"/>
              </a:rPr>
              <a:t>ống</a:t>
            </a:r>
            <a:r>
              <a:rPr lang="en-US" sz="2500" dirty="0">
                <a:latin typeface="Arial" pitchFamily="34" charset="0"/>
                <a:cs typeface="Arial" pitchFamily="34" charset="0"/>
              </a:rPr>
              <a:t> : 54 – 70 cm</a:t>
            </a:r>
            <a:endParaRPr kumimoji="0" lang="en-US" sz="2500" b="0" i="0" u="none" strike="noStrike" kern="1200" cap="none" spc="0" normalizeH="0" baseline="0" noProof="0" dirty="0">
              <a:ln>
                <a:noFill/>
              </a:ln>
              <a:effectLst/>
              <a:uLnTx/>
              <a:uFillTx/>
              <a:latin typeface="Arial" pitchFamily="34" charset="0"/>
              <a:cs typeface="Arial" pitchFamily="34" charset="0"/>
            </a:endParaRPr>
          </a:p>
          <a:p>
            <a:pPr marL="457200" lvl="0" indent="-228600" algn="just">
              <a:lnSpc>
                <a:spcPct val="115000"/>
              </a:lnSpc>
              <a:buClr>
                <a:srgbClr val="1E5155">
                  <a:lumMod val="40000"/>
                  <a:lumOff val="60000"/>
                </a:srgbClr>
              </a:buClr>
            </a:pPr>
            <a:r>
              <a:rPr lang="en-US" sz="2500" dirty="0">
                <a:latin typeface="Arial" pitchFamily="34" charset="0"/>
                <a:cs typeface="Arial" pitchFamily="34" charset="0"/>
              </a:rPr>
              <a:t> </a:t>
            </a:r>
            <a:r>
              <a:rPr lang="en-US" sz="2500" dirty="0" err="1">
                <a:latin typeface="Arial" pitchFamily="34" charset="0"/>
                <a:cs typeface="Arial" pitchFamily="34" charset="0"/>
              </a:rPr>
              <a:t>Ố</a:t>
            </a:r>
            <a:r>
              <a:rPr kumimoji="0" lang="en-US" sz="2500" b="0" i="0" u="none" strike="noStrike" kern="1200" cap="none" spc="0" normalizeH="0" baseline="0" noProof="0" dirty="0">
                <a:ln>
                  <a:noFill/>
                </a:ln>
                <a:effectLst/>
                <a:uLnTx/>
                <a:uFillTx/>
                <a:latin typeface="Arial" pitchFamily="34" charset="0"/>
                <a:cs typeface="Arial" pitchFamily="34" charset="0"/>
              </a:rPr>
              <a:t>ng </a:t>
            </a:r>
            <a:r>
              <a:rPr kumimoji="0" lang="en-US" sz="2500" b="0" i="0" u="none" strike="noStrike" kern="1200" cap="none" spc="0" normalizeH="0" baseline="0" noProof="0" dirty="0" err="1">
                <a:ln>
                  <a:noFill/>
                </a:ln>
                <a:effectLst/>
                <a:uLnTx/>
                <a:uFillTx/>
                <a:latin typeface="Arial" pitchFamily="34" charset="0"/>
                <a:cs typeface="Arial" pitchFamily="34" charset="0"/>
              </a:rPr>
              <a:t>soi</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chỉ</a:t>
            </a:r>
            <a:r>
              <a:rPr kumimoji="0" lang="en-US" sz="2500" b="0" i="0" u="none" strike="noStrike" kern="1200" cap="none" spc="0" normalizeH="0" baseline="0" noProof="0" dirty="0">
                <a:ln>
                  <a:noFill/>
                </a:ln>
                <a:effectLst/>
                <a:uLnTx/>
                <a:uFillTx/>
                <a:latin typeface="Arial" pitchFamily="34" charset="0"/>
                <a:cs typeface="Arial" pitchFamily="34" charset="0"/>
              </a:rPr>
              <a:t> có </a:t>
            </a:r>
            <a:r>
              <a:rPr kumimoji="0" lang="en-US" sz="2500" b="0" i="0" u="none" strike="noStrike" kern="1200" cap="none" spc="0" normalizeH="0" baseline="0" noProof="0" dirty="0" err="1">
                <a:ln>
                  <a:noFill/>
                </a:ln>
                <a:effectLst/>
                <a:uLnTx/>
                <a:uFillTx/>
                <a:latin typeface="Arial" pitchFamily="34" charset="0"/>
                <a:cs typeface="Arial" pitchFamily="34" charset="0"/>
              </a:rPr>
              <a:t>một</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kênh</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thao</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tác</a:t>
            </a:r>
            <a:r>
              <a:rPr kumimoji="0" lang="en-US" sz="2500" b="0" i="0" u="none" strike="noStrike" kern="1200" cap="none" spc="0" normalizeH="0" baseline="0" noProof="0" dirty="0">
                <a:ln>
                  <a:noFill/>
                </a:ln>
                <a:effectLst/>
                <a:uLnTx/>
                <a:uFillTx/>
                <a:latin typeface="Arial" pitchFamily="34" charset="0"/>
                <a:cs typeface="Arial" pitchFamily="34" charset="0"/>
              </a:rPr>
              <a:t> 1.5 </a:t>
            </a:r>
            <a:r>
              <a:rPr kumimoji="0" lang="en-US" sz="2500" b="0" i="0" u="none" strike="noStrike" kern="1200" cap="none" spc="0" normalizeH="0" baseline="0" noProof="0" dirty="0" err="1">
                <a:ln>
                  <a:noFill/>
                </a:ln>
                <a:effectLst/>
                <a:uLnTx/>
                <a:uFillTx/>
                <a:latin typeface="Arial" pitchFamily="34" charset="0"/>
                <a:cs typeface="Arial" pitchFamily="34" charset="0"/>
              </a:rPr>
              <a:t>đến</a:t>
            </a:r>
            <a:r>
              <a:rPr kumimoji="0" lang="en-US" sz="2500" b="0" i="0" u="none" strike="noStrike" kern="1200" cap="none" spc="0" normalizeH="0" baseline="0" noProof="0" dirty="0">
                <a:ln>
                  <a:noFill/>
                </a:ln>
                <a:effectLst/>
                <a:uLnTx/>
                <a:uFillTx/>
                <a:latin typeface="Arial" pitchFamily="34" charset="0"/>
                <a:cs typeface="Arial" pitchFamily="34" charset="0"/>
              </a:rPr>
              <a:t> 4.5 F.</a:t>
            </a:r>
          </a:p>
          <a:p>
            <a:pPr marL="457200" marR="0" lvl="0" indent="-228600" algn="just" defTabSz="457207" rtl="0" eaLnBrk="1" fontAlgn="auto" latinLnBrk="0" hangingPunct="1">
              <a:lnSpc>
                <a:spcPct val="115000"/>
              </a:lnSpc>
              <a:spcBef>
                <a:spcPts val="0"/>
              </a:spcBef>
              <a:spcAft>
                <a:spcPts val="0"/>
              </a:spcAft>
              <a:buClr>
                <a:srgbClr val="1E5155">
                  <a:lumMod val="40000"/>
                  <a:lumOff val="60000"/>
                </a:srgbClr>
              </a:buClr>
              <a:buSzPct val="80000"/>
              <a:buFont typeface="Wingdings 3" charset="2"/>
              <a:buChar char=""/>
              <a:tabLst/>
              <a:defRPr/>
            </a:pP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Đầu</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ống</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soi</a:t>
            </a:r>
            <a:r>
              <a:rPr kumimoji="0" lang="en-US" sz="2500" b="0" i="0" u="none" strike="noStrike" kern="1200" cap="none" spc="0" normalizeH="0" baseline="0" noProof="0" dirty="0">
                <a:ln>
                  <a:noFill/>
                </a:ln>
                <a:effectLst/>
                <a:uLnTx/>
                <a:uFillTx/>
                <a:latin typeface="Arial" pitchFamily="34" charset="0"/>
                <a:cs typeface="Arial" pitchFamily="34" charset="0"/>
              </a:rPr>
              <a:t> có 2 </a:t>
            </a:r>
            <a:r>
              <a:rPr kumimoji="0" lang="en-US" sz="2500" b="0" i="0" u="none" strike="noStrike" kern="1200" cap="none" spc="0" normalizeH="0" baseline="0" noProof="0" dirty="0" err="1">
                <a:ln>
                  <a:noFill/>
                </a:ln>
                <a:effectLst/>
                <a:uLnTx/>
                <a:uFillTx/>
                <a:latin typeface="Arial" pitchFamily="34" charset="0"/>
                <a:cs typeface="Arial" pitchFamily="34" charset="0"/>
              </a:rPr>
              <a:t>cơ</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chế</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bẻ</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cong</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chủ</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động</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và</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thụ</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động</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với</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góc</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hoạt</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động</a:t>
            </a:r>
            <a:r>
              <a:rPr kumimoji="0" lang="en-US" sz="2500" b="0" i="0" u="none" strike="noStrike" kern="1200" cap="none" spc="0" normalizeH="0" baseline="0" noProof="0" dirty="0">
                <a:ln>
                  <a:noFill/>
                </a:ln>
                <a:effectLst/>
                <a:uLnTx/>
                <a:uFillTx/>
                <a:latin typeface="Arial" pitchFamily="34" charset="0"/>
                <a:cs typeface="Arial" pitchFamily="34" charset="0"/>
              </a:rPr>
              <a:t> </a:t>
            </a:r>
            <a:r>
              <a:rPr kumimoji="0" lang="en-US" sz="2500" b="0" i="0" u="none" strike="noStrike" kern="1200" cap="none" spc="0" normalizeH="0" baseline="0" noProof="0" dirty="0" err="1">
                <a:ln>
                  <a:noFill/>
                </a:ln>
                <a:effectLst/>
                <a:uLnTx/>
                <a:uFillTx/>
                <a:latin typeface="Arial" pitchFamily="34" charset="0"/>
                <a:cs typeface="Arial" pitchFamily="34" charset="0"/>
              </a:rPr>
              <a:t>tư</a:t>
            </a:r>
            <a:r>
              <a:rPr kumimoji="0" lang="en-US" sz="2500" b="0" i="0" u="none" strike="noStrike" kern="1200" cap="none" spc="0" normalizeH="0" baseline="0" noProof="0" dirty="0">
                <a:ln>
                  <a:noFill/>
                </a:ln>
                <a:effectLst/>
                <a:uLnTx/>
                <a:uFillTx/>
                <a:latin typeface="Arial" pitchFamily="34" charset="0"/>
                <a:cs typeface="Arial" pitchFamily="34" charset="0"/>
              </a:rPr>
              <a:t> 120 – 270 </a:t>
            </a:r>
            <a:r>
              <a:rPr kumimoji="0" lang="en-US" sz="2500" b="0" i="0" u="none" strike="noStrike" kern="1200" cap="none" spc="0" normalizeH="0" baseline="0" noProof="0" dirty="0" err="1">
                <a:ln>
                  <a:noFill/>
                </a:ln>
                <a:effectLst/>
                <a:uLnTx/>
                <a:uFillTx/>
                <a:latin typeface="Arial" pitchFamily="34" charset="0"/>
                <a:cs typeface="Arial" pitchFamily="34" charset="0"/>
              </a:rPr>
              <a:t>độ</a:t>
            </a:r>
            <a:r>
              <a:rPr kumimoji="0" lang="en-US" sz="2500" b="0" i="0" u="none" strike="noStrike" kern="1200" cap="none" spc="0" normalizeH="0" baseline="0" noProof="0" dirty="0">
                <a:ln>
                  <a:noFill/>
                </a:ln>
                <a:effectLst/>
                <a:uLnTx/>
                <a:uFillTx/>
                <a:latin typeface="Arial" pitchFamily="34" charset="0"/>
                <a:cs typeface="Arial" pitchFamily="34" charset="0"/>
              </a:rPr>
              <a:t>.</a:t>
            </a:r>
          </a:p>
          <a:p>
            <a:pPr marL="342906" marR="0" lvl="0" indent="-342906" algn="l" defTabSz="457207"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endParaRPr kumimoji="0" lang="en-US" b="0" i="0" u="none" strike="noStrike" kern="1200" cap="none" spc="0" normalizeH="0" baseline="0" noProof="0" dirty="0">
              <a:ln>
                <a:noFill/>
              </a:ln>
              <a:effectLst/>
              <a:uLnTx/>
              <a:uFillTx/>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126" y="539576"/>
            <a:ext cx="4952588" cy="2088910"/>
          </a:xfrm>
          <a:prstGeom prst="rect">
            <a:avLst/>
          </a:prstGeom>
        </p:spPr>
      </p:pic>
      <p:sp>
        <p:nvSpPr>
          <p:cNvPr id="7" name="TextBox 6"/>
          <p:cNvSpPr txBox="1"/>
          <p:nvPr/>
        </p:nvSpPr>
        <p:spPr>
          <a:xfrm>
            <a:off x="247650" y="6280064"/>
            <a:ext cx="11944350" cy="369332"/>
          </a:xfrm>
          <a:prstGeom prst="rect">
            <a:avLst/>
          </a:prstGeom>
          <a:noFill/>
        </p:spPr>
        <p:txBody>
          <a:bodyPr wrap="square" rtlCol="0">
            <a:spAutoFit/>
          </a:bodyPr>
          <a:lstStyle/>
          <a:p>
            <a:r>
              <a:rPr lang="en-US" i="1" dirty="0" err="1">
                <a:latin typeface="Arial" pitchFamily="34" charset="0"/>
                <a:ea typeface="Calibri" charset="0"/>
                <a:cs typeface="Arial" pitchFamily="34" charset="0"/>
              </a:rPr>
              <a:t>Hướng</a:t>
            </a:r>
            <a:r>
              <a:rPr lang="en-US" i="1" dirty="0">
                <a:latin typeface="Arial" pitchFamily="34" charset="0"/>
                <a:ea typeface="Calibri" charset="0"/>
                <a:cs typeface="Arial" pitchFamily="34" charset="0"/>
              </a:rPr>
              <a:t> dẫn </a:t>
            </a:r>
            <a:r>
              <a:rPr lang="en-US" i="1" dirty="0" err="1">
                <a:latin typeface="Arial" pitchFamily="34" charset="0"/>
                <a:ea typeface="Calibri" charset="0"/>
                <a:cs typeface="Arial" pitchFamily="34" charset="0"/>
              </a:rPr>
              <a:t>chẩn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đoán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và</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điều</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trị</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sỏi</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tiết</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niệu</a:t>
            </a:r>
            <a:r>
              <a:rPr lang="en-US" i="1" dirty="0">
                <a:latin typeface="Arial" pitchFamily="34" charset="0"/>
                <a:ea typeface="Calibri" charset="0"/>
                <a:cs typeface="Arial" pitchFamily="34" charset="0"/>
              </a:rPr>
              <a:t> </a:t>
            </a:r>
            <a:r>
              <a:rPr lang="mr-IN" i="1" dirty="0">
                <a:latin typeface="Arial" pitchFamily="34" charset="0"/>
                <a:ea typeface="Calibri" charset="0"/>
                <a:cs typeface="Calibri" charset="0"/>
              </a:rPr>
              <a:t>–</a:t>
            </a:r>
            <a:r>
              <a:rPr lang="en-US" i="1" dirty="0">
                <a:latin typeface="Arial" pitchFamily="34" charset="0"/>
                <a:ea typeface="Calibri" charset="0"/>
                <a:cs typeface="Arial" pitchFamily="34" charset="0"/>
              </a:rPr>
              <a:t> VUNA 2015</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8581" y="3086895"/>
            <a:ext cx="2805133" cy="24765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9788" y="3086895"/>
            <a:ext cx="2369129" cy="2476500"/>
          </a:xfrm>
          <a:prstGeom prst="rect">
            <a:avLst/>
          </a:prstGeom>
        </p:spPr>
      </p:pic>
      <p:sp>
        <p:nvSpPr>
          <p:cNvPr id="10" name="Title 1"/>
          <p:cNvSpPr txBox="1">
            <a:spLocks/>
          </p:cNvSpPr>
          <p:nvPr/>
        </p:nvSpPr>
        <p:spPr>
          <a:xfrm>
            <a:off x="247650" y="214812"/>
            <a:ext cx="5581650"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Arial" pitchFamily="34" charset="0"/>
                <a:ea typeface="+mj-ea"/>
                <a:cs typeface="Arial" pitchFamily="34" charset="0"/>
              </a:defRPr>
            </a:lvl1pPr>
          </a:lstStyle>
          <a:p>
            <a:pPr algn="l"/>
            <a:r>
              <a:rPr lang="en-US" sz="2800" b="1"/>
              <a:t>3.2.3. Ống soi mềm</a:t>
            </a:r>
            <a:endParaRPr lang="en-US" sz="2800" b="1" dirty="0"/>
          </a:p>
        </p:txBody>
      </p:sp>
    </p:spTree>
    <p:extLst>
      <p:ext uri="{BB962C8B-B14F-4D97-AF65-F5344CB8AC3E}">
        <p14:creationId xmlns:p14="http://schemas.microsoft.com/office/powerpoint/2010/main" val="103727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3669" y="1814945"/>
            <a:ext cx="6823438" cy="4461163"/>
          </a:xfrm>
          <a:prstGeom prst="rect">
            <a:avLst/>
          </a:prstGeom>
        </p:spPr>
        <p:txBody>
          <a:bodyPr vert="horz" lIns="91440" tIns="45720" rIns="91440" bIns="45720" rtlCol="0">
            <a:no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2400" dirty="0" err="1">
                <a:latin typeface="Arial" pitchFamily="34" charset="0"/>
                <a:cs typeface="Arial" pitchFamily="34" charset="0"/>
              </a:rPr>
              <a:t>Kĩ</a:t>
            </a:r>
            <a:r>
              <a:rPr lang="en-US" sz="2400" dirty="0">
                <a:latin typeface="Arial" pitchFamily="34" charset="0"/>
                <a:cs typeface="Arial" pitchFamily="34" charset="0"/>
              </a:rPr>
              <a:t> </a:t>
            </a:r>
            <a:r>
              <a:rPr lang="en-US" sz="2400" dirty="0" err="1">
                <a:latin typeface="Arial" pitchFamily="34" charset="0"/>
                <a:cs typeface="Arial" pitchFamily="34" charset="0"/>
              </a:rPr>
              <a:t>thuật</a:t>
            </a:r>
            <a:r>
              <a:rPr lang="en-US" sz="2400" dirty="0">
                <a:latin typeface="Arial" pitchFamily="34" charset="0"/>
                <a:cs typeface="Arial" pitchFamily="34" charset="0"/>
              </a:rPr>
              <a:t> </a:t>
            </a:r>
            <a:r>
              <a:rPr lang="en-US" sz="2400" dirty="0" err="1">
                <a:latin typeface="Arial" pitchFamily="34" charset="0"/>
                <a:cs typeface="Arial" pitchFamily="34" charset="0"/>
              </a:rPr>
              <a:t>số</a:t>
            </a:r>
            <a:endParaRPr lang="en-US" sz="2400" dirty="0">
              <a:latin typeface="Arial" pitchFamily="34" charset="0"/>
              <a:cs typeface="Arial" pitchFamily="34" charset="0"/>
            </a:endParaRPr>
          </a:p>
          <a:p>
            <a:pPr lvl="1"/>
            <a:r>
              <a:rPr lang="en-US" sz="2400" dirty="0" err="1">
                <a:latin typeface="Arial" pitchFamily="34" charset="0"/>
                <a:cs typeface="Arial" pitchFamily="34" charset="0"/>
              </a:rPr>
              <a:t>Chất</a:t>
            </a:r>
            <a:r>
              <a:rPr lang="en-US" sz="2400" dirty="0">
                <a:latin typeface="Arial" pitchFamily="34" charset="0"/>
                <a:cs typeface="Arial" pitchFamily="34" charset="0"/>
              </a:rPr>
              <a:t> </a:t>
            </a:r>
            <a:r>
              <a:rPr lang="en-US" sz="2400" dirty="0" err="1">
                <a:latin typeface="Arial" pitchFamily="34" charset="0"/>
                <a:cs typeface="Arial" pitchFamily="34" charset="0"/>
              </a:rPr>
              <a:t>lượng</a:t>
            </a:r>
            <a:r>
              <a:rPr lang="en-US" sz="2400" dirty="0">
                <a:latin typeface="Arial" pitchFamily="34" charset="0"/>
                <a:cs typeface="Arial" pitchFamily="34" charset="0"/>
              </a:rPr>
              <a:t> </a:t>
            </a:r>
            <a:r>
              <a:rPr lang="en-US" sz="2400" dirty="0" err="1">
                <a:latin typeface="Arial" pitchFamily="34" charset="0"/>
                <a:cs typeface="Arial" pitchFamily="34" charset="0"/>
              </a:rPr>
              <a:t>hình</a:t>
            </a:r>
            <a:r>
              <a:rPr lang="en-US" sz="2400" dirty="0">
                <a:latin typeface="Arial" pitchFamily="34" charset="0"/>
                <a:cs typeface="Arial" pitchFamily="34" charset="0"/>
              </a:rPr>
              <a:t> </a:t>
            </a:r>
            <a:r>
              <a:rPr lang="en-US" sz="2400" dirty="0" err="1">
                <a:latin typeface="Arial" pitchFamily="34" charset="0"/>
                <a:cs typeface="Arial" pitchFamily="34" charset="0"/>
              </a:rPr>
              <a:t>ảnh</a:t>
            </a:r>
            <a:r>
              <a:rPr lang="en-US" sz="2400" dirty="0">
                <a:latin typeface="Arial" pitchFamily="34" charset="0"/>
                <a:cs typeface="Arial" pitchFamily="34" charset="0"/>
              </a:rPr>
              <a:t> </a:t>
            </a:r>
            <a:r>
              <a:rPr lang="en-US" sz="2400" dirty="0" err="1">
                <a:latin typeface="Arial" pitchFamily="34" charset="0"/>
                <a:cs typeface="Arial" pitchFamily="34" charset="0"/>
              </a:rPr>
              <a:t>rõ</a:t>
            </a:r>
            <a:r>
              <a:rPr lang="en-US" sz="2400" dirty="0">
                <a:latin typeface="Arial" pitchFamily="34" charset="0"/>
                <a:cs typeface="Arial" pitchFamily="34" charset="0"/>
              </a:rPr>
              <a:t> </a:t>
            </a:r>
            <a:r>
              <a:rPr lang="en-US" sz="2400" dirty="0" err="1">
                <a:latin typeface="Arial" pitchFamily="34" charset="0"/>
                <a:cs typeface="Arial" pitchFamily="34" charset="0"/>
              </a:rPr>
              <a:t>nét</a:t>
            </a:r>
            <a:endParaRPr lang="en-US" sz="2400" dirty="0">
              <a:latin typeface="Arial" pitchFamily="34" charset="0"/>
              <a:cs typeface="Arial" pitchFamily="34" charset="0"/>
            </a:endParaRPr>
          </a:p>
          <a:p>
            <a:pPr lvl="1"/>
            <a:r>
              <a:rPr lang="en-US" sz="2400" dirty="0" err="1">
                <a:latin typeface="Arial" pitchFamily="34" charset="0"/>
                <a:cs typeface="Arial" pitchFamily="34" charset="0"/>
              </a:rPr>
              <a:t>Tỉ</a:t>
            </a:r>
            <a:r>
              <a:rPr lang="en-US" sz="2400" dirty="0">
                <a:latin typeface="Arial" pitchFamily="34" charset="0"/>
                <a:cs typeface="Arial" pitchFamily="34" charset="0"/>
              </a:rPr>
              <a:t> </a:t>
            </a:r>
            <a:r>
              <a:rPr lang="en-US" sz="2400" dirty="0" err="1">
                <a:latin typeface="Arial" pitchFamily="34" charset="0"/>
                <a:cs typeface="Arial" pitchFamily="34" charset="0"/>
              </a:rPr>
              <a:t>lệ</a:t>
            </a:r>
            <a:r>
              <a:rPr lang="en-US" sz="2400" dirty="0">
                <a:latin typeface="Arial" pitchFamily="34" charset="0"/>
                <a:cs typeface="Arial" pitchFamily="34" charset="0"/>
              </a:rPr>
              <a:t> NSM </a:t>
            </a:r>
            <a:r>
              <a:rPr lang="en-US" sz="2400" dirty="0" err="1">
                <a:latin typeface="Arial" pitchFamily="34" charset="0"/>
                <a:cs typeface="Arial" pitchFamily="34" charset="0"/>
              </a:rPr>
              <a:t>thành</a:t>
            </a:r>
            <a:r>
              <a:rPr lang="en-US" sz="2400" dirty="0">
                <a:latin typeface="Arial" pitchFamily="34" charset="0"/>
                <a:cs typeface="Arial" pitchFamily="34" charset="0"/>
              </a:rPr>
              <a:t> </a:t>
            </a:r>
            <a:r>
              <a:rPr lang="en-US" sz="2400" dirty="0" err="1">
                <a:latin typeface="Arial" pitchFamily="34" charset="0"/>
                <a:cs typeface="Arial" pitchFamily="34" charset="0"/>
              </a:rPr>
              <a:t>công</a:t>
            </a:r>
            <a:r>
              <a:rPr lang="en-US" sz="2400" dirty="0">
                <a:latin typeface="Arial" pitchFamily="34" charset="0"/>
                <a:cs typeface="Arial" pitchFamily="34" charset="0"/>
              </a:rPr>
              <a:t> </a:t>
            </a:r>
            <a:r>
              <a:rPr lang="en-US" sz="2400" dirty="0" err="1">
                <a:latin typeface="Arial" pitchFamily="34" charset="0"/>
                <a:cs typeface="Arial" pitchFamily="34" charset="0"/>
              </a:rPr>
              <a:t>cao</a:t>
            </a:r>
            <a:r>
              <a:rPr lang="en-US" sz="2400" dirty="0">
                <a:latin typeface="Arial" pitchFamily="34" charset="0"/>
                <a:cs typeface="Arial" pitchFamily="34" charset="0"/>
              </a:rPr>
              <a:t> </a:t>
            </a:r>
            <a:r>
              <a:rPr lang="en-US" sz="2400" dirty="0" err="1">
                <a:latin typeface="Arial" pitchFamily="34" charset="0"/>
                <a:cs typeface="Arial" pitchFamily="34" charset="0"/>
              </a:rPr>
              <a:t>hơn</a:t>
            </a:r>
            <a:r>
              <a:rPr lang="en-US" sz="2400" dirty="0">
                <a:latin typeface="Arial" pitchFamily="34" charset="0"/>
                <a:cs typeface="Arial" pitchFamily="34" charset="0"/>
              </a:rPr>
              <a:t> </a:t>
            </a:r>
            <a:r>
              <a:rPr lang="en-US" sz="2400" dirty="0" err="1">
                <a:latin typeface="Arial" pitchFamily="34" charset="0"/>
                <a:cs typeface="Arial" pitchFamily="34" charset="0"/>
              </a:rPr>
              <a:t>sợi</a:t>
            </a:r>
            <a:r>
              <a:rPr lang="en-US" sz="2400" dirty="0">
                <a:latin typeface="Arial" pitchFamily="34" charset="0"/>
                <a:cs typeface="Arial" pitchFamily="34" charset="0"/>
              </a:rPr>
              <a:t> </a:t>
            </a:r>
            <a:r>
              <a:rPr lang="en-US" sz="2400" dirty="0" err="1">
                <a:latin typeface="Arial" pitchFamily="34" charset="0"/>
                <a:cs typeface="Arial" pitchFamily="34" charset="0"/>
              </a:rPr>
              <a:t>quang</a:t>
            </a:r>
            <a:r>
              <a:rPr lang="en-US" sz="2400" dirty="0">
                <a:latin typeface="Arial" pitchFamily="34" charset="0"/>
                <a:cs typeface="Arial" pitchFamily="34" charset="0"/>
              </a:rPr>
              <a:t> </a:t>
            </a:r>
            <a:r>
              <a:rPr lang="en-US" sz="2400" dirty="0" err="1">
                <a:latin typeface="Arial" pitchFamily="34" charset="0"/>
                <a:cs typeface="Arial" pitchFamily="34" charset="0"/>
              </a:rPr>
              <a:t>học</a:t>
            </a:r>
            <a:r>
              <a:rPr lang="en-US" sz="2400" dirty="0">
                <a:latin typeface="Arial" pitchFamily="34" charset="0"/>
                <a:cs typeface="Arial" pitchFamily="34" charset="0"/>
              </a:rPr>
              <a:t>.</a:t>
            </a:r>
          </a:p>
          <a:p>
            <a:r>
              <a:rPr lang="en-US" sz="2400" dirty="0" err="1">
                <a:latin typeface="Arial" pitchFamily="34" charset="0"/>
                <a:cs typeface="Arial" pitchFamily="34" charset="0"/>
              </a:rPr>
              <a:t>Quang</a:t>
            </a:r>
            <a:r>
              <a:rPr lang="en-US" sz="2400" dirty="0">
                <a:latin typeface="Arial" pitchFamily="34" charset="0"/>
                <a:cs typeface="Arial" pitchFamily="34" charset="0"/>
              </a:rPr>
              <a:t> </a:t>
            </a:r>
            <a:r>
              <a:rPr lang="en-US" sz="2400" dirty="0" err="1">
                <a:latin typeface="Arial" pitchFamily="34" charset="0"/>
                <a:cs typeface="Arial" pitchFamily="34" charset="0"/>
              </a:rPr>
              <a:t>học</a:t>
            </a:r>
            <a:r>
              <a:rPr lang="en-US" sz="2400" dirty="0">
                <a:latin typeface="Arial" pitchFamily="34" charset="0"/>
                <a:cs typeface="Arial" pitchFamily="34" charset="0"/>
              </a:rPr>
              <a:t> </a:t>
            </a:r>
          </a:p>
          <a:p>
            <a:pPr lvl="1"/>
            <a:r>
              <a:rPr lang="en-US" sz="2400" dirty="0" err="1">
                <a:latin typeface="Arial" pitchFamily="34" charset="0"/>
                <a:cs typeface="Arial" pitchFamily="34" charset="0"/>
              </a:rPr>
              <a:t>Hư</a:t>
            </a:r>
            <a:r>
              <a:rPr lang="en-US" sz="2400" dirty="0">
                <a:latin typeface="Arial" pitchFamily="34" charset="0"/>
                <a:cs typeface="Arial" pitchFamily="34" charset="0"/>
              </a:rPr>
              <a:t> </a:t>
            </a:r>
            <a:r>
              <a:rPr lang="en-US" sz="2400" dirty="0" err="1">
                <a:latin typeface="Arial" pitchFamily="34" charset="0"/>
                <a:cs typeface="Arial" pitchFamily="34" charset="0"/>
              </a:rPr>
              <a:t>hại</a:t>
            </a:r>
            <a:r>
              <a:rPr lang="en-US" sz="2400" dirty="0">
                <a:latin typeface="Arial" pitchFamily="34" charset="0"/>
                <a:cs typeface="Arial" pitchFamily="34" charset="0"/>
              </a:rPr>
              <a:t> </a:t>
            </a:r>
            <a:r>
              <a:rPr lang="en-US" sz="2400" dirty="0" err="1">
                <a:latin typeface="Arial" pitchFamily="34" charset="0"/>
                <a:cs typeface="Arial" pitchFamily="34" charset="0"/>
              </a:rPr>
              <a:t>sợi</a:t>
            </a:r>
            <a:r>
              <a:rPr lang="en-US" sz="2400" dirty="0">
                <a:latin typeface="Arial" pitchFamily="34" charset="0"/>
                <a:cs typeface="Arial" pitchFamily="34" charset="0"/>
              </a:rPr>
              <a:t> </a:t>
            </a:r>
            <a:r>
              <a:rPr lang="en-US" sz="2400" dirty="0" err="1">
                <a:latin typeface="Arial" pitchFamily="34" charset="0"/>
                <a:cs typeface="Arial" pitchFamily="34" charset="0"/>
              </a:rPr>
              <a:t>dẫn</a:t>
            </a:r>
            <a:r>
              <a:rPr lang="en-US" sz="2400" dirty="0">
                <a:latin typeface="Arial" pitchFamily="34" charset="0"/>
                <a:cs typeface="Arial" pitchFamily="34" charset="0"/>
              </a:rPr>
              <a:t> </a:t>
            </a:r>
            <a:r>
              <a:rPr lang="en-US" sz="2400" dirty="0" err="1">
                <a:latin typeface="Arial" pitchFamily="34" charset="0"/>
                <a:cs typeface="Arial" pitchFamily="34" charset="0"/>
              </a:rPr>
              <a:t>sáng</a:t>
            </a:r>
            <a:r>
              <a:rPr lang="en-US" sz="2400" dirty="0">
                <a:latin typeface="Arial" pitchFamily="34" charset="0"/>
                <a:cs typeface="Arial" pitchFamily="34" charset="0"/>
              </a:rPr>
              <a:t> hay </a:t>
            </a:r>
            <a:r>
              <a:rPr lang="en-US" sz="2400" dirty="0" err="1">
                <a:latin typeface="Arial" pitchFamily="34" charset="0"/>
                <a:cs typeface="Arial" pitchFamily="34" charset="0"/>
              </a:rPr>
              <a:t>sợi</a:t>
            </a:r>
            <a:r>
              <a:rPr lang="en-US" sz="2400" dirty="0">
                <a:latin typeface="Arial" pitchFamily="34" charset="0"/>
                <a:cs typeface="Arial" pitchFamily="34" charset="0"/>
              </a:rPr>
              <a:t> </a:t>
            </a:r>
            <a:r>
              <a:rPr lang="en-US" sz="2400" dirty="0" err="1">
                <a:latin typeface="Arial" pitchFamily="34" charset="0"/>
                <a:cs typeface="Arial" pitchFamily="34" charset="0"/>
              </a:rPr>
              <a:t>dẫn</a:t>
            </a:r>
            <a:r>
              <a:rPr lang="en-US" sz="2400" dirty="0">
                <a:latin typeface="Arial" pitchFamily="34" charset="0"/>
                <a:cs typeface="Arial" pitchFamily="34" charset="0"/>
              </a:rPr>
              <a:t> </a:t>
            </a:r>
            <a:r>
              <a:rPr lang="en-US" sz="2400" dirty="0" err="1">
                <a:latin typeface="Arial" pitchFamily="34" charset="0"/>
                <a:cs typeface="Arial" pitchFamily="34" charset="0"/>
              </a:rPr>
              <a:t>hình</a:t>
            </a:r>
            <a:r>
              <a:rPr lang="en-US" sz="2400" dirty="0">
                <a:latin typeface="Arial" pitchFamily="34" charset="0"/>
                <a:cs typeface="Arial" pitchFamily="34" charset="0"/>
              </a:rPr>
              <a:t> </a:t>
            </a:r>
            <a:r>
              <a:rPr lang="en-US" sz="2400" dirty="0" err="1">
                <a:latin typeface="Arial" pitchFamily="34" charset="0"/>
                <a:cs typeface="Arial" pitchFamily="34" charset="0"/>
              </a:rPr>
              <a:t>ảnh</a:t>
            </a:r>
            <a:r>
              <a:rPr lang="en-US" sz="2400" dirty="0">
                <a:latin typeface="Arial" pitchFamily="34" charset="0"/>
                <a:cs typeface="Arial" pitchFamily="34" charset="0"/>
              </a:rPr>
              <a:t> </a:t>
            </a:r>
            <a:r>
              <a:rPr lang="en-US" sz="2400" dirty="0" err="1">
                <a:latin typeface="Arial" pitchFamily="34" charset="0"/>
                <a:cs typeface="Arial" pitchFamily="34" charset="0"/>
              </a:rPr>
              <a:t>cũng</a:t>
            </a:r>
            <a:r>
              <a:rPr lang="en-US" sz="2400" dirty="0">
                <a:latin typeface="Arial" pitchFamily="34" charset="0"/>
                <a:cs typeface="Arial" pitchFamily="34" charset="0"/>
              </a:rPr>
              <a:t> </a:t>
            </a:r>
            <a:r>
              <a:rPr lang="en-US" sz="2400" dirty="0" err="1">
                <a:latin typeface="Arial" pitchFamily="34" charset="0"/>
                <a:cs typeface="Arial" pitchFamily="34" charset="0"/>
              </a:rPr>
              <a:t>đều</a:t>
            </a:r>
            <a:r>
              <a:rPr lang="en-US" sz="2400" dirty="0">
                <a:latin typeface="Arial" pitchFamily="34" charset="0"/>
                <a:cs typeface="Arial" pitchFamily="34" charset="0"/>
              </a:rPr>
              <a:t> </a:t>
            </a:r>
            <a:r>
              <a:rPr lang="en-US" sz="2400" dirty="0" err="1">
                <a:latin typeface="Arial" pitchFamily="34" charset="0"/>
                <a:cs typeface="Arial" pitchFamily="34" charset="0"/>
              </a:rPr>
              <a:t>làm</a:t>
            </a:r>
            <a:r>
              <a:rPr lang="en-US" sz="2400" dirty="0">
                <a:latin typeface="Arial" pitchFamily="34" charset="0"/>
                <a:cs typeface="Arial" pitchFamily="34" charset="0"/>
              </a:rPr>
              <a:t> </a:t>
            </a:r>
            <a:r>
              <a:rPr lang="en-US" sz="2400" dirty="0" err="1">
                <a:latin typeface="Arial" pitchFamily="34" charset="0"/>
                <a:cs typeface="Arial" pitchFamily="34" charset="0"/>
              </a:rPr>
              <a:t>giảm</a:t>
            </a:r>
            <a:r>
              <a:rPr lang="en-US" sz="2400" dirty="0">
                <a:latin typeface="Arial" pitchFamily="34" charset="0"/>
                <a:cs typeface="Arial" pitchFamily="34" charset="0"/>
              </a:rPr>
              <a:t> </a:t>
            </a:r>
            <a:r>
              <a:rPr lang="en-US" sz="2400" dirty="0" err="1">
                <a:latin typeface="Arial" pitchFamily="34" charset="0"/>
                <a:cs typeface="Arial" pitchFamily="34" charset="0"/>
              </a:rPr>
              <a:t>chất</a:t>
            </a:r>
            <a:r>
              <a:rPr lang="en-US" sz="2400" dirty="0">
                <a:latin typeface="Arial" pitchFamily="34" charset="0"/>
                <a:cs typeface="Arial" pitchFamily="34" charset="0"/>
              </a:rPr>
              <a:t> </a:t>
            </a:r>
            <a:r>
              <a:rPr lang="en-US" sz="2400" dirty="0" err="1">
                <a:latin typeface="Arial" pitchFamily="34" charset="0"/>
                <a:cs typeface="Arial" pitchFamily="34" charset="0"/>
              </a:rPr>
              <a:t>lượng</a:t>
            </a:r>
            <a:r>
              <a:rPr lang="en-US" sz="2400" dirty="0">
                <a:latin typeface="Arial" pitchFamily="34" charset="0"/>
                <a:cs typeface="Arial" pitchFamily="34" charset="0"/>
              </a:rPr>
              <a:t> </a:t>
            </a:r>
            <a:r>
              <a:rPr lang="en-US" sz="2400" dirty="0" err="1">
                <a:latin typeface="Arial" pitchFamily="34" charset="0"/>
                <a:cs typeface="Arial" pitchFamily="34" charset="0"/>
              </a:rPr>
              <a:t>ảnh</a:t>
            </a:r>
            <a:r>
              <a:rPr lang="en-US" sz="2400" dirty="0">
                <a:latin typeface="Arial" pitchFamily="34" charset="0"/>
                <a:cs typeface="Arial" pitchFamily="34" charset="0"/>
              </a:rPr>
              <a:t> </a:t>
            </a:r>
            <a:r>
              <a:rPr lang="en-US" sz="2400" dirty="0" err="1">
                <a:latin typeface="Arial" pitchFamily="34" charset="0"/>
                <a:cs typeface="Arial" pitchFamily="34" charset="0"/>
              </a:rPr>
              <a:t>trên</a:t>
            </a:r>
            <a:r>
              <a:rPr lang="en-US" sz="2400" dirty="0">
                <a:latin typeface="Arial" pitchFamily="34" charset="0"/>
                <a:cs typeface="Arial" pitchFamily="34" charset="0"/>
              </a:rPr>
              <a:t> </a:t>
            </a:r>
            <a:r>
              <a:rPr lang="en-US" sz="2400" dirty="0" err="1">
                <a:latin typeface="Arial" pitchFamily="34" charset="0"/>
                <a:cs typeface="Arial" pitchFamily="34" charset="0"/>
              </a:rPr>
              <a:t>quang</a:t>
            </a:r>
            <a:r>
              <a:rPr lang="en-US" sz="2400" dirty="0">
                <a:latin typeface="Arial" pitchFamily="34" charset="0"/>
                <a:cs typeface="Arial" pitchFamily="34" charset="0"/>
              </a:rPr>
              <a:t> </a:t>
            </a:r>
            <a:r>
              <a:rPr lang="en-US" sz="2400" dirty="0" err="1">
                <a:latin typeface="Arial" pitchFamily="34" charset="0"/>
                <a:cs typeface="Arial" pitchFamily="34" charset="0"/>
              </a:rPr>
              <a:t>trường</a:t>
            </a:r>
            <a:r>
              <a:rPr lang="en-US" sz="2400" dirty="0">
                <a:latin typeface="Arial" pitchFamily="34" charset="0"/>
                <a:cs typeface="Arial" pitchFamily="34" charset="0"/>
              </a:rPr>
              <a:t>, </a:t>
            </a:r>
            <a:r>
              <a:rPr lang="en-US" sz="2400" dirty="0" err="1">
                <a:latin typeface="Arial" pitchFamily="34" charset="0"/>
                <a:cs typeface="Arial" pitchFamily="34" charset="0"/>
              </a:rPr>
              <a:t>giảm</a:t>
            </a:r>
            <a:r>
              <a:rPr lang="en-US" sz="2400" dirty="0">
                <a:latin typeface="Arial" pitchFamily="34" charset="0"/>
                <a:cs typeface="Arial" pitchFamily="34" charset="0"/>
              </a:rPr>
              <a:t> </a:t>
            </a:r>
            <a:r>
              <a:rPr lang="en-US" sz="2400" dirty="0" err="1">
                <a:latin typeface="Arial" pitchFamily="34" charset="0"/>
                <a:cs typeface="Arial" pitchFamily="34" charset="0"/>
              </a:rPr>
              <a:t>độ</a:t>
            </a:r>
            <a:r>
              <a:rPr lang="en-US" sz="2400" dirty="0">
                <a:latin typeface="Arial" pitchFamily="34" charset="0"/>
                <a:cs typeface="Arial" pitchFamily="34" charset="0"/>
              </a:rPr>
              <a:t> </a:t>
            </a:r>
            <a:r>
              <a:rPr lang="en-US" sz="2400" dirty="0" err="1">
                <a:latin typeface="Arial" pitchFamily="34" charset="0"/>
                <a:cs typeface="Arial" pitchFamily="34" charset="0"/>
              </a:rPr>
              <a:t>sáng</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độ</a:t>
            </a:r>
            <a:r>
              <a:rPr lang="en-US" sz="2400" dirty="0">
                <a:latin typeface="Arial" pitchFamily="34" charset="0"/>
                <a:cs typeface="Arial" pitchFamily="34" charset="0"/>
              </a:rPr>
              <a:t> </a:t>
            </a:r>
            <a:r>
              <a:rPr lang="en-US" sz="2400" dirty="0" err="1">
                <a:latin typeface="Arial" pitchFamily="34" charset="0"/>
                <a:cs typeface="Arial" pitchFamily="34" charset="0"/>
              </a:rPr>
              <a:t>tương</a:t>
            </a:r>
            <a:r>
              <a:rPr lang="en-US" sz="2400" dirty="0">
                <a:latin typeface="Arial" pitchFamily="34" charset="0"/>
                <a:cs typeface="Arial" pitchFamily="34" charset="0"/>
              </a:rPr>
              <a:t> </a:t>
            </a:r>
            <a:r>
              <a:rPr lang="en-US" sz="2400" dirty="0" err="1">
                <a:latin typeface="Arial" pitchFamily="34" charset="0"/>
                <a:cs typeface="Arial" pitchFamily="34" charset="0"/>
              </a:rPr>
              <a:t>phản</a:t>
            </a:r>
            <a:r>
              <a:rPr lang="en-US" sz="2400" dirty="0">
                <a:latin typeface="Arial" pitchFamily="34" charset="0"/>
                <a:cs typeface="Arial" pitchFamily="34" charset="0"/>
              </a:rPr>
              <a:t> </a:t>
            </a:r>
          </a:p>
          <a:p>
            <a:pPr marL="228600" marR="0" lvl="0" indent="0" algn="just" defTabSz="457207" rtl="0" eaLnBrk="1" fontAlgn="auto" latinLnBrk="0" hangingPunct="1">
              <a:lnSpc>
                <a:spcPct val="115000"/>
              </a:lnSpc>
              <a:spcBef>
                <a:spcPts val="1000"/>
              </a:spcBef>
              <a:spcAft>
                <a:spcPts val="0"/>
              </a:spcAft>
              <a:buClr>
                <a:srgbClr val="1E5155">
                  <a:lumMod val="40000"/>
                  <a:lumOff val="60000"/>
                </a:srgbClr>
              </a:buClr>
              <a:buSzPct val="80000"/>
              <a:buNone/>
              <a:tabLst/>
              <a:defRPr/>
            </a:pPr>
            <a:r>
              <a:rPr kumimoji="0" lang="vi-VN" sz="2400" b="0" i="0" u="none" strike="noStrike" kern="1200" cap="none" spc="0" normalizeH="0" baseline="0" noProof="0" dirty="0">
                <a:ln>
                  <a:noFill/>
                </a:ln>
                <a:effectLst/>
                <a:uLnTx/>
                <a:uFillTx/>
                <a:latin typeface="Arial" pitchFamily="34" charset="0"/>
                <a:cs typeface="Arial" pitchFamily="34" charset="0"/>
              </a:rPr>
              <a:t> </a:t>
            </a:r>
            <a:endParaRPr kumimoji="0" lang="en-US" sz="2400" b="0" i="0" u="none" strike="noStrike" kern="1200" cap="none" spc="0" normalizeH="0" baseline="0" noProof="0" dirty="0">
              <a:ln>
                <a:noFill/>
              </a:ln>
              <a:effectLst/>
              <a:uLnTx/>
              <a:uFillTx/>
              <a:latin typeface="Arial" pitchFamily="34" charset="0"/>
              <a:cs typeface="Arial" pitchFamily="34" charset="0"/>
            </a:endParaRPr>
          </a:p>
          <a:p>
            <a:pPr marL="0" marR="0" lvl="0" indent="0" algn="l" defTabSz="457207" rtl="0" eaLnBrk="1" fontAlgn="auto" latinLnBrk="0" hangingPunct="1">
              <a:lnSpc>
                <a:spcPct val="100000"/>
              </a:lnSpc>
              <a:spcBef>
                <a:spcPts val="1000"/>
              </a:spcBef>
              <a:spcAft>
                <a:spcPts val="0"/>
              </a:spcAft>
              <a:buClr>
                <a:srgbClr val="1E5155">
                  <a:lumMod val="40000"/>
                  <a:lumOff val="60000"/>
                </a:srgbClr>
              </a:buClr>
              <a:buSzPct val="80000"/>
              <a:buNone/>
              <a:tabLst/>
              <a:defRPr/>
            </a:pPr>
            <a:endParaRPr kumimoji="0" lang="en-US" sz="2400" b="0" i="0" u="none" strike="noStrike" kern="1200" cap="none" spc="0" normalizeH="0" baseline="0" noProof="0" dirty="0">
              <a:ln>
                <a:noFill/>
              </a:ln>
              <a:effectLst/>
              <a:uLnTx/>
              <a:uFillTx/>
              <a:latin typeface="Arial" pitchFamily="34" charset="0"/>
              <a:cs typeface="Arial" pitchFamily="34" charset="0"/>
            </a:endParaRPr>
          </a:p>
        </p:txBody>
      </p:sp>
      <p:sp>
        <p:nvSpPr>
          <p:cNvPr id="7" name="TextBox 6"/>
          <p:cNvSpPr txBox="1"/>
          <p:nvPr/>
        </p:nvSpPr>
        <p:spPr>
          <a:xfrm>
            <a:off x="-3669" y="5745707"/>
            <a:ext cx="12192000" cy="1200329"/>
          </a:xfrm>
          <a:prstGeom prst="rect">
            <a:avLst/>
          </a:prstGeom>
          <a:noFill/>
        </p:spPr>
        <p:txBody>
          <a:bodyPr wrap="square" rtlCol="0">
            <a:spAutoFit/>
          </a:bodyPr>
          <a:lstStyle/>
          <a:p>
            <a:r>
              <a:rPr lang="en-US">
                <a:latin typeface="Arial" pitchFamily="34" charset="0"/>
                <a:cs typeface="Arial" pitchFamily="34" charset="0"/>
              </a:rPr>
              <a:t>1] Knudsen B, Miyaoka R, Shah K, Holden T, Turk TM, Pedro RN, Kriedberg C, Hinck B, Ortiz-Alvarado O, Monga M (2010), “Durability of the next- generation flexible fiberoptic ureteroscopes: A randomized prospective multi-institutional clinical trial”, Urology, 75: pp. 534 –539. </a:t>
            </a:r>
          </a:p>
          <a:p>
            <a:endParaRPr lang="en-US" i="1" dirty="0">
              <a:latin typeface="Arial" pitchFamily="34" charset="0"/>
              <a:ea typeface="Calibri" charset="0"/>
              <a:cs typeface="Arial" pitchFamily="34" charset="0"/>
            </a:endParaRPr>
          </a:p>
        </p:txBody>
      </p:sp>
      <p:pic>
        <p:nvPicPr>
          <p:cNvPr id="10" name="Content Placeholder 6" descr="A close - up of some food&#10;&#10;Description automatically generated with low confidence">
            <a:extLst>
              <a:ext uri="{FF2B5EF4-FFF2-40B4-BE49-F238E27FC236}">
                <a16:creationId xmlns:a16="http://schemas.microsoft.com/office/drawing/2014/main" xmlns="" id="{84D37018-075A-5E4B-9B09-D98F662807F5}"/>
              </a:ext>
            </a:extLst>
          </p:cNvPr>
          <p:cNvPicPr>
            <a:picLocks noChangeAspect="1"/>
          </p:cNvPicPr>
          <p:nvPr/>
        </p:nvPicPr>
        <p:blipFill>
          <a:blip r:embed="rId2"/>
          <a:stretch>
            <a:fillRect/>
          </a:stretch>
        </p:blipFill>
        <p:spPr>
          <a:xfrm>
            <a:off x="6819769" y="1672151"/>
            <a:ext cx="4898298" cy="3223699"/>
          </a:xfrm>
          <a:prstGeom prst="rect">
            <a:avLst/>
          </a:prstGeom>
        </p:spPr>
      </p:pic>
      <p:sp>
        <p:nvSpPr>
          <p:cNvPr id="11" name="Title 1"/>
          <p:cNvSpPr>
            <a:spLocks noGrp="1"/>
          </p:cNvSpPr>
          <p:nvPr>
            <p:ph type="title"/>
          </p:nvPr>
        </p:nvSpPr>
        <p:spPr>
          <a:xfrm>
            <a:off x="247650" y="214812"/>
            <a:ext cx="5581650" cy="1596177"/>
          </a:xfrm>
        </p:spPr>
        <p:txBody>
          <a:bodyPr/>
          <a:lstStyle/>
          <a:p>
            <a:r>
              <a:rPr lang="en-US" b="1"/>
              <a:t>3.2.3</a:t>
            </a:r>
            <a:r>
              <a:rPr lang="en-US" b="1" dirty="0"/>
              <a:t>. Ống </a:t>
            </a:r>
            <a:r>
              <a:rPr lang="en-US" b="1" dirty="0" err="1"/>
              <a:t>soi</a:t>
            </a:r>
            <a:r>
              <a:rPr lang="en-US" b="1" dirty="0"/>
              <a:t> </a:t>
            </a:r>
            <a:r>
              <a:rPr lang="en-US" b="1" dirty="0" err="1"/>
              <a:t>mềm</a:t>
            </a:r>
            <a:endParaRPr lang="en-US" b="1" dirty="0"/>
          </a:p>
        </p:txBody>
      </p:sp>
    </p:spTree>
    <p:extLst>
      <p:ext uri="{BB962C8B-B14F-4D97-AF65-F5344CB8AC3E}">
        <p14:creationId xmlns:p14="http://schemas.microsoft.com/office/powerpoint/2010/main" val="265173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9"/>
          <p:cNvPicPr>
            <a:picLocks noGrp="1" noChangeAspect="1"/>
          </p:cNvPicPr>
          <p:nvPr>
            <p:ph idx="13"/>
          </p:nvPr>
        </p:nvPicPr>
        <p:blipFill>
          <a:blip r:embed="rId2"/>
          <a:stretch>
            <a:fillRect/>
          </a:stretch>
        </p:blipFill>
        <p:spPr>
          <a:xfrm>
            <a:off x="240792" y="1264696"/>
            <a:ext cx="11485745" cy="4359362"/>
          </a:xfrm>
          <a:prstGeom prst="rect">
            <a:avLst/>
          </a:prstGeom>
        </p:spPr>
      </p:pic>
      <p:sp>
        <p:nvSpPr>
          <p:cNvPr id="8" name="Title 1"/>
          <p:cNvSpPr txBox="1">
            <a:spLocks/>
          </p:cNvSpPr>
          <p:nvPr/>
        </p:nvSpPr>
        <p:spPr>
          <a:xfrm>
            <a:off x="247650" y="214812"/>
            <a:ext cx="5581650"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Arial" pitchFamily="34" charset="0"/>
                <a:ea typeface="+mj-ea"/>
                <a:cs typeface="Arial" pitchFamily="34" charset="0"/>
              </a:defRPr>
            </a:lvl1pPr>
          </a:lstStyle>
          <a:p>
            <a:r>
              <a:rPr lang="en-US" b="1">
                <a:latin typeface="Calibri" panose="020F0502020204030204" pitchFamily="34" charset="0"/>
                <a:cs typeface="Calibri" panose="020F0502020204030204" pitchFamily="34" charset="0"/>
              </a:rPr>
              <a:t>3.2.3. Ống soi mềm</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58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20Shot%202021-05-21%20at%2013.09.50.pn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14597" y="1319135"/>
            <a:ext cx="7135318" cy="5216577"/>
          </a:xfrm>
          <a:prstGeom prst="rect">
            <a:avLst/>
          </a:prstGeom>
          <a:noFill/>
          <a:ln>
            <a:noFill/>
          </a:ln>
        </p:spPr>
      </p:pic>
      <p:sp>
        <p:nvSpPr>
          <p:cNvPr id="6" name="TextBox 5"/>
          <p:cNvSpPr txBox="1"/>
          <p:nvPr/>
        </p:nvSpPr>
        <p:spPr>
          <a:xfrm>
            <a:off x="7749915" y="5124883"/>
            <a:ext cx="3416351" cy="923330"/>
          </a:xfrm>
          <a:prstGeom prst="rect">
            <a:avLst/>
          </a:prstGeom>
          <a:noFill/>
        </p:spPr>
        <p:txBody>
          <a:bodyPr wrap="square" rtlCol="0">
            <a:spAutoFit/>
          </a:bodyPr>
          <a:lstStyle/>
          <a:p>
            <a:r>
              <a:rPr lang="en-US" i="1" dirty="0">
                <a:latin typeface="Arial" pitchFamily="34" charset="0"/>
                <a:ea typeface="Calibri" charset="0"/>
                <a:cs typeface="Arial" pitchFamily="34" charset="0"/>
              </a:rPr>
              <a:t>Basic Equipment and Video – Endoscopic - Campbell Wash Urology 12</a:t>
            </a:r>
            <a:r>
              <a:rPr lang="en-US" i="1" baseline="30000" dirty="0">
                <a:latin typeface="Arial" pitchFamily="34" charset="0"/>
                <a:ea typeface="Calibri" charset="0"/>
                <a:cs typeface="Arial" pitchFamily="34" charset="0"/>
              </a:rPr>
              <a:t>th</a:t>
            </a:r>
            <a:r>
              <a:rPr lang="en-US" i="1" dirty="0">
                <a:latin typeface="Arial" pitchFamily="34" charset="0"/>
                <a:ea typeface="Calibri" charset="0"/>
                <a:cs typeface="Arial" pitchFamily="34" charset="0"/>
              </a:rPr>
              <a:t> 2020</a:t>
            </a:r>
            <a:r>
              <a:rPr lang="en-US" dirty="0">
                <a:latin typeface="Arial" pitchFamily="34" charset="0"/>
                <a:ea typeface="Calibri" charset="0"/>
                <a:cs typeface="Arial" pitchFamily="34" charset="0"/>
              </a:rPr>
              <a:t> </a:t>
            </a:r>
          </a:p>
        </p:txBody>
      </p:sp>
      <p:sp>
        <p:nvSpPr>
          <p:cNvPr id="7" name="Title 1"/>
          <p:cNvSpPr txBox="1">
            <a:spLocks/>
          </p:cNvSpPr>
          <p:nvPr/>
        </p:nvSpPr>
        <p:spPr>
          <a:xfrm>
            <a:off x="247650" y="214812"/>
            <a:ext cx="5581650"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Arial" pitchFamily="34" charset="0"/>
                <a:ea typeface="+mj-ea"/>
                <a:cs typeface="Arial" pitchFamily="34" charset="0"/>
              </a:defRPr>
            </a:lvl1pPr>
          </a:lstStyle>
          <a:p>
            <a:r>
              <a:rPr lang="en-US" b="1">
                <a:latin typeface="Calibri" panose="020F0502020204030204" pitchFamily="34" charset="0"/>
                <a:cs typeface="Calibri" panose="020F0502020204030204" pitchFamily="34" charset="0"/>
              </a:rPr>
              <a:t>3.2.3. Ống soi mềm</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576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5" y="475042"/>
            <a:ext cx="9033164" cy="1596177"/>
          </a:xfrm>
        </p:spPr>
        <p:txBody>
          <a:bodyPr/>
          <a:lstStyle/>
          <a:p>
            <a:pPr algn="l"/>
            <a:r>
              <a:rPr lang="en-US" b="1"/>
              <a:t>3.3. </a:t>
            </a:r>
            <a:r>
              <a:rPr lang="en-US" b="1" dirty="0"/>
              <a:t>DÂY DẪN ĐƯỜNG - GUIDEWIRE</a:t>
            </a:r>
          </a:p>
        </p:txBody>
      </p:sp>
      <p:pic>
        <p:nvPicPr>
          <p:cNvPr id="4" name="Content Placeholder 3"/>
          <p:cNvPicPr>
            <a:picLocks noGrp="1" noChangeAspect="1" noChangeArrowheads="1"/>
          </p:cNvPicPr>
          <p:nvPr>
            <p:ph sz="quarter" idx="13"/>
          </p:nvPr>
        </p:nvPicPr>
        <p:blipFill>
          <a:blip r:embed="rId3"/>
          <a:srcRect/>
          <a:stretch>
            <a:fillRect/>
          </a:stretch>
        </p:blipFill>
        <p:spPr bwMode="auto">
          <a:xfrm>
            <a:off x="6994448" y="1976643"/>
            <a:ext cx="4548939" cy="3990109"/>
          </a:xfrm>
          <a:prstGeom prst="rect">
            <a:avLst/>
          </a:prstGeom>
          <a:noFill/>
          <a:ln w="9525" cap="flat" cmpd="sng" algn="ctr">
            <a:noFill/>
            <a:prstDash val="solid"/>
            <a:miter lim="800000"/>
            <a:headEnd type="none" w="med" len="med"/>
            <a:tailEnd type="none" w="med" len="med"/>
          </a:ln>
          <a:effectLst/>
        </p:spPr>
      </p:pic>
      <p:sp>
        <p:nvSpPr>
          <p:cNvPr id="5" name="TextBox 4"/>
          <p:cNvSpPr txBox="1"/>
          <p:nvPr/>
        </p:nvSpPr>
        <p:spPr>
          <a:xfrm>
            <a:off x="0" y="6488668"/>
            <a:ext cx="12192000" cy="369332"/>
          </a:xfrm>
          <a:prstGeom prst="rect">
            <a:avLst/>
          </a:prstGeom>
          <a:noFill/>
        </p:spPr>
        <p:txBody>
          <a:bodyPr wrap="square" rtlCol="0">
            <a:spAutoFit/>
          </a:bodyPr>
          <a:lstStyle/>
          <a:p>
            <a:r>
              <a:rPr lang="en-US" i="1" dirty="0" err="1">
                <a:latin typeface="Arial" pitchFamily="34" charset="0"/>
                <a:ea typeface="Calibri" charset="0"/>
                <a:cs typeface="Arial" pitchFamily="34" charset="0"/>
              </a:rPr>
              <a:t>Hướng</a:t>
            </a:r>
            <a:r>
              <a:rPr lang="en-US" i="1" dirty="0">
                <a:latin typeface="Arial" pitchFamily="34" charset="0"/>
                <a:ea typeface="Calibri" charset="0"/>
                <a:cs typeface="Arial" pitchFamily="34" charset="0"/>
              </a:rPr>
              <a:t> dẫn </a:t>
            </a:r>
            <a:r>
              <a:rPr lang="en-US" i="1" dirty="0" err="1">
                <a:latin typeface="Arial" pitchFamily="34" charset="0"/>
                <a:ea typeface="Calibri" charset="0"/>
                <a:cs typeface="Arial" pitchFamily="34" charset="0"/>
              </a:rPr>
              <a:t>chẩn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đoán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và</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điều</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trị</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sỏi</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tiết</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niệu</a:t>
            </a:r>
            <a:r>
              <a:rPr lang="en-US" i="1" dirty="0">
                <a:latin typeface="Arial" pitchFamily="34" charset="0"/>
                <a:ea typeface="Calibri" charset="0"/>
                <a:cs typeface="Arial" pitchFamily="34" charset="0"/>
              </a:rPr>
              <a:t> </a:t>
            </a:r>
            <a:r>
              <a:rPr lang="mr-IN" i="1" dirty="0">
                <a:latin typeface="Arial" pitchFamily="34" charset="0"/>
                <a:ea typeface="Calibri" charset="0"/>
                <a:cs typeface="Calibri" charset="0"/>
              </a:rPr>
              <a:t>–</a:t>
            </a:r>
            <a:r>
              <a:rPr lang="en-US" i="1" dirty="0">
                <a:latin typeface="Arial" pitchFamily="34" charset="0"/>
                <a:ea typeface="Calibri" charset="0"/>
                <a:cs typeface="Arial" pitchFamily="34" charset="0"/>
              </a:rPr>
              <a:t> VUNA 2015</a:t>
            </a:r>
          </a:p>
        </p:txBody>
      </p:sp>
      <p:sp>
        <p:nvSpPr>
          <p:cNvPr id="6" name="Shape 2"/>
          <p:cNvSpPr txBox="1">
            <a:spLocks/>
          </p:cNvSpPr>
          <p:nvPr/>
        </p:nvSpPr>
        <p:spPr>
          <a:xfrm>
            <a:off x="138545" y="1976643"/>
            <a:ext cx="6677891" cy="3990109"/>
          </a:xfrm>
          <a:prstGeom prst="rect">
            <a:avLst/>
          </a:prstGeom>
          <a:ln>
            <a:solidFill>
              <a:schemeClr val="tx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228600" marR="0" lvl="0" indent="0" algn="just" defTabSz="457207" rtl="0" eaLnBrk="1" fontAlgn="auto" latinLnBrk="0" hangingPunct="1">
              <a:lnSpc>
                <a:spcPct val="150000"/>
              </a:lnSpc>
              <a:spcBef>
                <a:spcPts val="0"/>
              </a:spcBef>
              <a:spcAft>
                <a:spcPts val="0"/>
              </a:spcAft>
              <a:buClr>
                <a:srgbClr val="1E5155">
                  <a:lumMod val="40000"/>
                  <a:lumOff val="60000"/>
                </a:srgbClr>
              </a:buClr>
              <a:buSzPct val="80000"/>
              <a:buNone/>
              <a:tabLst/>
              <a:defRPr/>
            </a:pPr>
            <a:r>
              <a:rPr lang="en-US" sz="2400" b="1" i="1" dirty="0">
                <a:latin typeface="Arial" pitchFamily="34" charset="0"/>
                <a:cs typeface="Arial" pitchFamily="34" charset="0"/>
              </a:rPr>
              <a:t>       </a:t>
            </a:r>
            <a:r>
              <a:rPr lang="en-US" sz="2400" b="1" i="1" dirty="0" err="1">
                <a:latin typeface="Arial" pitchFamily="34" charset="0"/>
                <a:cs typeface="Arial" pitchFamily="34" charset="0"/>
              </a:rPr>
              <a:t>Chức</a:t>
            </a:r>
            <a:r>
              <a:rPr lang="en-US" sz="2400" b="1" i="1" dirty="0">
                <a:latin typeface="Arial" pitchFamily="34" charset="0"/>
                <a:cs typeface="Arial" pitchFamily="34" charset="0"/>
              </a:rPr>
              <a:t> </a:t>
            </a:r>
            <a:r>
              <a:rPr lang="en-US" sz="2400" b="1" i="1" dirty="0" err="1">
                <a:latin typeface="Arial" pitchFamily="34" charset="0"/>
                <a:cs typeface="Arial" pitchFamily="34" charset="0"/>
              </a:rPr>
              <a:t>năng</a:t>
            </a:r>
            <a:r>
              <a:rPr lang="en-US" sz="2400" b="1" i="1" dirty="0">
                <a:latin typeface="Arial" pitchFamily="34" charset="0"/>
                <a:cs typeface="Arial" pitchFamily="34" charset="0"/>
              </a:rPr>
              <a:t> :</a:t>
            </a:r>
          </a:p>
          <a:p>
            <a:pPr marL="685800" marR="0" lvl="0" indent="-457200" algn="just" defTabSz="457207" rtl="0" eaLnBrk="1" fontAlgn="auto" latinLnBrk="0" hangingPunct="1">
              <a:lnSpc>
                <a:spcPct val="150000"/>
              </a:lnSpc>
              <a:spcBef>
                <a:spcPts val="0"/>
              </a:spcBef>
              <a:spcAft>
                <a:spcPts val="0"/>
              </a:spcAft>
              <a:buClr>
                <a:srgbClr val="1E5155">
                  <a:lumMod val="40000"/>
                  <a:lumOff val="60000"/>
                </a:srgbClr>
              </a:buClr>
              <a:buSzPct val="80000"/>
              <a:buFont typeface="Wingdings" panose="05000000000000000000" pitchFamily="2" charset="2"/>
              <a:buChar char="Ø"/>
              <a:tabLst/>
              <a:defRPr/>
            </a:pPr>
            <a:r>
              <a:rPr lang="en-US" sz="2400" dirty="0">
                <a:latin typeface="Arial" pitchFamily="34" charset="0"/>
                <a:cs typeface="Arial" pitchFamily="34" charset="0"/>
              </a:rPr>
              <a:t>M</a:t>
            </a:r>
            <a:r>
              <a:rPr kumimoji="0" lang="en-US" sz="2400" b="0" i="0" u="none" strike="noStrike" kern="1200" cap="none" spc="0" normalizeH="0" baseline="0" noProof="0" dirty="0" err="1">
                <a:ln>
                  <a:noFill/>
                </a:ln>
                <a:effectLst/>
                <a:uLnTx/>
                <a:uFillTx/>
                <a:latin typeface="Arial" pitchFamily="34" charset="0"/>
                <a:cs typeface="Arial" pitchFamily="34" charset="0"/>
              </a:rPr>
              <a:t>ở</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rộng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miệng</a:t>
            </a:r>
            <a:r>
              <a:rPr kumimoji="0" lang="en-US" sz="2400" b="0" i="0" u="none" strike="noStrike" kern="1200" cap="none" spc="0" normalizeH="0" baseline="0" noProof="0" dirty="0">
                <a:ln>
                  <a:noFill/>
                </a:ln>
                <a:effectLst/>
                <a:uLnTx/>
                <a:uFillTx/>
                <a:latin typeface="Arial" pitchFamily="34" charset="0"/>
                <a:cs typeface="Arial" pitchFamily="34" charset="0"/>
              </a:rPr>
              <a:t> NQ </a:t>
            </a:r>
            <a:r>
              <a:rPr kumimoji="0" lang="en-US" sz="2400" b="0" i="0" u="none" strike="noStrike" kern="1200" cap="none" spc="0" normalizeH="0" baseline="0" noProof="0" dirty="0" err="1">
                <a:ln>
                  <a:noFill/>
                </a:ln>
                <a:effectLst/>
                <a:uLnTx/>
                <a:uFillTx/>
                <a:latin typeface="Arial" pitchFamily="34" charset="0"/>
                <a:cs typeface="Arial" pitchFamily="34" charset="0"/>
              </a:rPr>
              <a:t>khi</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đẩy</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ống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soi</a:t>
            </a:r>
            <a:r>
              <a:rPr kumimoji="0" lang="en-US" sz="2400" b="0" i="0" u="none" strike="noStrike" kern="1200" cap="none" spc="0" normalizeH="0" baseline="0" noProof="0" dirty="0">
                <a:ln>
                  <a:noFill/>
                </a:ln>
                <a:effectLst/>
                <a:uLnTx/>
                <a:uFillTx/>
                <a:latin typeface="Arial" pitchFamily="34" charset="0"/>
                <a:cs typeface="Arial" pitchFamily="34" charset="0"/>
              </a:rPr>
              <a:t> qua</a:t>
            </a:r>
          </a:p>
          <a:p>
            <a:pPr marL="685800" marR="0" lvl="0" indent="-457200" algn="just" defTabSz="457207" rtl="0" eaLnBrk="1" fontAlgn="auto" latinLnBrk="0" hangingPunct="1">
              <a:lnSpc>
                <a:spcPct val="150000"/>
              </a:lnSpc>
              <a:spcBef>
                <a:spcPts val="0"/>
              </a:spcBef>
              <a:spcAft>
                <a:spcPts val="0"/>
              </a:spcAft>
              <a:buClr>
                <a:srgbClr val="1E5155">
                  <a:lumMod val="40000"/>
                  <a:lumOff val="60000"/>
                </a:srgbClr>
              </a:buClr>
              <a:buSzPct val="80000"/>
              <a:buFont typeface="Wingdings" panose="05000000000000000000" pitchFamily="2" charset="2"/>
              <a:buChar char="Ø"/>
              <a:tabLst/>
              <a:defRPr/>
            </a:pPr>
            <a:r>
              <a:rPr lang="en-US" sz="2400" dirty="0">
                <a:latin typeface="Arial" pitchFamily="34" charset="0"/>
                <a:cs typeface="Arial" pitchFamily="34" charset="0"/>
              </a:rPr>
              <a:t>L</a:t>
            </a:r>
            <a:r>
              <a:rPr kumimoji="0" lang="en-US" sz="2400" b="0" i="0" u="none" strike="noStrike" kern="1200" cap="none" spc="0" normalizeH="0" baseline="0" noProof="0" dirty="0" err="1">
                <a:ln>
                  <a:noFill/>
                </a:ln>
                <a:effectLst/>
                <a:uLnTx/>
                <a:uFillTx/>
                <a:latin typeface="Arial" pitchFamily="34" charset="0"/>
                <a:cs typeface="Arial" pitchFamily="34" charset="0"/>
              </a:rPr>
              <a:t>àm</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thẳng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góc</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giữa</a:t>
            </a:r>
            <a:r>
              <a:rPr kumimoji="0" lang="en-US" sz="2400" b="0" i="0" u="none" strike="noStrike" kern="1200" cap="none" spc="0" normalizeH="0" baseline="0" noProof="0" dirty="0">
                <a:ln>
                  <a:noFill/>
                </a:ln>
                <a:effectLst/>
                <a:uLnTx/>
                <a:uFillTx/>
                <a:latin typeface="Arial" pitchFamily="34" charset="0"/>
                <a:cs typeface="Arial" pitchFamily="34" charset="0"/>
              </a:rPr>
              <a:t> NQ </a:t>
            </a:r>
            <a:r>
              <a:rPr kumimoji="0" lang="en-US" sz="2400" b="0" i="0" u="none" strike="noStrike" kern="1200" cap="none" spc="0" normalizeH="0" baseline="0" noProof="0" dirty="0" err="1">
                <a:ln>
                  <a:noFill/>
                </a:ln>
                <a:effectLst/>
                <a:uLnTx/>
                <a:uFillTx/>
                <a:latin typeface="Arial" pitchFamily="34" charset="0"/>
                <a:cs typeface="Arial" pitchFamily="34" charset="0"/>
              </a:rPr>
              <a:t>và</a:t>
            </a:r>
            <a:r>
              <a:rPr kumimoji="0" lang="en-US" sz="2400" b="0" i="0" u="none" strike="noStrike" kern="1200" cap="none" spc="0" normalizeH="0" baseline="0" noProof="0" dirty="0">
                <a:ln>
                  <a:noFill/>
                </a:ln>
                <a:effectLst/>
                <a:uLnTx/>
                <a:uFillTx/>
                <a:latin typeface="Arial" pitchFamily="34" charset="0"/>
                <a:cs typeface="Arial" pitchFamily="34" charset="0"/>
              </a:rPr>
              <a:t> BQ </a:t>
            </a:r>
            <a:r>
              <a:rPr kumimoji="0" lang="en-US" sz="2400" b="0" i="0" u="none" strike="noStrike" kern="1200" cap="none" spc="0" normalizeH="0" baseline="0" noProof="0" dirty="0" err="1">
                <a:ln>
                  <a:noFill/>
                </a:ln>
                <a:effectLst/>
                <a:uLnTx/>
                <a:uFillTx/>
                <a:latin typeface="Arial" pitchFamily="34" charset="0"/>
                <a:cs typeface="Arial" pitchFamily="34" charset="0"/>
              </a:rPr>
              <a:t>để</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dễ</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đưa</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ống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soi</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vào</a:t>
            </a:r>
            <a:r>
              <a:rPr kumimoji="0" lang="en-US" sz="2400" b="0" i="0" u="none" strike="noStrike" kern="1200" cap="none" spc="0" normalizeH="0" noProof="0" dirty="0">
                <a:ln>
                  <a:noFill/>
                </a:ln>
                <a:effectLst/>
                <a:uLnTx/>
                <a:uFillTx/>
                <a:latin typeface="Arial" pitchFamily="34" charset="0"/>
                <a:cs typeface="Arial" pitchFamily="34" charset="0"/>
              </a:rPr>
              <a:t> NQ</a:t>
            </a:r>
            <a:endParaRPr kumimoji="0" lang="en-US" sz="2400" b="0" i="0" u="none" strike="noStrike" kern="1200" cap="none" spc="0" normalizeH="0" baseline="0" noProof="0" dirty="0">
              <a:ln>
                <a:noFill/>
              </a:ln>
              <a:effectLst/>
              <a:uLnTx/>
              <a:uFillTx/>
              <a:latin typeface="Arial" pitchFamily="34" charset="0"/>
              <a:cs typeface="Arial" pitchFamily="34" charset="0"/>
            </a:endParaRPr>
          </a:p>
          <a:p>
            <a:pPr marL="685800" marR="0" lvl="0" indent="-457200" algn="just" defTabSz="457207" rtl="0" eaLnBrk="1" fontAlgn="auto" latinLnBrk="0" hangingPunct="1">
              <a:lnSpc>
                <a:spcPct val="150000"/>
              </a:lnSpc>
              <a:spcBef>
                <a:spcPts val="0"/>
              </a:spcBef>
              <a:spcAft>
                <a:spcPts val="0"/>
              </a:spcAft>
              <a:buClr>
                <a:srgbClr val="1E5155">
                  <a:lumMod val="40000"/>
                  <a:lumOff val="60000"/>
                </a:srgbClr>
              </a:buClr>
              <a:buSzPct val="80000"/>
              <a:buFont typeface="Wingdings" panose="05000000000000000000" pitchFamily="2" charset="2"/>
              <a:buChar char="Ø"/>
              <a:tabLst/>
              <a:defRPr/>
            </a:pPr>
            <a:r>
              <a:rPr lang="en-US" sz="2400" dirty="0">
                <a:latin typeface="Arial" pitchFamily="34" charset="0"/>
                <a:cs typeface="Arial" pitchFamily="34" charset="0"/>
              </a:rPr>
              <a:t>L</a:t>
            </a:r>
            <a:r>
              <a:rPr kumimoji="0" lang="en-US" sz="2400" b="0" i="0" u="none" strike="noStrike" kern="1200" cap="none" spc="0" normalizeH="0" baseline="0" noProof="0" dirty="0" err="1">
                <a:ln>
                  <a:noFill/>
                </a:ln>
                <a:effectLst/>
                <a:uLnTx/>
                <a:uFillTx/>
                <a:latin typeface="Arial" pitchFamily="34" charset="0"/>
                <a:cs typeface="Arial" pitchFamily="34" charset="0"/>
              </a:rPr>
              <a:t>àm</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thẳng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đường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đi</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của</a:t>
            </a:r>
            <a:r>
              <a:rPr kumimoji="0" lang="en-US" sz="2400" b="0" i="0" u="none" strike="noStrike" kern="1200" cap="none" spc="0" normalizeH="0" baseline="0" noProof="0" dirty="0">
                <a:ln>
                  <a:noFill/>
                </a:ln>
                <a:effectLst/>
                <a:uLnTx/>
                <a:uFillTx/>
                <a:latin typeface="Arial" pitchFamily="34" charset="0"/>
                <a:cs typeface="Arial" pitchFamily="34" charset="0"/>
              </a:rPr>
              <a:t> NQ </a:t>
            </a:r>
            <a:r>
              <a:rPr kumimoji="0" lang="en-US" sz="2400" b="0" i="0" u="none" strike="noStrike" kern="1200" cap="none" spc="0" normalizeH="0" baseline="0" noProof="0" dirty="0" err="1">
                <a:ln>
                  <a:noFill/>
                </a:ln>
                <a:effectLst/>
                <a:uLnTx/>
                <a:uFillTx/>
                <a:latin typeface="Arial" pitchFamily="34" charset="0"/>
                <a:cs typeface="Arial" pitchFamily="34" charset="0"/>
              </a:rPr>
              <a:t>trong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lúc</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soi</a:t>
            </a:r>
            <a:r>
              <a:rPr kumimoji="0" lang="en-US" sz="2400" b="0" i="0" u="none" strike="noStrike" kern="1200" cap="none" spc="0" normalizeH="0" noProof="0" dirty="0">
                <a:ln>
                  <a:noFill/>
                </a:ln>
                <a:effectLst/>
                <a:uLnTx/>
                <a:uFillTx/>
                <a:latin typeface="Arial" pitchFamily="34" charset="0"/>
                <a:cs typeface="Arial" pitchFamily="34" charset="0"/>
              </a:rPr>
              <a:t> </a:t>
            </a:r>
          </a:p>
          <a:p>
            <a:pPr marL="685800" marR="0" lvl="0" indent="-457200" algn="just" defTabSz="457207" rtl="0" eaLnBrk="1" fontAlgn="auto" latinLnBrk="0" hangingPunct="1">
              <a:lnSpc>
                <a:spcPct val="150000"/>
              </a:lnSpc>
              <a:spcBef>
                <a:spcPts val="0"/>
              </a:spcBef>
              <a:spcAft>
                <a:spcPts val="0"/>
              </a:spcAft>
              <a:buClr>
                <a:srgbClr val="1E5155">
                  <a:lumMod val="40000"/>
                  <a:lumOff val="60000"/>
                </a:srgbClr>
              </a:buClr>
              <a:buSzPct val="80000"/>
              <a:buFont typeface="Wingdings" panose="05000000000000000000" pitchFamily="2" charset="2"/>
              <a:buChar char="Ø"/>
              <a:tabLst/>
              <a:defRPr/>
            </a:pPr>
            <a:r>
              <a:rPr lang="en-US" sz="2400" dirty="0">
                <a:latin typeface="Arial" pitchFamily="34" charset="0"/>
                <a:cs typeface="Arial" pitchFamily="34" charset="0"/>
              </a:rPr>
              <a:t>H</a:t>
            </a:r>
            <a:r>
              <a:rPr kumimoji="0" lang="en-US" sz="2400" b="0" i="0" u="none" strike="noStrike" kern="1200" cap="none" spc="0" normalizeH="0" baseline="0" noProof="0" dirty="0" err="1">
                <a:ln>
                  <a:noFill/>
                </a:ln>
                <a:effectLst/>
                <a:uLnTx/>
                <a:uFillTx/>
                <a:latin typeface="Arial" pitchFamily="34" charset="0"/>
                <a:cs typeface="Arial" pitchFamily="34" charset="0"/>
              </a:rPr>
              <a:t>ạn</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chế</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khả</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năng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ống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soi</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đi</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lạc</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đường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vì</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không</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thấy</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được</a:t>
            </a:r>
            <a:r>
              <a:rPr kumimoji="0" lang="en-US" sz="2400" b="0" i="0" u="none" strike="noStrike" kern="1200" cap="none" spc="0" normalizeH="0" baseline="0" noProof="0" dirty="0">
                <a:ln>
                  <a:noFill/>
                </a:ln>
                <a:effectLst/>
                <a:uLnTx/>
                <a:uFillTx/>
                <a:latin typeface="Arial" pitchFamily="34" charset="0"/>
                <a:cs typeface="Arial" pitchFamily="34" charset="0"/>
              </a:rPr>
              <a:t> </a:t>
            </a:r>
            <a:r>
              <a:rPr kumimoji="0" lang="en-US" sz="2400" b="0" i="0" u="none" strike="noStrike" kern="1200" cap="none" spc="0" normalizeH="0" baseline="0" noProof="0" dirty="0" err="1">
                <a:ln>
                  <a:noFill/>
                </a:ln>
                <a:effectLst/>
                <a:uLnTx/>
                <a:uFillTx/>
                <a:latin typeface="Arial" pitchFamily="34" charset="0"/>
                <a:cs typeface="Arial" pitchFamily="34" charset="0"/>
              </a:rPr>
              <a:t>lòng</a:t>
            </a:r>
            <a:r>
              <a:rPr kumimoji="0" lang="en-US" sz="2400" b="0" i="0" u="none" strike="noStrike" kern="1200" cap="none" spc="0" normalizeH="0" baseline="0" noProof="0" dirty="0">
                <a:ln>
                  <a:noFill/>
                </a:ln>
                <a:effectLst/>
                <a:uLnTx/>
                <a:uFillTx/>
                <a:latin typeface="Arial" pitchFamily="34" charset="0"/>
                <a:cs typeface="Arial" pitchFamily="34" charset="0"/>
              </a:rPr>
              <a:t> NQ</a:t>
            </a:r>
          </a:p>
          <a:p>
            <a:pPr marL="457200" marR="0" lvl="0" indent="-457200" algn="l" defTabSz="457207" rtl="0" eaLnBrk="1" fontAlgn="auto" latinLnBrk="0" hangingPunct="1">
              <a:lnSpc>
                <a:spcPct val="150000"/>
              </a:lnSpc>
              <a:spcBef>
                <a:spcPts val="0"/>
              </a:spcBef>
              <a:spcAft>
                <a:spcPts val="0"/>
              </a:spcAft>
              <a:buClr>
                <a:srgbClr val="1E5155">
                  <a:lumMod val="40000"/>
                  <a:lumOff val="60000"/>
                </a:srgbClr>
              </a:buClr>
              <a:buSzPct val="80000"/>
              <a:buFont typeface="+mj-lt"/>
              <a:buAutoNum type="arabicPeriod"/>
              <a:tabLst/>
              <a:defRPr/>
            </a:pPr>
            <a:endParaRPr kumimoji="0" lang="en-US" sz="2400" b="0"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44481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5309" y="1634837"/>
            <a:ext cx="4495763" cy="3222336"/>
          </a:xfrm>
          <a:prstGeom prst="rect">
            <a:avLst/>
          </a:prstGeom>
        </p:spPr>
      </p:pic>
      <p:sp>
        <p:nvSpPr>
          <p:cNvPr id="7" name="TextBox 6"/>
          <p:cNvSpPr txBox="1"/>
          <p:nvPr/>
        </p:nvSpPr>
        <p:spPr>
          <a:xfrm>
            <a:off x="361950" y="6173874"/>
            <a:ext cx="11629122" cy="369332"/>
          </a:xfrm>
          <a:prstGeom prst="rect">
            <a:avLst/>
          </a:prstGeom>
          <a:noFill/>
        </p:spPr>
        <p:txBody>
          <a:bodyPr wrap="square" rtlCol="0">
            <a:spAutoFit/>
          </a:bodyPr>
          <a:lstStyle/>
          <a:p>
            <a:r>
              <a:rPr lang="en-US" i="1" dirty="0" err="1">
                <a:latin typeface="Arial" pitchFamily="34" charset="0"/>
                <a:ea typeface="Calibri" charset="0"/>
                <a:cs typeface="Arial" pitchFamily="34" charset="0"/>
              </a:rPr>
              <a:t>Hướng</a:t>
            </a:r>
            <a:r>
              <a:rPr lang="en-US" i="1" dirty="0">
                <a:latin typeface="Arial" pitchFamily="34" charset="0"/>
                <a:ea typeface="Calibri" charset="0"/>
                <a:cs typeface="Arial" pitchFamily="34" charset="0"/>
              </a:rPr>
              <a:t> dẫn </a:t>
            </a:r>
            <a:r>
              <a:rPr lang="en-US" i="1" dirty="0" err="1">
                <a:latin typeface="Arial" pitchFamily="34" charset="0"/>
                <a:ea typeface="Calibri" charset="0"/>
                <a:cs typeface="Arial" pitchFamily="34" charset="0"/>
              </a:rPr>
              <a:t>chẩn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đoán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và</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điều</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trị</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sỏi</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tiết</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niệu</a:t>
            </a:r>
            <a:r>
              <a:rPr lang="en-US" i="1" dirty="0">
                <a:latin typeface="Arial" pitchFamily="34" charset="0"/>
                <a:ea typeface="Calibri" charset="0"/>
                <a:cs typeface="Arial" pitchFamily="34" charset="0"/>
              </a:rPr>
              <a:t> </a:t>
            </a:r>
            <a:r>
              <a:rPr lang="mr-IN" i="1" dirty="0">
                <a:latin typeface="Arial" pitchFamily="34" charset="0"/>
                <a:ea typeface="Calibri" charset="0"/>
                <a:cs typeface="Calibri" charset="0"/>
              </a:rPr>
              <a:t>–</a:t>
            </a:r>
            <a:r>
              <a:rPr lang="en-US" i="1" dirty="0">
                <a:latin typeface="Arial" pitchFamily="34" charset="0"/>
                <a:ea typeface="Calibri" charset="0"/>
                <a:cs typeface="Arial" pitchFamily="34" charset="0"/>
              </a:rPr>
              <a:t> VUNA 2015</a:t>
            </a:r>
          </a:p>
        </p:txBody>
      </p:sp>
      <p:sp>
        <p:nvSpPr>
          <p:cNvPr id="8" name="Rectangle 7"/>
          <p:cNvSpPr/>
          <p:nvPr/>
        </p:nvSpPr>
        <p:spPr>
          <a:xfrm>
            <a:off x="748146" y="1825625"/>
            <a:ext cx="6206836" cy="4154984"/>
          </a:xfrm>
          <a:prstGeom prst="rect">
            <a:avLst/>
          </a:prstGeom>
        </p:spPr>
        <p:txBody>
          <a:bodyPr wrap="square">
            <a:spAutoFit/>
          </a:bodyPr>
          <a:lstStyle/>
          <a:p>
            <a:r>
              <a:rPr lang="en-US" sz="2400" b="1" i="1">
                <a:latin typeface="Arial" pitchFamily="34" charset="0"/>
                <a:cs typeface="Arial" pitchFamily="34" charset="0"/>
              </a:rPr>
              <a:t>    Đặc tính :</a:t>
            </a:r>
            <a:endParaRPr lang="en-US" sz="2400">
              <a:latin typeface="Arial" pitchFamily="34" charset="0"/>
              <a:cs typeface="Arial" pitchFamily="34" charset="0"/>
            </a:endParaRPr>
          </a:p>
          <a:p>
            <a:endParaRPr lang="vi-VN" sz="2400">
              <a:latin typeface="Arial" pitchFamily="34" charset="0"/>
              <a:ea typeface="Calibri" charset="0"/>
              <a:cs typeface="Arial" pitchFamily="34" charset="0"/>
            </a:endParaRPr>
          </a:p>
          <a:p>
            <a:pPr marL="342900" indent="-342900">
              <a:buFont typeface="Wingdings" panose="05000000000000000000" pitchFamily="2" charset="2"/>
              <a:buChar char="Ø"/>
            </a:pPr>
            <a:r>
              <a:rPr lang="vi-VN" sz="2400">
                <a:latin typeface="Arial" pitchFamily="34" charset="0"/>
                <a:ea typeface="Calibri" charset="0"/>
                <a:cs typeface="Arial" pitchFamily="34" charset="0"/>
              </a:rPr>
              <a:t>Đường kính từ 0,018-0,038 inches (1,4-2,9Fr) và có chiều dài từ 145-180cm.</a:t>
            </a:r>
          </a:p>
          <a:p>
            <a:pPr marL="342900" indent="-342900">
              <a:buFont typeface="Wingdings" panose="05000000000000000000" pitchFamily="2" charset="2"/>
              <a:buChar char="Ø"/>
            </a:pPr>
            <a:endParaRPr lang="vi-VN" sz="2400">
              <a:latin typeface="Arial" pitchFamily="34" charset="0"/>
              <a:ea typeface="Calibri" charset="0"/>
              <a:cs typeface="Arial" pitchFamily="34" charset="0"/>
            </a:endParaRPr>
          </a:p>
          <a:p>
            <a:pPr marL="342900" indent="-342900">
              <a:buFont typeface="Wingdings" panose="05000000000000000000" pitchFamily="2" charset="2"/>
              <a:buChar char="Ø"/>
            </a:pPr>
            <a:r>
              <a:rPr lang="vi-VN" sz="2400">
                <a:latin typeface="Arial" pitchFamily="34" charset="0"/>
                <a:ea typeface="Calibri" charset="0"/>
                <a:cs typeface="Arial" pitchFamily="34" charset="0"/>
              </a:rPr>
              <a:t>3cm đầu của dây dẫn đường rất mềm để dễ dàng đưa vào </a:t>
            </a:r>
            <a:r>
              <a:rPr lang="en-US" sz="2400">
                <a:latin typeface="Arial" pitchFamily="34" charset="0"/>
                <a:ea typeface="Calibri" charset="0"/>
                <a:cs typeface="Arial" pitchFamily="34" charset="0"/>
              </a:rPr>
              <a:t>NQ</a:t>
            </a:r>
            <a:r>
              <a:rPr lang="vi-VN" sz="2400">
                <a:latin typeface="Arial" pitchFamily="34" charset="0"/>
                <a:ea typeface="Calibri" charset="0"/>
                <a:cs typeface="Arial" pitchFamily="34" charset="0"/>
              </a:rPr>
              <a:t> và tránh tổn thương cho </a:t>
            </a:r>
            <a:r>
              <a:rPr lang="en-US" sz="2400">
                <a:latin typeface="Arial" pitchFamily="34" charset="0"/>
                <a:ea typeface="Calibri" charset="0"/>
                <a:cs typeface="Arial" pitchFamily="34" charset="0"/>
              </a:rPr>
              <a:t>NQ</a:t>
            </a:r>
            <a:endParaRPr lang="vi-VN" sz="2400">
              <a:latin typeface="Arial" pitchFamily="34" charset="0"/>
              <a:ea typeface="Calibri" charset="0"/>
              <a:cs typeface="Arial" pitchFamily="34" charset="0"/>
            </a:endParaRPr>
          </a:p>
          <a:p>
            <a:pPr marL="342900" indent="-342900">
              <a:buFont typeface="Wingdings" panose="05000000000000000000" pitchFamily="2" charset="2"/>
              <a:buChar char="Ø"/>
            </a:pPr>
            <a:endParaRPr lang="vi-VN" sz="2400">
              <a:latin typeface="Arial" pitchFamily="34" charset="0"/>
              <a:ea typeface="Calibri" charset="0"/>
              <a:cs typeface="Arial" pitchFamily="34" charset="0"/>
            </a:endParaRPr>
          </a:p>
          <a:p>
            <a:pPr marL="342900" indent="-342900">
              <a:buFont typeface="Wingdings" panose="05000000000000000000" pitchFamily="2" charset="2"/>
              <a:buChar char="Ø"/>
            </a:pPr>
            <a:r>
              <a:rPr lang="vi-VN" sz="2400">
                <a:latin typeface="Arial" pitchFamily="34" charset="0"/>
                <a:ea typeface="Calibri" charset="0"/>
                <a:cs typeface="Arial" pitchFamily="34" charset="0"/>
              </a:rPr>
              <a:t>Chất liệu bọc ngoài dây dẫn được làm bằng PTFE hoặc nhựa polymer ưa nước.</a:t>
            </a:r>
            <a:endParaRPr lang="vi-VN" sz="2400" dirty="0">
              <a:latin typeface="Arial" pitchFamily="34" charset="0"/>
              <a:ea typeface="Calibri" charset="0"/>
              <a:cs typeface="Arial" pitchFamily="34" charset="0"/>
            </a:endParaRPr>
          </a:p>
        </p:txBody>
      </p:sp>
      <p:sp>
        <p:nvSpPr>
          <p:cNvPr id="9" name="Title 1"/>
          <p:cNvSpPr>
            <a:spLocks noGrp="1"/>
          </p:cNvSpPr>
          <p:nvPr>
            <p:ph type="title"/>
          </p:nvPr>
        </p:nvSpPr>
        <p:spPr>
          <a:xfrm>
            <a:off x="651165" y="475042"/>
            <a:ext cx="9033164" cy="1596177"/>
          </a:xfrm>
        </p:spPr>
        <p:txBody>
          <a:bodyPr/>
          <a:lstStyle/>
          <a:p>
            <a:pPr algn="l"/>
            <a:r>
              <a:rPr lang="en-US" b="1"/>
              <a:t>3.3. </a:t>
            </a:r>
            <a:r>
              <a:rPr lang="en-US" b="1" dirty="0"/>
              <a:t>DÂY DẪN ĐƯỜNG - GUIDEWIRE</a:t>
            </a:r>
          </a:p>
        </p:txBody>
      </p:sp>
    </p:spTree>
    <p:extLst>
      <p:ext uri="{BB962C8B-B14F-4D97-AF65-F5344CB8AC3E}">
        <p14:creationId xmlns:p14="http://schemas.microsoft.com/office/powerpoint/2010/main" val="216520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554" y="6268563"/>
            <a:ext cx="8873996" cy="923330"/>
          </a:xfrm>
          <a:prstGeom prst="rect">
            <a:avLst/>
          </a:prstGeom>
          <a:noFill/>
        </p:spPr>
        <p:txBody>
          <a:bodyPr wrap="square" rtlCol="0">
            <a:spAutoFit/>
          </a:bodyPr>
          <a:lstStyle/>
          <a:p>
            <a:r>
              <a:rPr lang="en-US" i="1" dirty="0" err="1">
                <a:latin typeface="Arial" pitchFamily="34" charset="0"/>
                <a:ea typeface="Calibri" charset="0"/>
                <a:cs typeface="Arial" pitchFamily="34" charset="0"/>
              </a:rPr>
              <a:t>Hướng</a:t>
            </a:r>
            <a:r>
              <a:rPr lang="en-US" i="1" dirty="0">
                <a:latin typeface="Arial" pitchFamily="34" charset="0"/>
                <a:ea typeface="Calibri" charset="0"/>
                <a:cs typeface="Arial" pitchFamily="34" charset="0"/>
              </a:rPr>
              <a:t> dẫn </a:t>
            </a:r>
            <a:r>
              <a:rPr lang="en-US" i="1" dirty="0" err="1">
                <a:latin typeface="Arial" pitchFamily="34" charset="0"/>
                <a:ea typeface="Calibri" charset="0"/>
                <a:cs typeface="Arial" pitchFamily="34" charset="0"/>
              </a:rPr>
              <a:t>chẩn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đoán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và</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điều</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trị</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sỏi</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tiết</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niệu</a:t>
            </a:r>
            <a:r>
              <a:rPr lang="en-US" i="1" dirty="0">
                <a:latin typeface="Arial" pitchFamily="34" charset="0"/>
                <a:ea typeface="Calibri" charset="0"/>
                <a:cs typeface="Arial" pitchFamily="34" charset="0"/>
              </a:rPr>
              <a:t> </a:t>
            </a:r>
            <a:r>
              <a:rPr lang="mr-IN" i="1" dirty="0">
                <a:latin typeface="Arial" pitchFamily="34" charset="0"/>
                <a:ea typeface="Calibri" charset="0"/>
                <a:cs typeface="Calibri" charset="0"/>
              </a:rPr>
              <a:t>–</a:t>
            </a:r>
            <a:r>
              <a:rPr lang="en-US" i="1" dirty="0">
                <a:latin typeface="Arial" pitchFamily="34" charset="0"/>
                <a:ea typeface="Calibri" charset="0"/>
                <a:cs typeface="Arial" pitchFamily="34" charset="0"/>
              </a:rPr>
              <a:t> VUNA 2015</a:t>
            </a:r>
          </a:p>
          <a:p>
            <a:r>
              <a:rPr lang="en-US" i="1" dirty="0">
                <a:latin typeface="Arial" pitchFamily="34" charset="0"/>
                <a:ea typeface="Calibri" charset="0"/>
                <a:cs typeface="Arial" pitchFamily="34" charset="0"/>
              </a:rPr>
              <a:t>Basic Equipment and Video – Endoscopic - Campbell Wash Urology 12</a:t>
            </a:r>
            <a:r>
              <a:rPr lang="en-US" i="1" baseline="30000" dirty="0">
                <a:latin typeface="Arial" pitchFamily="34" charset="0"/>
                <a:ea typeface="Calibri" charset="0"/>
                <a:cs typeface="Arial" pitchFamily="34" charset="0"/>
              </a:rPr>
              <a:t>th</a:t>
            </a:r>
            <a:r>
              <a:rPr lang="en-US" i="1" dirty="0">
                <a:latin typeface="Arial" pitchFamily="34" charset="0"/>
                <a:ea typeface="Calibri" charset="0"/>
                <a:cs typeface="Arial" pitchFamily="34" charset="0"/>
              </a:rPr>
              <a:t> 2020</a:t>
            </a:r>
            <a:r>
              <a:rPr lang="en-US" dirty="0">
                <a:latin typeface="Arial" pitchFamily="34" charset="0"/>
                <a:ea typeface="Calibri" charset="0"/>
                <a:cs typeface="Arial" pitchFamily="34" charset="0"/>
              </a:rPr>
              <a:t> </a:t>
            </a:r>
          </a:p>
          <a:p>
            <a:endParaRPr lang="en-US" i="1" dirty="0">
              <a:latin typeface="Arial" pitchFamily="34" charset="0"/>
              <a:ea typeface="Calibri" charset="0"/>
              <a:cs typeface="Arial" pitchFamily="34" charset="0"/>
            </a:endParaRPr>
          </a:p>
        </p:txBody>
      </p:sp>
      <p:sp>
        <p:nvSpPr>
          <p:cNvPr id="8" name="Rectangle 1"/>
          <p:cNvSpPr>
            <a:spLocks noGrp="1"/>
          </p:cNvSpPr>
          <p:nvPr>
            <p:ph type="title"/>
          </p:nvPr>
        </p:nvSpPr>
        <p:spPr>
          <a:xfrm>
            <a:off x="479554" y="756824"/>
            <a:ext cx="5200811" cy="1143000"/>
          </a:xfrm>
        </p:spPr>
        <p:txBody>
          <a:bodyPr>
            <a:normAutofit/>
          </a:bodyPr>
          <a:lstStyle/>
          <a:p>
            <a:pPr algn="just"/>
            <a:r>
              <a:rPr lang="en-US" b="1"/>
              <a:t>4. </a:t>
            </a:r>
            <a:r>
              <a:rPr lang="en-US" b="1" dirty="0" err="1"/>
              <a:t>Dụng</a:t>
            </a:r>
            <a:r>
              <a:rPr lang="en-US" b="1" dirty="0"/>
              <a:t> </a:t>
            </a:r>
            <a:r>
              <a:rPr lang="en-US" b="1" dirty="0" err="1"/>
              <a:t>cụ</a:t>
            </a:r>
            <a:r>
              <a:rPr lang="en-US" b="1" dirty="0"/>
              <a:t> </a:t>
            </a:r>
            <a:r>
              <a:rPr lang="en-US" b="1" dirty="0" err="1"/>
              <a:t>nong</a:t>
            </a:r>
            <a:endParaRPr lang="en-US" b="1" dirty="0"/>
          </a:p>
        </p:txBody>
      </p:sp>
      <p:sp>
        <p:nvSpPr>
          <p:cNvPr id="9" name="Content Placeholder 2"/>
          <p:cNvSpPr>
            <a:spLocks noGrp="1"/>
          </p:cNvSpPr>
          <p:nvPr>
            <p:ph idx="4294967295"/>
          </p:nvPr>
        </p:nvSpPr>
        <p:spPr>
          <a:xfrm>
            <a:off x="311840" y="1638340"/>
            <a:ext cx="6984310" cy="4368739"/>
          </a:xfrm>
          <a:prstGeom prst="rect">
            <a:avLst/>
          </a:prstGeom>
        </p:spPr>
        <p:txBody>
          <a:bodyPr>
            <a:noAutofit/>
          </a:bodyPr>
          <a:lstStyle/>
          <a:p>
            <a:pPr>
              <a:lnSpc>
                <a:spcPct val="150000"/>
              </a:lnSpc>
              <a:spcBef>
                <a:spcPts val="0"/>
              </a:spcBef>
              <a:buFont typeface="Wingdings" panose="05000000000000000000" pitchFamily="2" charset="2"/>
              <a:buChar char="Ø"/>
            </a:pPr>
            <a:r>
              <a:rPr lang="en-US" cap="none" dirty="0"/>
              <a:t> </a:t>
            </a:r>
            <a:r>
              <a:rPr lang="en-US" cap="none" dirty="0" err="1"/>
              <a:t>Ít</a:t>
            </a:r>
            <a:r>
              <a:rPr lang="en-US" cap="none" dirty="0"/>
              <a:t> </a:t>
            </a:r>
            <a:r>
              <a:rPr lang="en-US" cap="none" dirty="0" err="1"/>
              <a:t>cần</a:t>
            </a:r>
            <a:r>
              <a:rPr lang="en-US" cap="none" dirty="0"/>
              <a:t> </a:t>
            </a:r>
            <a:r>
              <a:rPr lang="en-US" cap="none" dirty="0" err="1"/>
              <a:t>thiết</a:t>
            </a:r>
            <a:r>
              <a:rPr lang="en-US" cap="none" dirty="0"/>
              <a:t> hơn </a:t>
            </a:r>
          </a:p>
          <a:p>
            <a:pPr>
              <a:lnSpc>
                <a:spcPct val="150000"/>
              </a:lnSpc>
              <a:spcBef>
                <a:spcPts val="0"/>
              </a:spcBef>
              <a:buFont typeface="Wingdings" panose="05000000000000000000" pitchFamily="2" charset="2"/>
              <a:buChar char="Ø"/>
            </a:pPr>
            <a:r>
              <a:rPr lang="en-US" cap="none" dirty="0" err="1"/>
              <a:t>Dùng</a:t>
            </a:r>
            <a:r>
              <a:rPr lang="en-US" cap="none" dirty="0"/>
              <a:t> </a:t>
            </a:r>
            <a:r>
              <a:rPr lang="en-US" cap="none" dirty="0" err="1"/>
              <a:t>nong</a:t>
            </a:r>
            <a:r>
              <a:rPr lang="en-US" cap="none" dirty="0"/>
              <a:t> </a:t>
            </a:r>
            <a:r>
              <a:rPr lang="en-US" cap="none" dirty="0" err="1"/>
              <a:t>miệng</a:t>
            </a:r>
            <a:r>
              <a:rPr lang="en-US" cap="none" dirty="0"/>
              <a:t> NQ </a:t>
            </a:r>
            <a:r>
              <a:rPr lang="en-US" cap="none" dirty="0" err="1"/>
              <a:t>và</a:t>
            </a:r>
            <a:r>
              <a:rPr lang="en-US" cap="none" dirty="0"/>
              <a:t> </a:t>
            </a:r>
            <a:r>
              <a:rPr lang="en-US" cap="none" dirty="0" err="1"/>
              <a:t>đoạn</a:t>
            </a:r>
            <a:r>
              <a:rPr lang="en-US" cap="none" dirty="0"/>
              <a:t> NQ </a:t>
            </a:r>
            <a:r>
              <a:rPr lang="en-US" cap="none" dirty="0" err="1"/>
              <a:t>nội</a:t>
            </a:r>
            <a:r>
              <a:rPr lang="en-US" cap="none" dirty="0"/>
              <a:t> </a:t>
            </a:r>
            <a:r>
              <a:rPr lang="en-US" cap="none" dirty="0" err="1"/>
              <a:t>thành</a:t>
            </a:r>
            <a:r>
              <a:rPr lang="en-US" cap="none" dirty="0"/>
              <a:t>, </a:t>
            </a:r>
            <a:r>
              <a:rPr lang="en-US" cap="none" dirty="0" err="1"/>
              <a:t>nong</a:t>
            </a:r>
            <a:r>
              <a:rPr lang="en-US" cap="none" dirty="0"/>
              <a:t> </a:t>
            </a:r>
            <a:r>
              <a:rPr lang="en-US" cap="none" dirty="0" err="1"/>
              <a:t>đoạn</a:t>
            </a:r>
            <a:r>
              <a:rPr lang="en-US" cap="none" dirty="0"/>
              <a:t> NQ </a:t>
            </a:r>
            <a:r>
              <a:rPr lang="en-US" cap="none" dirty="0" err="1"/>
              <a:t>hẹp</a:t>
            </a:r>
            <a:r>
              <a:rPr lang="en-US" cap="none" dirty="0"/>
              <a:t>, </a:t>
            </a:r>
            <a:r>
              <a:rPr lang="en-US" cap="none" dirty="0" err="1"/>
              <a:t>nong</a:t>
            </a:r>
            <a:r>
              <a:rPr lang="en-US" cap="none" dirty="0"/>
              <a:t> </a:t>
            </a:r>
            <a:r>
              <a:rPr lang="en-US" cap="none" dirty="0" err="1"/>
              <a:t>cổ</a:t>
            </a:r>
            <a:r>
              <a:rPr lang="en-US" cap="none" dirty="0"/>
              <a:t> </a:t>
            </a:r>
            <a:r>
              <a:rPr lang="en-US" cap="none" dirty="0" err="1"/>
              <a:t>đài</a:t>
            </a:r>
            <a:r>
              <a:rPr lang="en-US" cap="none" dirty="0"/>
              <a:t> </a:t>
            </a:r>
            <a:r>
              <a:rPr lang="en-US" cap="none" dirty="0" err="1"/>
              <a:t>thận</a:t>
            </a:r>
            <a:r>
              <a:rPr lang="en-US" cap="none" dirty="0"/>
              <a:t> </a:t>
            </a:r>
            <a:r>
              <a:rPr lang="en-US" cap="none" dirty="0" err="1"/>
              <a:t>hẹp</a:t>
            </a:r>
            <a:endParaRPr lang="en-US" cap="none" dirty="0"/>
          </a:p>
          <a:p>
            <a:pPr>
              <a:lnSpc>
                <a:spcPct val="150000"/>
              </a:lnSpc>
              <a:spcBef>
                <a:spcPts val="0"/>
              </a:spcBef>
              <a:buFont typeface="Wingdings" panose="05000000000000000000" pitchFamily="2" charset="2"/>
              <a:buChar char="Ø"/>
            </a:pPr>
            <a:r>
              <a:rPr lang="en-US" cap="none" dirty="0"/>
              <a:t> </a:t>
            </a:r>
            <a:r>
              <a:rPr lang="en-US" cap="none" dirty="0" err="1"/>
              <a:t>Gồm</a:t>
            </a:r>
            <a:r>
              <a:rPr lang="en-US" cap="none" dirty="0"/>
              <a:t> </a:t>
            </a:r>
            <a:r>
              <a:rPr lang="en-US" cap="none" dirty="0" err="1"/>
              <a:t>dụng</a:t>
            </a:r>
            <a:r>
              <a:rPr lang="en-US" cap="none" dirty="0"/>
              <a:t> </a:t>
            </a:r>
            <a:r>
              <a:rPr lang="en-US" cap="none" dirty="0" err="1"/>
              <a:t>cụ</a:t>
            </a:r>
            <a:r>
              <a:rPr lang="en-US" cap="none" dirty="0"/>
              <a:t> </a:t>
            </a:r>
            <a:r>
              <a:rPr lang="en-US" cap="none" dirty="0" err="1"/>
              <a:t>nong</a:t>
            </a:r>
            <a:r>
              <a:rPr lang="en-US" cap="none" dirty="0"/>
              <a:t> </a:t>
            </a:r>
            <a:r>
              <a:rPr lang="en-US" cap="none" dirty="0" err="1"/>
              <a:t>bằng</a:t>
            </a:r>
            <a:r>
              <a:rPr lang="en-US" cap="none" dirty="0"/>
              <a:t> </a:t>
            </a:r>
            <a:r>
              <a:rPr lang="en-US" cap="none" dirty="0" err="1"/>
              <a:t>bóng</a:t>
            </a:r>
            <a:r>
              <a:rPr lang="en-US" cap="none" dirty="0"/>
              <a:t> </a:t>
            </a:r>
            <a:r>
              <a:rPr lang="en-US" cap="none" dirty="0" err="1"/>
              <a:t>và</a:t>
            </a:r>
            <a:r>
              <a:rPr lang="en-US" cap="none" dirty="0"/>
              <a:t> </a:t>
            </a:r>
            <a:r>
              <a:rPr lang="en-US" cap="none" dirty="0" err="1"/>
              <a:t>dụng</a:t>
            </a:r>
            <a:r>
              <a:rPr lang="en-US" cap="none" dirty="0"/>
              <a:t> </a:t>
            </a:r>
            <a:r>
              <a:rPr lang="en-US" cap="none" dirty="0" err="1"/>
              <a:t>cụ</a:t>
            </a:r>
            <a:r>
              <a:rPr lang="en-US" cap="none" dirty="0"/>
              <a:t> </a:t>
            </a:r>
            <a:r>
              <a:rPr lang="en-US" cap="none" err="1"/>
              <a:t>nong</a:t>
            </a:r>
            <a:r>
              <a:rPr lang="en-US" cap="none"/>
              <a:t> đặc</a:t>
            </a:r>
            <a:endParaRPr lang="en-US" cap="none" dirty="0"/>
          </a:p>
          <a:p>
            <a:pPr>
              <a:lnSpc>
                <a:spcPct val="150000"/>
              </a:lnSpc>
              <a:spcBef>
                <a:spcPts val="0"/>
              </a:spcBef>
              <a:buFont typeface="Wingdings" panose="05000000000000000000" pitchFamily="2" charset="2"/>
              <a:buChar char="Ø"/>
            </a:pPr>
            <a:r>
              <a:rPr lang="en-US" cap="none" dirty="0"/>
              <a:t> </a:t>
            </a:r>
            <a:r>
              <a:rPr lang="en-US" cap="none" dirty="0" err="1"/>
              <a:t>Nong</a:t>
            </a:r>
            <a:r>
              <a:rPr lang="en-US" cap="none" dirty="0"/>
              <a:t> </a:t>
            </a:r>
            <a:r>
              <a:rPr lang="en-US" cap="none" err="1"/>
              <a:t>đến</a:t>
            </a:r>
            <a:r>
              <a:rPr lang="en-US" cap="none"/>
              <a:t> số </a:t>
            </a:r>
            <a:r>
              <a:rPr lang="en-US" cap="none" dirty="0" err="1"/>
              <a:t>lớn</a:t>
            </a:r>
            <a:r>
              <a:rPr lang="en-US" cap="none" dirty="0"/>
              <a:t> hơn </a:t>
            </a:r>
            <a:r>
              <a:rPr lang="en-US" cap="none" dirty="0" err="1"/>
              <a:t>dụng</a:t>
            </a:r>
            <a:r>
              <a:rPr lang="en-US" cap="none" dirty="0"/>
              <a:t> </a:t>
            </a:r>
            <a:r>
              <a:rPr lang="en-US" cap="none" dirty="0" err="1"/>
              <a:t>cụ</a:t>
            </a:r>
            <a:r>
              <a:rPr lang="en-US" cap="none" dirty="0"/>
              <a:t> </a:t>
            </a:r>
            <a:r>
              <a:rPr lang="en-US" cap="none" dirty="0" err="1"/>
              <a:t>soi</a:t>
            </a:r>
            <a:r>
              <a:rPr lang="en-US" cap="none" dirty="0"/>
              <a:t> 2F </a:t>
            </a:r>
            <a:r>
              <a:rPr lang="en-US" cap="none" dirty="0" err="1"/>
              <a:t>là</a:t>
            </a:r>
            <a:r>
              <a:rPr lang="en-US" cap="none" dirty="0"/>
              <a:t> đủ.</a:t>
            </a:r>
          </a:p>
        </p:txBody>
      </p:sp>
      <p:pic>
        <p:nvPicPr>
          <p:cNvPr id="10" name="Picture 2" descr="C:\Users\ThongPhan\Downloads\ureteral-balloon-dilation-500x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989" y="3266249"/>
            <a:ext cx="4306503" cy="2740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ThongPhan\Downloads\clip_image002_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989" y="533399"/>
            <a:ext cx="4306502" cy="273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title"/>
          </p:nvPr>
        </p:nvSpPr>
        <p:spPr>
          <a:xfrm>
            <a:off x="685800" y="588840"/>
            <a:ext cx="8473189" cy="914400"/>
          </a:xfrm>
        </p:spPr>
        <p:txBody>
          <a:bodyPr>
            <a:normAutofit/>
          </a:bodyPr>
          <a:lstStyle/>
          <a:p>
            <a:pPr algn="just"/>
            <a:r>
              <a:rPr lang="en-US" b="1" dirty="0"/>
              <a:t>5</a:t>
            </a:r>
            <a:r>
              <a:rPr lang="en-US" b="1"/>
              <a:t>. </a:t>
            </a:r>
            <a:r>
              <a:rPr lang="en-US" b="1" dirty="0" err="1"/>
              <a:t>Dụng</a:t>
            </a:r>
            <a:r>
              <a:rPr lang="en-US" b="1" dirty="0"/>
              <a:t> </a:t>
            </a:r>
            <a:r>
              <a:rPr lang="en-US" b="1" dirty="0" err="1"/>
              <a:t>cụ</a:t>
            </a:r>
            <a:r>
              <a:rPr lang="en-US" b="1" dirty="0"/>
              <a:t> </a:t>
            </a:r>
            <a:r>
              <a:rPr lang="en-US" b="1" dirty="0" err="1"/>
              <a:t>gắp</a:t>
            </a:r>
            <a:r>
              <a:rPr lang="en-US" b="1" dirty="0"/>
              <a:t> </a:t>
            </a:r>
            <a:r>
              <a:rPr lang="en-US" b="1" dirty="0" err="1"/>
              <a:t>sỏi</a:t>
            </a:r>
            <a:r>
              <a:rPr lang="en-US" b="1" dirty="0"/>
              <a:t> </a:t>
            </a:r>
            <a:r>
              <a:rPr lang="mr-IN" b="1" dirty="0">
                <a:cs typeface="Calibri" panose="020F0502020204030204" pitchFamily="34" charset="0"/>
              </a:rPr>
              <a:t>–</a:t>
            </a:r>
            <a:r>
              <a:rPr lang="en-US" b="1" dirty="0"/>
              <a:t> </a:t>
            </a:r>
            <a:r>
              <a:rPr lang="en-US" b="1" dirty="0" err="1"/>
              <a:t>chặn</a:t>
            </a:r>
            <a:r>
              <a:rPr lang="en-US" b="1" dirty="0"/>
              <a:t> </a:t>
            </a:r>
            <a:r>
              <a:rPr lang="en-US" b="1" dirty="0" err="1"/>
              <a:t>sỏi</a:t>
            </a:r>
            <a:endParaRPr lang="en-US" b="1" dirty="0"/>
          </a:p>
        </p:txBody>
      </p:sp>
      <p:sp>
        <p:nvSpPr>
          <p:cNvPr id="5" name="Content Placeholder 2"/>
          <p:cNvSpPr>
            <a:spLocks noGrp="1"/>
          </p:cNvSpPr>
          <p:nvPr>
            <p:ph idx="4294967295"/>
          </p:nvPr>
        </p:nvSpPr>
        <p:spPr>
          <a:xfrm>
            <a:off x="381000" y="1447800"/>
            <a:ext cx="8229600" cy="4114800"/>
          </a:xfrm>
          <a:prstGeom prst="rect">
            <a:avLst/>
          </a:prstGeom>
        </p:spPr>
        <p:txBody>
          <a:bodyPr/>
          <a:lstStyle/>
          <a:p>
            <a:pPr marL="0" indent="0">
              <a:buNone/>
            </a:pPr>
            <a:r>
              <a:rPr lang="en-US" sz="2500" cap="none"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011" y="1819708"/>
            <a:ext cx="4681241" cy="318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C:\Users\ThongPhan\Downloads\dbm13973628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663" y="1768620"/>
            <a:ext cx="4719874" cy="32354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4800" y="6384714"/>
            <a:ext cx="10915650" cy="369332"/>
          </a:xfrm>
          <a:prstGeom prst="rect">
            <a:avLst/>
          </a:prstGeom>
          <a:noFill/>
        </p:spPr>
        <p:txBody>
          <a:bodyPr wrap="square" rtlCol="0">
            <a:spAutoFit/>
          </a:bodyPr>
          <a:lstStyle/>
          <a:p>
            <a:r>
              <a:rPr lang="en-US" i="1" dirty="0" err="1">
                <a:latin typeface="Arial" pitchFamily="34" charset="0"/>
                <a:ea typeface="Calibri" charset="0"/>
                <a:cs typeface="Arial" pitchFamily="34" charset="0"/>
              </a:rPr>
              <a:t>Hướng</a:t>
            </a:r>
            <a:r>
              <a:rPr lang="en-US" i="1" dirty="0">
                <a:latin typeface="Arial" pitchFamily="34" charset="0"/>
                <a:ea typeface="Calibri" charset="0"/>
                <a:cs typeface="Arial" pitchFamily="34" charset="0"/>
              </a:rPr>
              <a:t> dẫn </a:t>
            </a:r>
            <a:r>
              <a:rPr lang="en-US" i="1" dirty="0" err="1">
                <a:latin typeface="Arial" pitchFamily="34" charset="0"/>
                <a:ea typeface="Calibri" charset="0"/>
                <a:cs typeface="Arial" pitchFamily="34" charset="0"/>
              </a:rPr>
              <a:t>chẩn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đoán</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và</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điều</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trị</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sỏi</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tiết</a:t>
            </a:r>
            <a:r>
              <a:rPr lang="en-US" i="1" dirty="0">
                <a:latin typeface="Arial" pitchFamily="34" charset="0"/>
                <a:ea typeface="Calibri" charset="0"/>
                <a:cs typeface="Arial" pitchFamily="34" charset="0"/>
              </a:rPr>
              <a:t> </a:t>
            </a:r>
            <a:r>
              <a:rPr lang="en-US" i="1" dirty="0" err="1">
                <a:latin typeface="Arial" pitchFamily="34" charset="0"/>
                <a:ea typeface="Calibri" charset="0"/>
                <a:cs typeface="Arial" pitchFamily="34" charset="0"/>
              </a:rPr>
              <a:t>niệu</a:t>
            </a:r>
            <a:r>
              <a:rPr lang="en-US" i="1" dirty="0">
                <a:latin typeface="Arial" pitchFamily="34" charset="0"/>
                <a:ea typeface="Calibri" charset="0"/>
                <a:cs typeface="Arial" pitchFamily="34" charset="0"/>
              </a:rPr>
              <a:t> </a:t>
            </a:r>
            <a:r>
              <a:rPr lang="mr-IN" i="1" dirty="0">
                <a:latin typeface="Arial" pitchFamily="34" charset="0"/>
                <a:ea typeface="Calibri" charset="0"/>
                <a:cs typeface="Calibri" charset="0"/>
              </a:rPr>
              <a:t>–</a:t>
            </a:r>
            <a:r>
              <a:rPr lang="en-US" i="1" dirty="0">
                <a:latin typeface="Arial" pitchFamily="34" charset="0"/>
                <a:ea typeface="Calibri" charset="0"/>
                <a:cs typeface="Arial" pitchFamily="34" charset="0"/>
              </a:rPr>
              <a:t> VUNA 2015</a:t>
            </a:r>
          </a:p>
        </p:txBody>
      </p:sp>
      <p:sp>
        <p:nvSpPr>
          <p:cNvPr id="2" name="TextBox 1"/>
          <p:cNvSpPr txBox="1"/>
          <p:nvPr/>
        </p:nvSpPr>
        <p:spPr>
          <a:xfrm>
            <a:off x="1212272" y="5110394"/>
            <a:ext cx="5330252" cy="830997"/>
          </a:xfrm>
          <a:prstGeom prst="rect">
            <a:avLst/>
          </a:prstGeom>
          <a:noFill/>
        </p:spPr>
        <p:txBody>
          <a:bodyPr wrap="square" lIns="91440" tIns="45720" rIns="91440" bIns="45720" rtlCol="0" anchor="t">
            <a:spAutoFit/>
          </a:bodyPr>
          <a:lstStyle/>
          <a:p>
            <a:r>
              <a:rPr lang="en-US" sz="2400" dirty="0">
                <a:latin typeface="Arial"/>
                <a:cs typeface="Arial"/>
              </a:rPr>
              <a:t>Bao </a:t>
            </a:r>
            <a:r>
              <a:rPr lang="en-US" sz="2400" dirty="0" err="1">
                <a:latin typeface="Arial"/>
                <a:cs typeface="Arial"/>
              </a:rPr>
              <a:t>gồm</a:t>
            </a:r>
            <a:r>
              <a:rPr lang="en-US" sz="2400" dirty="0">
                <a:latin typeface="Arial"/>
                <a:cs typeface="Arial"/>
              </a:rPr>
              <a:t> </a:t>
            </a:r>
            <a:r>
              <a:rPr lang="en-US" sz="2400" dirty="0" err="1">
                <a:latin typeface="Arial"/>
                <a:cs typeface="Arial"/>
              </a:rPr>
              <a:t>rọ</a:t>
            </a:r>
            <a:r>
              <a:rPr lang="en-US" sz="2400" dirty="0">
                <a:latin typeface="Arial"/>
                <a:cs typeface="Arial"/>
              </a:rPr>
              <a:t> </a:t>
            </a:r>
            <a:r>
              <a:rPr lang="en-US" sz="2400" dirty="0" err="1">
                <a:latin typeface="Arial"/>
                <a:cs typeface="Arial"/>
              </a:rPr>
              <a:t>hoặc</a:t>
            </a:r>
            <a:r>
              <a:rPr lang="en-US" sz="2400" dirty="0">
                <a:latin typeface="Arial"/>
                <a:cs typeface="Arial"/>
              </a:rPr>
              <a:t> </a:t>
            </a:r>
            <a:r>
              <a:rPr lang="en-US" sz="2400" dirty="0" err="1">
                <a:latin typeface="Arial"/>
                <a:cs typeface="Arial"/>
              </a:rPr>
              <a:t>kiềm</a:t>
            </a:r>
            <a:r>
              <a:rPr lang="en-US" sz="2400" dirty="0">
                <a:latin typeface="Arial"/>
                <a:cs typeface="Arial"/>
              </a:rPr>
              <a:t>. </a:t>
            </a:r>
            <a:r>
              <a:rPr lang="en-US" sz="2400" dirty="0" err="1">
                <a:latin typeface="Arial"/>
                <a:cs typeface="Arial"/>
              </a:rPr>
              <a:t>Tuyệt</a:t>
            </a:r>
            <a:r>
              <a:rPr lang="en-US" sz="2400" dirty="0">
                <a:latin typeface="Arial"/>
                <a:cs typeface="Arial"/>
              </a:rPr>
              <a:t> </a:t>
            </a:r>
            <a:r>
              <a:rPr lang="en-US" sz="2400" dirty="0" err="1">
                <a:latin typeface="Arial"/>
                <a:cs typeface="Arial"/>
              </a:rPr>
              <a:t>đối</a:t>
            </a:r>
            <a:r>
              <a:rPr lang="en-US" sz="2400" dirty="0">
                <a:latin typeface="Arial"/>
                <a:cs typeface="Arial"/>
              </a:rPr>
              <a:t> </a:t>
            </a:r>
            <a:r>
              <a:rPr lang="en-US" sz="2400" dirty="0" err="1">
                <a:latin typeface="Arial"/>
                <a:cs typeface="Arial"/>
              </a:rPr>
              <a:t>không</a:t>
            </a:r>
            <a:r>
              <a:rPr lang="en-US" sz="2400" dirty="0">
                <a:latin typeface="Arial"/>
                <a:cs typeface="Arial"/>
              </a:rPr>
              <a:t> </a:t>
            </a:r>
            <a:r>
              <a:rPr lang="en-US" sz="2400" dirty="0" err="1">
                <a:latin typeface="Arial"/>
                <a:cs typeface="Arial"/>
              </a:rPr>
              <a:t>cố</a:t>
            </a:r>
            <a:r>
              <a:rPr lang="en-US" sz="2400" dirty="0">
                <a:latin typeface="Arial"/>
                <a:cs typeface="Arial"/>
              </a:rPr>
              <a:t> </a:t>
            </a:r>
            <a:r>
              <a:rPr lang="en-US" sz="2400" dirty="0" err="1">
                <a:latin typeface="Arial"/>
                <a:cs typeface="Arial"/>
              </a:rPr>
              <a:t>gắng</a:t>
            </a:r>
            <a:r>
              <a:rPr lang="en-US" sz="2400" dirty="0">
                <a:latin typeface="Arial"/>
                <a:cs typeface="Arial"/>
              </a:rPr>
              <a:t> </a:t>
            </a:r>
            <a:r>
              <a:rPr lang="en-US" sz="2400" dirty="0" err="1">
                <a:latin typeface="Arial"/>
                <a:cs typeface="Arial"/>
              </a:rPr>
              <a:t>kéo</a:t>
            </a:r>
            <a:r>
              <a:rPr lang="en-US" sz="2400" dirty="0">
                <a:latin typeface="Arial"/>
                <a:cs typeface="Arial"/>
              </a:rPr>
              <a:t> </a:t>
            </a:r>
            <a:r>
              <a:rPr lang="en-US" sz="2400" dirty="0" err="1">
                <a:latin typeface="Arial"/>
                <a:cs typeface="Arial"/>
              </a:rPr>
              <a:t>rọ</a:t>
            </a:r>
            <a:r>
              <a:rPr lang="en-US" sz="2400" dirty="0">
                <a:latin typeface="Arial"/>
                <a:cs typeface="Arial"/>
              </a:rPr>
              <a:t>.</a:t>
            </a:r>
          </a:p>
        </p:txBody>
      </p:sp>
    </p:spTree>
    <p:extLst>
      <p:ext uri="{BB962C8B-B14F-4D97-AF65-F5344CB8AC3E}">
        <p14:creationId xmlns:p14="http://schemas.microsoft.com/office/powerpoint/2010/main" val="10317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20Shot%202021-05-21%20at%2015.38.16.pn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54834" y="959369"/>
            <a:ext cx="5891134" cy="4856813"/>
          </a:xfrm>
          <a:prstGeom prst="rect">
            <a:avLst/>
          </a:prstGeom>
          <a:noFill/>
          <a:ln>
            <a:noFill/>
          </a:ln>
        </p:spPr>
      </p:pic>
      <p:sp>
        <p:nvSpPr>
          <p:cNvPr id="5" name="TextBox 4"/>
          <p:cNvSpPr txBox="1"/>
          <p:nvPr/>
        </p:nvSpPr>
        <p:spPr>
          <a:xfrm>
            <a:off x="254833" y="5964332"/>
            <a:ext cx="5681272" cy="646331"/>
          </a:xfrm>
          <a:prstGeom prst="rect">
            <a:avLst/>
          </a:prstGeom>
          <a:noFill/>
        </p:spPr>
        <p:txBody>
          <a:bodyPr wrap="square" rtlCol="0">
            <a:spAutoFit/>
          </a:bodyPr>
          <a:lstStyle/>
          <a:p>
            <a:r>
              <a:rPr lang="en-US" i="1" dirty="0">
                <a:latin typeface="Arial" pitchFamily="34" charset="0"/>
                <a:ea typeface="Calibri" charset="0"/>
                <a:cs typeface="Arial" pitchFamily="34" charset="0"/>
              </a:rPr>
              <a:t>Basic Equipment and Video – Endoscopic - Campbell Wash Urology 12</a:t>
            </a:r>
            <a:r>
              <a:rPr lang="en-US" i="1" baseline="30000" dirty="0">
                <a:latin typeface="Arial" pitchFamily="34" charset="0"/>
                <a:ea typeface="Calibri" charset="0"/>
                <a:cs typeface="Arial" pitchFamily="34" charset="0"/>
              </a:rPr>
              <a:t>th</a:t>
            </a:r>
            <a:r>
              <a:rPr lang="en-US" i="1" dirty="0">
                <a:latin typeface="Arial" pitchFamily="34" charset="0"/>
                <a:ea typeface="Calibri" charset="0"/>
                <a:cs typeface="Arial" pitchFamily="34" charset="0"/>
              </a:rPr>
              <a:t> 2020</a:t>
            </a:r>
            <a:r>
              <a:rPr lang="en-US" dirty="0">
                <a:latin typeface="Arial" pitchFamily="34" charset="0"/>
                <a:ea typeface="Calibri" charset="0"/>
                <a:cs typeface="Arial" pitchFamily="34" charset="0"/>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5475" y="1109272"/>
            <a:ext cx="4125045" cy="3822492"/>
          </a:xfrm>
          <a:prstGeom prst="rect">
            <a:avLst/>
          </a:prstGeom>
        </p:spPr>
      </p:pic>
      <p:sp>
        <p:nvSpPr>
          <p:cNvPr id="7" name="TextBox 6"/>
          <p:cNvSpPr txBox="1"/>
          <p:nvPr/>
        </p:nvSpPr>
        <p:spPr>
          <a:xfrm>
            <a:off x="6895476" y="5351489"/>
            <a:ext cx="4877424" cy="923330"/>
          </a:xfrm>
          <a:prstGeom prst="rect">
            <a:avLst/>
          </a:prstGeom>
          <a:noFill/>
        </p:spPr>
        <p:txBody>
          <a:bodyPr wrap="square" rtlCol="0">
            <a:spAutoFit/>
          </a:bodyPr>
          <a:lstStyle/>
          <a:p>
            <a:r>
              <a:rPr lang="en-US" i="1" dirty="0" err="1">
                <a:latin typeface="Arial" pitchFamily="34" charset="0"/>
                <a:ea typeface="Calibri" charset="0"/>
                <a:cs typeface="Arial" pitchFamily="34" charset="0"/>
              </a:rPr>
              <a:t>Hinman’s</a:t>
            </a:r>
            <a:r>
              <a:rPr lang="en-US" i="1" dirty="0">
                <a:latin typeface="Arial" pitchFamily="34" charset="0"/>
                <a:ea typeface="Calibri" charset="0"/>
                <a:cs typeface="Arial" pitchFamily="34" charset="0"/>
              </a:rPr>
              <a:t> atlas of Urologic surgery 4</a:t>
            </a:r>
            <a:r>
              <a:rPr lang="en-US" i="1" baseline="30000" dirty="0">
                <a:latin typeface="Arial" pitchFamily="34" charset="0"/>
                <a:ea typeface="Calibri" charset="0"/>
                <a:cs typeface="Arial" pitchFamily="34" charset="0"/>
              </a:rPr>
              <a:t>th</a:t>
            </a:r>
            <a:r>
              <a:rPr lang="en-US" i="1" dirty="0">
                <a:latin typeface="Arial" pitchFamily="34" charset="0"/>
                <a:ea typeface="Calibri" charset="0"/>
                <a:cs typeface="Arial" pitchFamily="34" charset="0"/>
              </a:rPr>
              <a:t> – Chapter 40 </a:t>
            </a:r>
            <a:r>
              <a:rPr lang="en-US" i="1" dirty="0" err="1">
                <a:latin typeface="Arial" pitchFamily="34" charset="0"/>
                <a:ea typeface="Calibri" charset="0"/>
                <a:cs typeface="Arial" pitchFamily="34" charset="0"/>
              </a:rPr>
              <a:t>Ureteroscopic</a:t>
            </a:r>
            <a:r>
              <a:rPr lang="en-US" i="1" dirty="0">
                <a:latin typeface="Arial" pitchFamily="34" charset="0"/>
                <a:ea typeface="Calibri" charset="0"/>
                <a:cs typeface="Arial" pitchFamily="34" charset="0"/>
              </a:rPr>
              <a:t> Instrumentation Ben H. Chew, David I. Harriman</a:t>
            </a:r>
            <a:r>
              <a:rPr lang="en-US" dirty="0">
                <a:latin typeface="Arial" pitchFamily="34" charset="0"/>
                <a:cs typeface="Arial" pitchFamily="34" charset="0"/>
              </a:rPr>
              <a:t> </a:t>
            </a:r>
          </a:p>
        </p:txBody>
      </p:sp>
    </p:spTree>
    <p:extLst>
      <p:ext uri="{BB962C8B-B14F-4D97-AF65-F5344CB8AC3E}">
        <p14:creationId xmlns:p14="http://schemas.microsoft.com/office/powerpoint/2010/main" val="20686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xmlns="" id="{1B5E44A7-BE8A-FA4E-BAD1-B368595FA261}"/>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236515" y="2214694"/>
            <a:ext cx="8488045" cy="3424237"/>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5" name="Content Placeholder 4"/>
          <p:cNvSpPr txBox="1">
            <a:spLocks/>
          </p:cNvSpPr>
          <p:nvPr/>
        </p:nvSpPr>
        <p:spPr>
          <a:xfrm>
            <a:off x="0" y="6112524"/>
            <a:ext cx="12192000" cy="615109"/>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Arial" pitchFamily="34" charset="0"/>
                <a:ea typeface="+mn-ea"/>
                <a:cs typeface="Arial" pitchFamily="34" charset="0"/>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Arial" pitchFamily="34" charset="0"/>
                <a:ea typeface="+mn-ea"/>
                <a:cs typeface="Arial" pitchFamily="34" charset="0"/>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Arial" pitchFamily="34" charset="0"/>
                <a:ea typeface="+mn-ea"/>
                <a:cs typeface="Arial" pitchFamily="34" charset="0"/>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800"/>
              <a:t>1. Young HH, McKay R. Congenital valvular obstruction of the prostatic urethra. Surg Gynecol Obstet. 1929;48:509–12. </a:t>
            </a:r>
          </a:p>
        </p:txBody>
      </p:sp>
      <p:sp>
        <p:nvSpPr>
          <p:cNvPr id="7" name="Title 1"/>
          <p:cNvSpPr>
            <a:spLocks noGrp="1"/>
          </p:cNvSpPr>
          <p:nvPr>
            <p:ph type="title"/>
          </p:nvPr>
        </p:nvSpPr>
        <p:spPr>
          <a:xfrm>
            <a:off x="913775" y="618518"/>
            <a:ext cx="10364451" cy="893760"/>
          </a:xfrm>
        </p:spPr>
        <p:txBody>
          <a:bodyPr/>
          <a:lstStyle/>
          <a:p>
            <a:pPr algn="l"/>
            <a:r>
              <a:rPr lang="en-US" b="1" dirty="0" err="1"/>
              <a:t>Lịch</a:t>
            </a:r>
            <a:r>
              <a:rPr lang="en-US" b="1" dirty="0"/>
              <a:t> </a:t>
            </a:r>
            <a:r>
              <a:rPr lang="en-US" b="1" dirty="0" err="1"/>
              <a:t>sử</a:t>
            </a:r>
            <a:r>
              <a:rPr lang="en-US" b="1" dirty="0"/>
              <a:t> </a:t>
            </a:r>
            <a:r>
              <a:rPr lang="en-US" b="1" dirty="0" err="1"/>
              <a:t>phát</a:t>
            </a:r>
            <a:r>
              <a:rPr lang="en-US" b="1" dirty="0"/>
              <a:t> </a:t>
            </a:r>
            <a:r>
              <a:rPr lang="en-US" b="1" dirty="0" err="1"/>
              <a:t>triển</a:t>
            </a:r>
            <a:endParaRPr lang="en-US" b="1" dirty="0"/>
          </a:p>
        </p:txBody>
      </p:sp>
    </p:spTree>
    <p:extLst>
      <p:ext uri="{BB962C8B-B14F-4D97-AF65-F5344CB8AC3E}">
        <p14:creationId xmlns:p14="http://schemas.microsoft.com/office/powerpoint/2010/main" val="3762721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86" y="476076"/>
            <a:ext cx="9445364" cy="798089"/>
          </a:xfrm>
        </p:spPr>
        <p:txBody>
          <a:bodyPr/>
          <a:lstStyle/>
          <a:p>
            <a:pPr algn="l"/>
            <a:r>
              <a:rPr lang="en-US" b="1">
                <a:ea typeface="Calibri" charset="0"/>
              </a:rPr>
              <a:t>6</a:t>
            </a:r>
            <a:r>
              <a:rPr lang="en-US">
                <a:ea typeface="Calibri" charset="0"/>
              </a:rPr>
              <a:t>. </a:t>
            </a:r>
            <a:r>
              <a:rPr lang="en-US" b="1" dirty="0">
                <a:ea typeface="Calibri" charset="0"/>
              </a:rPr>
              <a:t>THIẾT BỊ NỘI SOI CÓ XQUANG CẢN QUANG</a:t>
            </a:r>
          </a:p>
        </p:txBody>
      </p:sp>
      <p:pic>
        <p:nvPicPr>
          <p:cNvPr id="4" name="Content Placeholder 3" descr="arcadis-orbic-3d-overview-0002855310-300x2251-300x225.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080666" y="1274165"/>
            <a:ext cx="4581681" cy="4557010"/>
          </a:xfrm>
          <a:prstGeom prst="rect">
            <a:avLst/>
          </a:prstGeom>
          <a:noFill/>
          <a:ln>
            <a:noFill/>
          </a:ln>
        </p:spPr>
      </p:pic>
      <p:sp>
        <p:nvSpPr>
          <p:cNvPr id="5" name="TextBox 4"/>
          <p:cNvSpPr txBox="1"/>
          <p:nvPr/>
        </p:nvSpPr>
        <p:spPr>
          <a:xfrm>
            <a:off x="479686" y="2429285"/>
            <a:ext cx="5081666" cy="1938992"/>
          </a:xfrm>
          <a:prstGeom prst="rect">
            <a:avLst/>
          </a:prstGeom>
          <a:noFill/>
        </p:spPr>
        <p:txBody>
          <a:bodyPr wrap="square" rtlCol="0">
            <a:spAutoFit/>
          </a:bodyPr>
          <a:lstStyle/>
          <a:p>
            <a:r>
              <a:rPr lang="en-US" sz="2400" dirty="0" err="1">
                <a:latin typeface="Arial" pitchFamily="34" charset="0"/>
                <a:ea typeface="Calibri" charset="0"/>
                <a:cs typeface="Arial" pitchFamily="34" charset="0"/>
              </a:rPr>
              <a:t>Được</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sử</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dụng</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cho</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các</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thủ</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thuật</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nội</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soi</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niệu</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quản</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và</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hữu</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ích</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cho</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việc</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tiếp</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cận</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niệu</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quản</a:t>
            </a:r>
            <a:r>
              <a:rPr lang="en-US" sz="2400" dirty="0">
                <a:latin typeface="Arial" pitchFamily="34" charset="0"/>
                <a:ea typeface="Calibri" charset="0"/>
                <a:cs typeface="Arial" pitchFamily="34" charset="0"/>
              </a:rPr>
              <a:t> ban </a:t>
            </a:r>
            <a:r>
              <a:rPr lang="en-US" sz="2400" dirty="0" err="1">
                <a:latin typeface="Arial" pitchFamily="34" charset="0"/>
                <a:ea typeface="Calibri" charset="0"/>
                <a:cs typeface="Arial" pitchFamily="34" charset="0"/>
              </a:rPr>
              <a:t>đầu</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theo</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dõi</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trong</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quá</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trình</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nội</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soi</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và</a:t>
            </a:r>
            <a:r>
              <a:rPr lang="en-US" sz="2400" dirty="0">
                <a:latin typeface="Arial" pitchFamily="34" charset="0"/>
                <a:ea typeface="Calibri" charset="0"/>
                <a:cs typeface="Arial" pitchFamily="34" charset="0"/>
              </a:rPr>
              <a:t> </a:t>
            </a:r>
            <a:r>
              <a:rPr lang="en-US" sz="2400" dirty="0" err="1">
                <a:latin typeface="Arial" pitchFamily="34" charset="0"/>
                <a:ea typeface="Calibri" charset="0"/>
                <a:cs typeface="Arial" pitchFamily="34" charset="0"/>
              </a:rPr>
              <a:t>đặt</a:t>
            </a:r>
            <a:r>
              <a:rPr lang="en-US" sz="2400" dirty="0">
                <a:latin typeface="Arial" pitchFamily="34" charset="0"/>
                <a:ea typeface="Calibri" charset="0"/>
                <a:cs typeface="Arial" pitchFamily="34" charset="0"/>
              </a:rPr>
              <a:t> stent </a:t>
            </a:r>
          </a:p>
        </p:txBody>
      </p:sp>
      <p:sp>
        <p:nvSpPr>
          <p:cNvPr id="6" name="TextBox 5"/>
          <p:cNvSpPr txBox="1"/>
          <p:nvPr/>
        </p:nvSpPr>
        <p:spPr>
          <a:xfrm>
            <a:off x="479686" y="6198959"/>
            <a:ext cx="10874114" cy="369332"/>
          </a:xfrm>
          <a:prstGeom prst="rect">
            <a:avLst/>
          </a:prstGeom>
          <a:noFill/>
        </p:spPr>
        <p:txBody>
          <a:bodyPr wrap="square" rtlCol="0">
            <a:spAutoFit/>
          </a:bodyPr>
          <a:lstStyle/>
          <a:p>
            <a:r>
              <a:rPr lang="en-US" i="1" dirty="0">
                <a:latin typeface="Arial" pitchFamily="34" charset="0"/>
                <a:ea typeface="Calibri" charset="0"/>
                <a:cs typeface="Arial" pitchFamily="34" charset="0"/>
              </a:rPr>
              <a:t>Basic Equipment and Video – Endoscopic - Campbell Wash Urology 12</a:t>
            </a:r>
            <a:r>
              <a:rPr lang="en-US" i="1" baseline="30000" dirty="0">
                <a:latin typeface="Arial" pitchFamily="34" charset="0"/>
                <a:ea typeface="Calibri" charset="0"/>
                <a:cs typeface="Arial" pitchFamily="34" charset="0"/>
              </a:rPr>
              <a:t>th</a:t>
            </a:r>
            <a:r>
              <a:rPr lang="en-US" i="1" dirty="0">
                <a:latin typeface="Arial" pitchFamily="34" charset="0"/>
                <a:ea typeface="Calibri" charset="0"/>
                <a:cs typeface="Arial" pitchFamily="34" charset="0"/>
              </a:rPr>
              <a:t> 2020</a:t>
            </a:r>
            <a:r>
              <a:rPr lang="en-US" dirty="0">
                <a:latin typeface="Arial" pitchFamily="34" charset="0"/>
                <a:ea typeface="Calibri" charset="0"/>
                <a:cs typeface="Arial" pitchFamily="34" charset="0"/>
              </a:rPr>
              <a:t> </a:t>
            </a:r>
          </a:p>
        </p:txBody>
      </p:sp>
    </p:spTree>
    <p:extLst>
      <p:ext uri="{BB962C8B-B14F-4D97-AF65-F5344CB8AC3E}">
        <p14:creationId xmlns:p14="http://schemas.microsoft.com/office/powerpoint/2010/main" val="1527983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4944" y="6488668"/>
            <a:ext cx="5846164" cy="369332"/>
          </a:xfrm>
          <a:prstGeom prst="rect">
            <a:avLst/>
          </a:prstGeom>
          <a:noFill/>
        </p:spPr>
        <p:txBody>
          <a:bodyPr wrap="square" rtlCol="0">
            <a:spAutoFit/>
          </a:bodyPr>
          <a:lstStyle/>
          <a:p>
            <a:r>
              <a:rPr lang="en-US" i="1" dirty="0" err="1">
                <a:latin typeface="Calibri" charset="0"/>
                <a:ea typeface="Calibri" charset="0"/>
                <a:cs typeface="Calibri" charset="0"/>
              </a:rPr>
              <a:t>Hướng</a:t>
            </a:r>
            <a:r>
              <a:rPr lang="en-US" i="1" dirty="0">
                <a:latin typeface="Calibri" charset="0"/>
                <a:ea typeface="Calibri" charset="0"/>
                <a:cs typeface="Calibri" charset="0"/>
              </a:rPr>
              <a:t> dẫn </a:t>
            </a:r>
            <a:r>
              <a:rPr lang="en-US" i="1" dirty="0" err="1">
                <a:latin typeface="Calibri" charset="0"/>
                <a:ea typeface="Calibri" charset="0"/>
                <a:cs typeface="Calibri" charset="0"/>
              </a:rPr>
              <a:t>chẩn</a:t>
            </a:r>
            <a:r>
              <a:rPr lang="en-US" i="1" dirty="0">
                <a:latin typeface="Calibri" charset="0"/>
                <a:ea typeface="Calibri" charset="0"/>
                <a:cs typeface="Calibri" charset="0"/>
              </a:rPr>
              <a:t> </a:t>
            </a:r>
            <a:r>
              <a:rPr lang="en-US" i="1" dirty="0" err="1">
                <a:latin typeface="Calibri" charset="0"/>
                <a:ea typeface="Calibri" charset="0"/>
                <a:cs typeface="Calibri" charset="0"/>
              </a:rPr>
              <a:t>đoán</a:t>
            </a:r>
            <a:r>
              <a:rPr lang="en-US" i="1" dirty="0">
                <a:latin typeface="Calibri" charset="0"/>
                <a:ea typeface="Calibri" charset="0"/>
                <a:cs typeface="Calibri" charset="0"/>
              </a:rPr>
              <a:t> </a:t>
            </a:r>
            <a:r>
              <a:rPr lang="en-US" i="1" dirty="0" err="1">
                <a:latin typeface="Calibri" charset="0"/>
                <a:ea typeface="Calibri" charset="0"/>
                <a:cs typeface="Calibri" charset="0"/>
              </a:rPr>
              <a:t>và</a:t>
            </a:r>
            <a:r>
              <a:rPr lang="en-US" i="1" dirty="0">
                <a:latin typeface="Calibri" charset="0"/>
                <a:ea typeface="Calibri" charset="0"/>
                <a:cs typeface="Calibri" charset="0"/>
              </a:rPr>
              <a:t> </a:t>
            </a:r>
            <a:r>
              <a:rPr lang="en-US" i="1" dirty="0" err="1">
                <a:latin typeface="Calibri" charset="0"/>
                <a:ea typeface="Calibri" charset="0"/>
                <a:cs typeface="Calibri" charset="0"/>
              </a:rPr>
              <a:t>điều</a:t>
            </a:r>
            <a:r>
              <a:rPr lang="en-US" i="1" dirty="0">
                <a:latin typeface="Calibri" charset="0"/>
                <a:ea typeface="Calibri" charset="0"/>
                <a:cs typeface="Calibri" charset="0"/>
              </a:rPr>
              <a:t> </a:t>
            </a:r>
            <a:r>
              <a:rPr lang="en-US" i="1" dirty="0" err="1">
                <a:latin typeface="Calibri" charset="0"/>
                <a:ea typeface="Calibri" charset="0"/>
                <a:cs typeface="Calibri" charset="0"/>
              </a:rPr>
              <a:t>trị</a:t>
            </a:r>
            <a:r>
              <a:rPr lang="en-US" i="1" dirty="0">
                <a:latin typeface="Calibri" charset="0"/>
                <a:ea typeface="Calibri" charset="0"/>
                <a:cs typeface="Calibri" charset="0"/>
              </a:rPr>
              <a:t> </a:t>
            </a:r>
            <a:r>
              <a:rPr lang="en-US" i="1" dirty="0" err="1">
                <a:latin typeface="Calibri" charset="0"/>
                <a:ea typeface="Calibri" charset="0"/>
                <a:cs typeface="Calibri" charset="0"/>
              </a:rPr>
              <a:t>sỏi</a:t>
            </a:r>
            <a:r>
              <a:rPr lang="en-US" i="1" dirty="0">
                <a:latin typeface="Calibri" charset="0"/>
                <a:ea typeface="Calibri" charset="0"/>
                <a:cs typeface="Calibri" charset="0"/>
              </a:rPr>
              <a:t> </a:t>
            </a:r>
            <a:r>
              <a:rPr lang="en-US" i="1" dirty="0" err="1">
                <a:latin typeface="Calibri" charset="0"/>
                <a:ea typeface="Calibri" charset="0"/>
                <a:cs typeface="Calibri" charset="0"/>
              </a:rPr>
              <a:t>tiết</a:t>
            </a:r>
            <a:r>
              <a:rPr lang="en-US" i="1" dirty="0">
                <a:latin typeface="Calibri" charset="0"/>
                <a:ea typeface="Calibri" charset="0"/>
                <a:cs typeface="Calibri" charset="0"/>
              </a:rPr>
              <a:t> </a:t>
            </a:r>
            <a:r>
              <a:rPr lang="en-US" i="1" dirty="0" err="1">
                <a:latin typeface="Calibri" charset="0"/>
                <a:ea typeface="Calibri" charset="0"/>
                <a:cs typeface="Calibri" charset="0"/>
              </a:rPr>
              <a:t>niệu</a:t>
            </a:r>
            <a:r>
              <a:rPr lang="en-US" i="1" dirty="0">
                <a:latin typeface="Calibri" charset="0"/>
                <a:ea typeface="Calibri" charset="0"/>
                <a:cs typeface="Calibri" charset="0"/>
              </a:rPr>
              <a:t> </a:t>
            </a:r>
            <a:r>
              <a:rPr lang="mr-IN" i="1" dirty="0">
                <a:latin typeface="Calibri" charset="0"/>
                <a:ea typeface="Calibri" charset="0"/>
                <a:cs typeface="Calibri" charset="0"/>
              </a:rPr>
              <a:t>–</a:t>
            </a:r>
            <a:r>
              <a:rPr lang="en-US" i="1" dirty="0">
                <a:latin typeface="Calibri" charset="0"/>
                <a:ea typeface="Calibri" charset="0"/>
                <a:cs typeface="Calibri" charset="0"/>
              </a:rPr>
              <a:t> VUNA 2015</a:t>
            </a:r>
          </a:p>
        </p:txBody>
      </p:sp>
      <p:pic>
        <p:nvPicPr>
          <p:cNvPr id="5" name="Picture 2" descr="C:\Users\ThongPhan\Downloads\double-pigtail-ureteral-stent-set-5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539" y="1201221"/>
            <a:ext cx="5235202" cy="26133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p:cNvSpPr txBox="1">
            <a:spLocks/>
          </p:cNvSpPr>
          <p:nvPr/>
        </p:nvSpPr>
        <p:spPr>
          <a:xfrm>
            <a:off x="1124944" y="288674"/>
            <a:ext cx="8476256" cy="124834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just"/>
            <a:r>
              <a:rPr lang="en-US" sz="2700" b="1" dirty="0">
                <a:latin typeface="Arial"/>
                <a:cs typeface="Arial"/>
              </a:rPr>
              <a:t>7. NÒNG NIỆU QUẢN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539" y="3814595"/>
            <a:ext cx="5235202" cy="2613374"/>
          </a:xfrm>
          <a:prstGeom prst="rect">
            <a:avLst/>
          </a:prstGeom>
        </p:spPr>
      </p:pic>
      <p:sp>
        <p:nvSpPr>
          <p:cNvPr id="2" name="TextBox 1"/>
          <p:cNvSpPr txBox="1"/>
          <p:nvPr/>
        </p:nvSpPr>
        <p:spPr>
          <a:xfrm>
            <a:off x="7562876" y="4382618"/>
            <a:ext cx="3065149" cy="1477328"/>
          </a:xfrm>
          <a:prstGeom prst="rect">
            <a:avLst/>
          </a:prstGeom>
          <a:noFill/>
        </p:spPr>
        <p:txBody>
          <a:bodyPr wrap="square" rtlCol="0">
            <a:spAutoFit/>
          </a:bodyPr>
          <a:lstStyle/>
          <a:p>
            <a:r>
              <a:rPr lang="en-US" i="1" dirty="0" err="1">
                <a:latin typeface="Calibri" charset="0"/>
                <a:ea typeface="Calibri" charset="0"/>
                <a:cs typeface="Calibri" charset="0"/>
              </a:rPr>
              <a:t>Hinman’s</a:t>
            </a:r>
            <a:r>
              <a:rPr lang="en-US" i="1" dirty="0">
                <a:latin typeface="Calibri" charset="0"/>
                <a:ea typeface="Calibri" charset="0"/>
                <a:cs typeface="Calibri" charset="0"/>
              </a:rPr>
              <a:t> atlas of Urologic surgery 4</a:t>
            </a:r>
            <a:r>
              <a:rPr lang="en-US" i="1" baseline="30000" dirty="0">
                <a:latin typeface="Calibri" charset="0"/>
                <a:ea typeface="Calibri" charset="0"/>
                <a:cs typeface="Calibri" charset="0"/>
              </a:rPr>
              <a:t>th</a:t>
            </a:r>
            <a:r>
              <a:rPr lang="en-US" i="1" dirty="0">
                <a:latin typeface="Calibri" charset="0"/>
                <a:ea typeface="Calibri" charset="0"/>
                <a:cs typeface="Calibri" charset="0"/>
              </a:rPr>
              <a:t> – Chapter 40 </a:t>
            </a:r>
            <a:r>
              <a:rPr lang="en-US" i="1" dirty="0" err="1">
                <a:latin typeface="Calibri" charset="0"/>
                <a:ea typeface="Calibri" charset="0"/>
                <a:cs typeface="Calibri" charset="0"/>
              </a:rPr>
              <a:t>Ureteroscopic</a:t>
            </a:r>
            <a:r>
              <a:rPr lang="en-US" i="1" dirty="0">
                <a:latin typeface="Calibri" charset="0"/>
                <a:ea typeface="Calibri" charset="0"/>
                <a:cs typeface="Calibri" charset="0"/>
              </a:rPr>
              <a:t> Instrumentation Ben H. Chew, David I. Harriman</a:t>
            </a:r>
            <a:endParaRPr lang="en-US" dirty="0">
              <a:latin typeface="Calibri" charset="0"/>
              <a:ea typeface="Calibri" charset="0"/>
              <a:cs typeface="Calibri" charset="0"/>
            </a:endParaRPr>
          </a:p>
        </p:txBody>
      </p:sp>
      <p:sp>
        <p:nvSpPr>
          <p:cNvPr id="7" name="TextBox 6"/>
          <p:cNvSpPr txBox="1"/>
          <p:nvPr/>
        </p:nvSpPr>
        <p:spPr>
          <a:xfrm>
            <a:off x="6881194" y="1910398"/>
            <a:ext cx="4661260" cy="1938992"/>
          </a:xfrm>
          <a:prstGeom prst="rect">
            <a:avLst/>
          </a:prstGeom>
          <a:noFill/>
        </p:spPr>
        <p:txBody>
          <a:bodyPr wrap="square" lIns="91440" tIns="45720" rIns="91440" bIns="45720" rtlCol="0" anchor="t">
            <a:spAutoFit/>
          </a:bodyPr>
          <a:lstStyle/>
          <a:p>
            <a:r>
              <a:rPr lang="en-US" sz="2400" dirty="0" err="1">
                <a:latin typeface="Arial"/>
                <a:ea typeface="Calibri" charset="0"/>
                <a:cs typeface="Arial"/>
              </a:rPr>
              <a:t>Tương</a:t>
            </a:r>
            <a:r>
              <a:rPr lang="en-US" sz="2400" dirty="0">
                <a:latin typeface="Arial"/>
                <a:ea typeface="Calibri" charset="0"/>
                <a:cs typeface="Arial"/>
              </a:rPr>
              <a:t> </a:t>
            </a:r>
            <a:r>
              <a:rPr lang="en-US" sz="2400" dirty="0" err="1">
                <a:latin typeface="Arial"/>
                <a:ea typeface="Calibri" charset="0"/>
                <a:cs typeface="Arial"/>
              </a:rPr>
              <a:t>lai</a:t>
            </a:r>
            <a:r>
              <a:rPr lang="en-US" sz="2400" dirty="0">
                <a:latin typeface="Arial"/>
                <a:ea typeface="Calibri" charset="0"/>
                <a:cs typeface="Arial"/>
              </a:rPr>
              <a:t> </a:t>
            </a:r>
            <a:r>
              <a:rPr lang="en-US" sz="2400" dirty="0" err="1">
                <a:latin typeface="Arial"/>
                <a:ea typeface="Calibri" charset="0"/>
                <a:cs typeface="Arial"/>
              </a:rPr>
              <a:t>của</a:t>
            </a:r>
            <a:r>
              <a:rPr lang="en-US" sz="2400" dirty="0">
                <a:latin typeface="Arial"/>
                <a:ea typeface="Calibri" charset="0"/>
                <a:cs typeface="Arial"/>
              </a:rPr>
              <a:t> </a:t>
            </a:r>
            <a:r>
              <a:rPr lang="en-US" sz="2400" dirty="0" err="1">
                <a:latin typeface="Arial"/>
                <a:ea typeface="Calibri" charset="0"/>
                <a:cs typeface="Arial"/>
              </a:rPr>
              <a:t>nòng</a:t>
            </a:r>
            <a:r>
              <a:rPr lang="en-US" sz="2400" dirty="0">
                <a:latin typeface="Arial"/>
                <a:ea typeface="Calibri" charset="0"/>
                <a:cs typeface="Arial"/>
              </a:rPr>
              <a:t> </a:t>
            </a:r>
            <a:r>
              <a:rPr lang="en-US" sz="2400" dirty="0" err="1">
                <a:latin typeface="Arial"/>
                <a:ea typeface="Calibri" charset="0"/>
                <a:cs typeface="Arial"/>
              </a:rPr>
              <a:t>niệu</a:t>
            </a:r>
            <a:r>
              <a:rPr lang="en-US" sz="2400" dirty="0">
                <a:latin typeface="Arial"/>
                <a:ea typeface="Calibri" charset="0"/>
                <a:cs typeface="Arial"/>
              </a:rPr>
              <a:t> </a:t>
            </a:r>
            <a:r>
              <a:rPr lang="en-US" sz="2400" dirty="0" err="1">
                <a:latin typeface="Arial"/>
                <a:ea typeface="Calibri" charset="0"/>
                <a:cs typeface="Arial"/>
              </a:rPr>
              <a:t>quản</a:t>
            </a:r>
            <a:r>
              <a:rPr lang="en-US" sz="2400" dirty="0">
                <a:latin typeface="Arial"/>
                <a:ea typeface="Calibri" charset="0"/>
                <a:cs typeface="Arial"/>
              </a:rPr>
              <a:t> </a:t>
            </a:r>
            <a:r>
              <a:rPr lang="en-US" sz="2400" dirty="0" err="1">
                <a:latin typeface="Arial"/>
                <a:ea typeface="Calibri" charset="0"/>
                <a:cs typeface="Arial"/>
              </a:rPr>
              <a:t>có</a:t>
            </a:r>
            <a:r>
              <a:rPr lang="en-US" sz="2400" dirty="0">
                <a:latin typeface="Arial"/>
                <a:ea typeface="Calibri" charset="0"/>
                <a:cs typeface="Arial"/>
              </a:rPr>
              <a:t> </a:t>
            </a:r>
            <a:r>
              <a:rPr lang="en-US" sz="2400" dirty="0" err="1">
                <a:latin typeface="Arial"/>
                <a:ea typeface="Calibri" charset="0"/>
                <a:cs typeface="Arial"/>
              </a:rPr>
              <a:t>thể</a:t>
            </a:r>
            <a:r>
              <a:rPr lang="en-US" sz="2400" dirty="0">
                <a:latin typeface="Arial"/>
                <a:ea typeface="Calibri" charset="0"/>
                <a:cs typeface="Arial"/>
              </a:rPr>
              <a:t> bao </a:t>
            </a:r>
            <a:r>
              <a:rPr lang="en-US" sz="2400" dirty="0" err="1">
                <a:latin typeface="Arial"/>
                <a:ea typeface="Calibri" charset="0"/>
                <a:cs typeface="Arial"/>
              </a:rPr>
              <a:t>gồm</a:t>
            </a:r>
            <a:r>
              <a:rPr lang="en-US" sz="2400" dirty="0">
                <a:latin typeface="Arial"/>
                <a:ea typeface="Calibri" charset="0"/>
                <a:cs typeface="Arial"/>
              </a:rPr>
              <a:t> </a:t>
            </a:r>
            <a:r>
              <a:rPr lang="en-US" sz="2400" dirty="0" err="1">
                <a:latin typeface="Arial"/>
                <a:ea typeface="Calibri" charset="0"/>
                <a:cs typeface="Arial"/>
              </a:rPr>
              <a:t>nòng</a:t>
            </a:r>
            <a:r>
              <a:rPr lang="en-US" sz="2400" dirty="0">
                <a:latin typeface="Arial"/>
                <a:ea typeface="Calibri" charset="0"/>
                <a:cs typeface="Arial"/>
              </a:rPr>
              <a:t> </a:t>
            </a:r>
            <a:r>
              <a:rPr lang="en-US" sz="2400" dirty="0" err="1">
                <a:latin typeface="Arial"/>
                <a:ea typeface="Calibri" charset="0"/>
                <a:cs typeface="Arial"/>
              </a:rPr>
              <a:t>niệu</a:t>
            </a:r>
            <a:r>
              <a:rPr lang="en-US" sz="2400" dirty="0">
                <a:latin typeface="Arial"/>
                <a:ea typeface="Calibri" charset="0"/>
                <a:cs typeface="Arial"/>
              </a:rPr>
              <a:t> </a:t>
            </a:r>
            <a:r>
              <a:rPr lang="en-US" sz="2400" dirty="0" err="1">
                <a:latin typeface="Arial"/>
                <a:ea typeface="Calibri" charset="0"/>
                <a:cs typeface="Arial"/>
              </a:rPr>
              <a:t>quản</a:t>
            </a:r>
            <a:r>
              <a:rPr lang="en-US" sz="2400" dirty="0">
                <a:latin typeface="Arial"/>
                <a:ea typeface="Calibri" charset="0"/>
                <a:cs typeface="Arial"/>
              </a:rPr>
              <a:t>  </a:t>
            </a:r>
            <a:r>
              <a:rPr lang="en-US" sz="2400" dirty="0" err="1">
                <a:latin typeface="Arial"/>
                <a:ea typeface="Calibri" charset="0"/>
                <a:cs typeface="Arial"/>
              </a:rPr>
              <a:t>phân</a:t>
            </a:r>
            <a:r>
              <a:rPr lang="en-US" sz="2400" dirty="0">
                <a:latin typeface="Arial"/>
                <a:ea typeface="Calibri" charset="0"/>
                <a:cs typeface="Arial"/>
              </a:rPr>
              <a:t> </a:t>
            </a:r>
            <a:r>
              <a:rPr lang="en-US" sz="2400" dirty="0" err="1">
                <a:latin typeface="Arial"/>
                <a:ea typeface="Calibri" charset="0"/>
                <a:cs typeface="Arial"/>
              </a:rPr>
              <a:t>hủy</a:t>
            </a:r>
            <a:r>
              <a:rPr lang="en-US" sz="2400" dirty="0">
                <a:latin typeface="Arial"/>
                <a:ea typeface="Calibri" charset="0"/>
                <a:cs typeface="Arial"/>
              </a:rPr>
              <a:t> </a:t>
            </a:r>
            <a:r>
              <a:rPr lang="en-US" sz="2400" dirty="0" err="1">
                <a:latin typeface="Arial"/>
                <a:ea typeface="Calibri" charset="0"/>
                <a:cs typeface="Arial"/>
              </a:rPr>
              <a:t>sinh</a:t>
            </a:r>
            <a:r>
              <a:rPr lang="en-US" sz="2400" dirty="0">
                <a:latin typeface="Arial"/>
                <a:ea typeface="Calibri" charset="0"/>
                <a:cs typeface="Arial"/>
              </a:rPr>
              <a:t> </a:t>
            </a:r>
            <a:r>
              <a:rPr lang="en-US" sz="2400" dirty="0" err="1">
                <a:latin typeface="Arial"/>
                <a:ea typeface="Calibri" charset="0"/>
                <a:cs typeface="Arial"/>
              </a:rPr>
              <a:t>học</a:t>
            </a:r>
            <a:r>
              <a:rPr lang="en-US" sz="2400" dirty="0">
                <a:latin typeface="Arial"/>
                <a:ea typeface="Calibri" charset="0"/>
                <a:cs typeface="Arial"/>
              </a:rPr>
              <a:t> </a:t>
            </a:r>
            <a:r>
              <a:rPr lang="en-US" sz="2400" dirty="0" err="1">
                <a:latin typeface="Arial"/>
                <a:ea typeface="Calibri" charset="0"/>
                <a:cs typeface="Arial"/>
              </a:rPr>
              <a:t>mà</a:t>
            </a:r>
            <a:r>
              <a:rPr lang="en-US" sz="2400" dirty="0">
                <a:latin typeface="Arial"/>
                <a:ea typeface="Calibri" charset="0"/>
                <a:cs typeface="Arial"/>
              </a:rPr>
              <a:t> </a:t>
            </a:r>
            <a:r>
              <a:rPr lang="en-US" sz="2400" dirty="0" err="1">
                <a:latin typeface="Arial"/>
                <a:ea typeface="Calibri" charset="0"/>
                <a:cs typeface="Arial"/>
              </a:rPr>
              <a:t>sẽ</a:t>
            </a:r>
            <a:r>
              <a:rPr lang="en-US" sz="2400" dirty="0">
                <a:latin typeface="Arial"/>
                <a:ea typeface="Calibri" charset="0"/>
                <a:cs typeface="Arial"/>
              </a:rPr>
              <a:t> </a:t>
            </a:r>
            <a:r>
              <a:rPr lang="en-US" sz="2400" dirty="0" err="1">
                <a:latin typeface="Arial"/>
                <a:ea typeface="Calibri" charset="0"/>
                <a:cs typeface="Arial"/>
              </a:rPr>
              <a:t>không</a:t>
            </a:r>
            <a:r>
              <a:rPr lang="en-US" sz="2400" dirty="0">
                <a:latin typeface="Arial"/>
                <a:ea typeface="Calibri" charset="0"/>
                <a:cs typeface="Arial"/>
              </a:rPr>
              <a:t> </a:t>
            </a:r>
            <a:r>
              <a:rPr lang="en-US" sz="2400" dirty="0" err="1">
                <a:latin typeface="Arial"/>
                <a:ea typeface="Calibri" charset="0"/>
                <a:cs typeface="Arial"/>
              </a:rPr>
              <a:t>cần</a:t>
            </a:r>
            <a:r>
              <a:rPr lang="en-US" sz="2400" dirty="0">
                <a:latin typeface="Arial"/>
                <a:ea typeface="Calibri" charset="0"/>
                <a:cs typeface="Arial"/>
              </a:rPr>
              <a:t> </a:t>
            </a:r>
            <a:r>
              <a:rPr lang="en-US" sz="2400" dirty="0" err="1">
                <a:latin typeface="Arial"/>
                <a:ea typeface="Calibri" charset="0"/>
                <a:cs typeface="Arial"/>
              </a:rPr>
              <a:t>đến</a:t>
            </a:r>
            <a:r>
              <a:rPr lang="en-US" sz="2400" dirty="0">
                <a:latin typeface="Arial"/>
                <a:ea typeface="Calibri" charset="0"/>
                <a:cs typeface="Arial"/>
              </a:rPr>
              <a:t> </a:t>
            </a:r>
            <a:r>
              <a:rPr lang="en-US" sz="2400" dirty="0" err="1">
                <a:latin typeface="Arial"/>
                <a:ea typeface="Calibri" charset="0"/>
                <a:cs typeface="Arial"/>
              </a:rPr>
              <a:t>thủ</a:t>
            </a:r>
            <a:r>
              <a:rPr lang="en-US" sz="2400" dirty="0">
                <a:latin typeface="Arial"/>
                <a:ea typeface="Calibri" charset="0"/>
                <a:cs typeface="Arial"/>
              </a:rPr>
              <a:t> </a:t>
            </a:r>
            <a:r>
              <a:rPr lang="en-US" sz="2400" dirty="0" err="1">
                <a:latin typeface="Arial"/>
                <a:ea typeface="Calibri" charset="0"/>
                <a:cs typeface="Arial"/>
              </a:rPr>
              <a:t>thuật</a:t>
            </a:r>
            <a:r>
              <a:rPr lang="en-US" sz="2400" dirty="0">
                <a:latin typeface="Arial"/>
                <a:ea typeface="Calibri" charset="0"/>
                <a:cs typeface="Arial"/>
              </a:rPr>
              <a:t> </a:t>
            </a:r>
            <a:r>
              <a:rPr lang="en-US" sz="2400" dirty="0" err="1">
                <a:latin typeface="Arial"/>
                <a:ea typeface="Calibri" charset="0"/>
                <a:cs typeface="Arial"/>
              </a:rPr>
              <a:t>rút</a:t>
            </a:r>
            <a:r>
              <a:rPr lang="en-US" sz="2400" dirty="0">
                <a:latin typeface="Arial"/>
                <a:ea typeface="Calibri" charset="0"/>
                <a:cs typeface="Arial"/>
              </a:rPr>
              <a:t> </a:t>
            </a:r>
            <a:r>
              <a:rPr lang="en-US" sz="2400" dirty="0" err="1">
                <a:latin typeface="Arial"/>
                <a:ea typeface="Calibri" charset="0"/>
                <a:cs typeface="Arial"/>
              </a:rPr>
              <a:t>nòng</a:t>
            </a:r>
            <a:r>
              <a:rPr lang="en-US" sz="2400" dirty="0">
                <a:latin typeface="Arial"/>
                <a:ea typeface="Calibri" charset="0"/>
                <a:cs typeface="Arial"/>
              </a:rPr>
              <a:t> NQ</a:t>
            </a:r>
          </a:p>
        </p:txBody>
      </p:sp>
    </p:spTree>
    <p:extLst>
      <p:ext uri="{BB962C8B-B14F-4D97-AF65-F5344CB8AC3E}">
        <p14:creationId xmlns:p14="http://schemas.microsoft.com/office/powerpoint/2010/main" val="183199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9CF5E9-48A6-234E-85FB-816AE066EFB7}"/>
              </a:ext>
            </a:extLst>
          </p:cNvPr>
          <p:cNvSpPr>
            <a:spLocks noGrp="1"/>
          </p:cNvSpPr>
          <p:nvPr>
            <p:ph type="title"/>
          </p:nvPr>
        </p:nvSpPr>
        <p:spPr>
          <a:xfrm>
            <a:off x="913775" y="408967"/>
            <a:ext cx="10364451" cy="1667483"/>
          </a:xfrm>
        </p:spPr>
        <p:txBody>
          <a:bodyPr/>
          <a:lstStyle/>
          <a:p>
            <a:r>
              <a:rPr lang="x-none" b="1" dirty="0">
                <a:solidFill>
                  <a:srgbClr val="FF0000"/>
                </a:solidFill>
              </a:rPr>
              <a:t>CÁC CHỈ ĐỊNH ĐIỀU TRỊ TRONG SỎI HỆ NIỆU</a:t>
            </a:r>
          </a:p>
        </p:txBody>
      </p:sp>
      <p:sp>
        <p:nvSpPr>
          <p:cNvPr id="3" name="Content Placeholder 2">
            <a:extLst>
              <a:ext uri="{FF2B5EF4-FFF2-40B4-BE49-F238E27FC236}">
                <a16:creationId xmlns:a16="http://schemas.microsoft.com/office/drawing/2014/main" xmlns="" id="{0C27FC94-63A4-3141-A946-2401A164DB45}"/>
              </a:ext>
            </a:extLst>
          </p:cNvPr>
          <p:cNvSpPr>
            <a:spLocks noGrp="1"/>
          </p:cNvSpPr>
          <p:nvPr>
            <p:ph idx="4294967295"/>
          </p:nvPr>
        </p:nvSpPr>
        <p:spPr>
          <a:xfrm>
            <a:off x="838200" y="2381249"/>
            <a:ext cx="10515600" cy="3795713"/>
          </a:xfrm>
          <a:prstGeom prst="rect">
            <a:avLst/>
          </a:prstGeom>
        </p:spPr>
        <p:txBody>
          <a:bodyPr/>
          <a:lstStyle/>
          <a:p>
            <a:r>
              <a:rPr lang="x-none" dirty="0"/>
              <a:t>Sỏi thận</a:t>
            </a:r>
          </a:p>
          <a:p>
            <a:r>
              <a:rPr lang="en-US" dirty="0"/>
              <a:t>S</a:t>
            </a:r>
            <a:r>
              <a:rPr lang="x-none" dirty="0"/>
              <a:t>ỏi niệu quản</a:t>
            </a:r>
          </a:p>
          <a:p>
            <a:r>
              <a:rPr lang="en-US" dirty="0"/>
              <a:t>S</a:t>
            </a:r>
            <a:r>
              <a:rPr lang="x-none" dirty="0"/>
              <a:t>ỏi bàng quang </a:t>
            </a:r>
          </a:p>
          <a:p>
            <a:r>
              <a:rPr lang="en-US" dirty="0"/>
              <a:t>S</a:t>
            </a:r>
            <a:r>
              <a:rPr lang="x-none" dirty="0"/>
              <a:t>ỏi niệu đạo</a:t>
            </a:r>
          </a:p>
        </p:txBody>
      </p:sp>
    </p:spTree>
    <p:extLst>
      <p:ext uri="{BB962C8B-B14F-4D97-AF65-F5344CB8AC3E}">
        <p14:creationId xmlns:p14="http://schemas.microsoft.com/office/powerpoint/2010/main" val="1893407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7DF19-D86F-6945-A1A9-323307EF1F37}"/>
              </a:ext>
            </a:extLst>
          </p:cNvPr>
          <p:cNvSpPr>
            <a:spLocks noGrp="1"/>
          </p:cNvSpPr>
          <p:nvPr>
            <p:ph type="title"/>
          </p:nvPr>
        </p:nvSpPr>
        <p:spPr>
          <a:xfrm>
            <a:off x="901075" y="185738"/>
            <a:ext cx="10364451" cy="1057883"/>
          </a:xfrm>
        </p:spPr>
        <p:txBody>
          <a:bodyPr/>
          <a:lstStyle/>
          <a:p>
            <a:r>
              <a:rPr lang="en-US" b="1" dirty="0"/>
              <a:t>8. C</a:t>
            </a:r>
            <a:r>
              <a:rPr lang="x-none" b="1" dirty="0"/>
              <a:t>HUẨN BỊ BỆNH NHÂN</a:t>
            </a:r>
          </a:p>
        </p:txBody>
      </p:sp>
      <p:sp>
        <p:nvSpPr>
          <p:cNvPr id="3" name="Content Placeholder 2">
            <a:extLst>
              <a:ext uri="{FF2B5EF4-FFF2-40B4-BE49-F238E27FC236}">
                <a16:creationId xmlns:a16="http://schemas.microsoft.com/office/drawing/2014/main" xmlns="" id="{854B8334-084B-0541-A4D8-1FB166B7C4F6}"/>
              </a:ext>
            </a:extLst>
          </p:cNvPr>
          <p:cNvSpPr>
            <a:spLocks noGrp="1"/>
          </p:cNvSpPr>
          <p:nvPr>
            <p:ph idx="4294967295"/>
          </p:nvPr>
        </p:nvSpPr>
        <p:spPr>
          <a:xfrm>
            <a:off x="447093" y="1076325"/>
            <a:ext cx="10515600" cy="4351338"/>
          </a:xfrm>
          <a:prstGeom prst="rect">
            <a:avLst/>
          </a:prstGeom>
        </p:spPr>
        <p:txBody>
          <a:bodyPr>
            <a:noAutofit/>
          </a:bodyPr>
          <a:lstStyle/>
          <a:p>
            <a:r>
              <a:rPr lang="x-none" cap="none"/>
              <a:t>Các xét nghiệm về máu: đông cầm máu, CTM, nhóm máu, BUN, creatinin, ion đồ</a:t>
            </a:r>
          </a:p>
          <a:p>
            <a:r>
              <a:rPr lang="x-none" cap="none"/>
              <a:t>Xét nghiệm nước tiểu và cấy nước tiểu</a:t>
            </a:r>
          </a:p>
          <a:p>
            <a:r>
              <a:rPr lang="x-none" cap="none"/>
              <a:t>Ecg và x-quang tim phổi</a:t>
            </a:r>
          </a:p>
          <a:p>
            <a:r>
              <a:rPr lang="en-US" cap="none"/>
              <a:t>H</a:t>
            </a:r>
            <a:r>
              <a:rPr lang="x-none" cap="none"/>
              <a:t>ình ảnh: </a:t>
            </a:r>
            <a:r>
              <a:rPr lang="en-US" cap="none"/>
              <a:t>siêu âm, KUB, Ct scan</a:t>
            </a:r>
          </a:p>
          <a:p>
            <a:r>
              <a:rPr lang="en-US" cap="none"/>
              <a:t>Kháng sinh: ks dự phòng hoặc theo ks đồ</a:t>
            </a:r>
          </a:p>
          <a:p>
            <a:r>
              <a:rPr lang="en-US" cap="none"/>
              <a:t>Vô cảm: tốt nhất nên vô cảm toàn thân</a:t>
            </a:r>
          </a:p>
          <a:p>
            <a:r>
              <a:rPr lang="en-US" cap="none"/>
              <a:t>Dự phòng huyết khối TM sâu chi dưới</a:t>
            </a:r>
          </a:p>
          <a:p>
            <a:r>
              <a:rPr lang="en-US" b="1" cap="none"/>
              <a:t>Dự đoán những bất lợi khi nội soi</a:t>
            </a:r>
            <a:r>
              <a:rPr lang="en-US" cap="none"/>
              <a:t>: hẹp NQ, hẹp niệu đạo, tăng sinh TTL, tiền sử đã mổ, bất thường giải phẩu khác…</a:t>
            </a:r>
          </a:p>
          <a:p>
            <a:endParaRPr lang="en-US" cap="none"/>
          </a:p>
          <a:p>
            <a:endParaRPr lang="en-US" cap="none"/>
          </a:p>
          <a:p>
            <a:endParaRPr lang="x-none" cap="none" dirty="0"/>
          </a:p>
        </p:txBody>
      </p:sp>
      <p:sp>
        <p:nvSpPr>
          <p:cNvPr id="4" name="TextBox 3">
            <a:extLst>
              <a:ext uri="{FF2B5EF4-FFF2-40B4-BE49-F238E27FC236}">
                <a16:creationId xmlns:a16="http://schemas.microsoft.com/office/drawing/2014/main" xmlns="" id="{D9BF68E7-FA01-3F46-8797-DC89F92EFFF1}"/>
              </a:ext>
            </a:extLst>
          </p:cNvPr>
          <p:cNvSpPr txBox="1"/>
          <p:nvPr/>
        </p:nvSpPr>
        <p:spPr>
          <a:xfrm>
            <a:off x="91492" y="6482318"/>
            <a:ext cx="11579807" cy="369332"/>
          </a:xfrm>
          <a:prstGeom prst="rect">
            <a:avLst/>
          </a:prstGeom>
          <a:noFill/>
        </p:spPr>
        <p:txBody>
          <a:bodyPr wrap="square" rtlCol="0">
            <a:spAutoFit/>
          </a:bodyPr>
          <a:lstStyle/>
          <a:p>
            <a:r>
              <a:rPr lang="en-US" dirty="0" err="1"/>
              <a:t>Hướng</a:t>
            </a:r>
            <a:r>
              <a:rPr lang="en-US" dirty="0"/>
              <a:t> </a:t>
            </a:r>
            <a:r>
              <a:rPr lang="en-US" dirty="0" err="1"/>
              <a:t>dẫn</a:t>
            </a:r>
            <a:r>
              <a:rPr lang="en-US" dirty="0"/>
              <a:t> </a:t>
            </a:r>
            <a:r>
              <a:rPr lang="en-US" dirty="0" err="1"/>
              <a:t>chẩn</a:t>
            </a:r>
            <a:r>
              <a:rPr lang="en-US" dirty="0"/>
              <a:t> </a:t>
            </a:r>
            <a:r>
              <a:rPr lang="en-US" dirty="0" err="1"/>
              <a:t>đoán</a:t>
            </a:r>
            <a:r>
              <a:rPr lang="en-US" dirty="0"/>
              <a:t> </a:t>
            </a:r>
            <a:r>
              <a:rPr lang="en-US" dirty="0" err="1"/>
              <a:t>và</a:t>
            </a:r>
            <a:r>
              <a:rPr lang="en-US" dirty="0"/>
              <a:t> </a:t>
            </a:r>
            <a:r>
              <a:rPr lang="en-US" dirty="0" err="1"/>
              <a:t>điều</a:t>
            </a:r>
            <a:r>
              <a:rPr lang="en-US" dirty="0"/>
              <a:t> </a:t>
            </a:r>
            <a:r>
              <a:rPr lang="en-US" dirty="0" err="1"/>
              <a:t>trị</a:t>
            </a:r>
            <a:r>
              <a:rPr lang="en-US" dirty="0"/>
              <a:t> </a:t>
            </a:r>
            <a:r>
              <a:rPr lang="en-US" dirty="0" err="1"/>
              <a:t>sỏi</a:t>
            </a:r>
            <a:r>
              <a:rPr lang="en-US" dirty="0"/>
              <a:t> </a:t>
            </a:r>
            <a:r>
              <a:rPr lang="en-US" dirty="0" err="1"/>
              <a:t>tiết</a:t>
            </a:r>
            <a:r>
              <a:rPr lang="en-US" dirty="0"/>
              <a:t> </a:t>
            </a:r>
            <a:r>
              <a:rPr lang="en-US" dirty="0" err="1"/>
              <a:t>niệu</a:t>
            </a:r>
            <a:r>
              <a:rPr lang="en-US" dirty="0"/>
              <a:t> (VUNA 2015)</a:t>
            </a:r>
          </a:p>
        </p:txBody>
      </p:sp>
    </p:spTree>
    <p:extLst>
      <p:ext uri="{BB962C8B-B14F-4D97-AF65-F5344CB8AC3E}">
        <p14:creationId xmlns:p14="http://schemas.microsoft.com/office/powerpoint/2010/main" val="459684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7DF19-D86F-6945-A1A9-323307EF1F37}"/>
              </a:ext>
            </a:extLst>
          </p:cNvPr>
          <p:cNvSpPr>
            <a:spLocks noGrp="1"/>
          </p:cNvSpPr>
          <p:nvPr>
            <p:ph type="title"/>
          </p:nvPr>
        </p:nvSpPr>
        <p:spPr>
          <a:xfrm>
            <a:off x="913775" y="234342"/>
            <a:ext cx="10364451" cy="1057883"/>
          </a:xfrm>
        </p:spPr>
        <p:txBody>
          <a:bodyPr/>
          <a:lstStyle/>
          <a:p>
            <a:r>
              <a:rPr lang="en-US" b="1"/>
              <a:t>8. Tư thế </a:t>
            </a:r>
            <a:r>
              <a:rPr lang="x-none" b="1"/>
              <a:t>BỆNH </a:t>
            </a:r>
            <a:r>
              <a:rPr lang="x-none" b="1" dirty="0"/>
              <a:t>NHÂN</a:t>
            </a:r>
          </a:p>
        </p:txBody>
      </p:sp>
      <p:sp>
        <p:nvSpPr>
          <p:cNvPr id="3" name="Content Placeholder 2">
            <a:extLst>
              <a:ext uri="{FF2B5EF4-FFF2-40B4-BE49-F238E27FC236}">
                <a16:creationId xmlns:a16="http://schemas.microsoft.com/office/drawing/2014/main" xmlns="" id="{854B8334-084B-0541-A4D8-1FB166B7C4F6}"/>
              </a:ext>
            </a:extLst>
          </p:cNvPr>
          <p:cNvSpPr>
            <a:spLocks noGrp="1"/>
          </p:cNvSpPr>
          <p:nvPr>
            <p:ph idx="4294967295"/>
          </p:nvPr>
        </p:nvSpPr>
        <p:spPr>
          <a:xfrm>
            <a:off x="152400" y="1292225"/>
            <a:ext cx="8677275" cy="4026694"/>
          </a:xfrm>
          <a:prstGeom prst="rect">
            <a:avLst/>
          </a:prstGeom>
        </p:spPr>
        <p:txBody>
          <a:bodyPr>
            <a:noAutofit/>
          </a:bodyPr>
          <a:lstStyle/>
          <a:p>
            <a:r>
              <a:rPr lang="en-US" cap="none" dirty="0" err="1"/>
              <a:t>Tư</a:t>
            </a:r>
            <a:r>
              <a:rPr lang="en-US" cap="none" dirty="0"/>
              <a:t> </a:t>
            </a:r>
            <a:r>
              <a:rPr lang="en-US" cap="none" dirty="0" err="1"/>
              <a:t>thế</a:t>
            </a:r>
            <a:r>
              <a:rPr lang="vi-VN" cap="none" dirty="0"/>
              <a:t> thường được sử dụng trong tiết niệu là</a:t>
            </a:r>
            <a:r>
              <a:rPr lang="en-US" cap="none" dirty="0"/>
              <a:t> lithotomy position (</a:t>
            </a:r>
            <a:r>
              <a:rPr lang="en-US" cap="none" dirty="0" err="1"/>
              <a:t>tư</a:t>
            </a:r>
            <a:r>
              <a:rPr lang="en-US" cap="none" dirty="0"/>
              <a:t> </a:t>
            </a:r>
            <a:r>
              <a:rPr lang="en-US" cap="none" dirty="0" err="1"/>
              <a:t>thế</a:t>
            </a:r>
            <a:r>
              <a:rPr lang="en-US" cap="none" dirty="0"/>
              <a:t> </a:t>
            </a:r>
            <a:r>
              <a:rPr lang="en-US" cap="none" dirty="0" err="1"/>
              <a:t>tán</a:t>
            </a:r>
            <a:r>
              <a:rPr lang="en-US" cap="none" dirty="0"/>
              <a:t> </a:t>
            </a:r>
            <a:r>
              <a:rPr lang="en-US" cap="none" dirty="0" err="1"/>
              <a:t>sỏi</a:t>
            </a:r>
            <a:r>
              <a:rPr lang="en-US" cap="none" dirty="0"/>
              <a:t>)</a:t>
            </a:r>
            <a:r>
              <a:rPr lang="vi-VN" cap="none" dirty="0"/>
              <a:t>. </a:t>
            </a:r>
            <a:r>
              <a:rPr lang="en-US" cap="none" dirty="0" err="1"/>
              <a:t>Kê</a:t>
            </a:r>
            <a:r>
              <a:rPr lang="en-US" cap="none" dirty="0"/>
              <a:t> </a:t>
            </a:r>
            <a:r>
              <a:rPr lang="en-US" cap="none" dirty="0" err="1"/>
              <a:t>tư</a:t>
            </a:r>
            <a:r>
              <a:rPr lang="en-US" cap="none" dirty="0"/>
              <a:t> </a:t>
            </a:r>
            <a:r>
              <a:rPr lang="en-US" cap="none" dirty="0" err="1"/>
              <a:t>thế</a:t>
            </a:r>
            <a:r>
              <a:rPr lang="en-US" cap="none" dirty="0"/>
              <a:t> </a:t>
            </a:r>
            <a:r>
              <a:rPr lang="en-US" cap="none" dirty="0" err="1"/>
              <a:t>không</a:t>
            </a:r>
            <a:r>
              <a:rPr lang="en-US" cap="none" dirty="0"/>
              <a:t> </a:t>
            </a:r>
            <a:r>
              <a:rPr lang="en-US" cap="none" dirty="0" err="1"/>
              <a:t>thích</a:t>
            </a:r>
            <a:r>
              <a:rPr lang="en-US" cap="none" dirty="0"/>
              <a:t> </a:t>
            </a:r>
            <a:r>
              <a:rPr lang="en-US" cap="none" dirty="0" err="1"/>
              <a:t>hợp</a:t>
            </a:r>
            <a:r>
              <a:rPr lang="en-US" cap="none" dirty="0"/>
              <a:t> </a:t>
            </a:r>
            <a:r>
              <a:rPr lang="vi-VN" cap="none" dirty="0"/>
              <a:t>có thể dẫn đến bệnh thần kinh chi dưới thoáng qua và đôi khi kéo dài</a:t>
            </a:r>
            <a:endParaRPr lang="en-US" cap="none" dirty="0"/>
          </a:p>
          <a:p>
            <a:r>
              <a:rPr lang="vi-VN" cap="none" dirty="0"/>
              <a:t>Nguyên tắc cơ bản của </a:t>
            </a:r>
            <a:r>
              <a:rPr lang="en-US" cap="none" dirty="0" err="1"/>
              <a:t>kê</a:t>
            </a:r>
            <a:r>
              <a:rPr lang="en-US" cap="none" dirty="0"/>
              <a:t> </a:t>
            </a:r>
            <a:r>
              <a:rPr lang="en-US" cap="none" dirty="0" err="1"/>
              <a:t>tư</a:t>
            </a:r>
            <a:r>
              <a:rPr lang="en-US" cap="none" dirty="0"/>
              <a:t> </a:t>
            </a:r>
            <a:r>
              <a:rPr lang="en-US" cap="none" dirty="0" err="1"/>
              <a:t>thế</a:t>
            </a:r>
            <a:r>
              <a:rPr lang="en-US" cap="none" dirty="0"/>
              <a:t> </a:t>
            </a:r>
            <a:r>
              <a:rPr lang="vi-VN" cap="none" dirty="0"/>
              <a:t>bao gồm </a:t>
            </a:r>
            <a:r>
              <a:rPr lang="en-US" cap="none" dirty="0" err="1"/>
              <a:t>kê</a:t>
            </a:r>
            <a:r>
              <a:rPr lang="en-US" cap="none" dirty="0"/>
              <a:t> </a:t>
            </a:r>
            <a:r>
              <a:rPr lang="vi-VN" cap="none" dirty="0"/>
              <a:t>hai chi dưới gập</a:t>
            </a:r>
            <a:r>
              <a:rPr lang="en-US" cap="none" dirty="0"/>
              <a:t> </a:t>
            </a:r>
            <a:r>
              <a:rPr lang="en-US" cap="none" dirty="0" err="1"/>
              <a:t>ở</a:t>
            </a:r>
            <a:r>
              <a:rPr lang="en-US" cap="none" dirty="0"/>
              <a:t> </a:t>
            </a:r>
            <a:r>
              <a:rPr lang="vi-VN" cap="none" dirty="0"/>
              <a:t>hông </a:t>
            </a:r>
            <a:r>
              <a:rPr lang="en-US" cap="none" dirty="0" err="1"/>
              <a:t>từ</a:t>
            </a:r>
            <a:r>
              <a:rPr lang="vi-VN" cap="none" dirty="0"/>
              <a:t> 80 đến 100 độ và</a:t>
            </a:r>
            <a:r>
              <a:rPr lang="en-US" cap="none" dirty="0"/>
              <a:t> </a:t>
            </a:r>
            <a:r>
              <a:rPr lang="en-US" cap="none" dirty="0" err="1"/>
              <a:t>hai</a:t>
            </a:r>
            <a:r>
              <a:rPr lang="en-US" cap="none" dirty="0"/>
              <a:t> </a:t>
            </a:r>
            <a:r>
              <a:rPr lang="en-US" cap="none" dirty="0" err="1"/>
              <a:t>gối</a:t>
            </a:r>
            <a:r>
              <a:rPr lang="en-US" cap="none" dirty="0"/>
              <a:t> </a:t>
            </a:r>
            <a:r>
              <a:rPr lang="en-US" cap="none" dirty="0" err="1"/>
              <a:t>ở</a:t>
            </a:r>
            <a:r>
              <a:rPr lang="en-US" cap="none" dirty="0"/>
              <a:t> 70-90 </a:t>
            </a:r>
            <a:r>
              <a:rPr lang="en-US" cap="none" dirty="0" err="1"/>
              <a:t>độ</a:t>
            </a:r>
            <a:endParaRPr lang="en-US" cap="none" dirty="0"/>
          </a:p>
          <a:p>
            <a:r>
              <a:rPr lang="vi-VN" cap="none" dirty="0"/>
              <a:t>Các chân phải được</a:t>
            </a:r>
            <a:r>
              <a:rPr lang="en-US" cap="none" dirty="0"/>
              <a:t> </a:t>
            </a:r>
            <a:r>
              <a:rPr lang="en-US" cap="none" dirty="0" err="1"/>
              <a:t>lót</a:t>
            </a:r>
            <a:r>
              <a:rPr lang="vi-VN" cap="none" dirty="0"/>
              <a:t> đệm để tránh bị nén quá nhiều vào kiềng.</a:t>
            </a:r>
            <a:endParaRPr lang="en-US" cap="none" dirty="0"/>
          </a:p>
          <a:p>
            <a:r>
              <a:rPr lang="en-US" cap="none" dirty="0" err="1"/>
              <a:t>Tránh</a:t>
            </a:r>
            <a:r>
              <a:rPr lang="en-US" cap="none" dirty="0"/>
              <a:t> </a:t>
            </a:r>
            <a:r>
              <a:rPr lang="en-US" cap="none" dirty="0" err="1"/>
              <a:t>vướng</a:t>
            </a:r>
            <a:r>
              <a:rPr lang="en-US" cap="none" dirty="0"/>
              <a:t> </a:t>
            </a:r>
            <a:r>
              <a:rPr lang="vi-VN" cap="none" dirty="0"/>
              <a:t>tay của bệnh nhân </a:t>
            </a:r>
            <a:r>
              <a:rPr lang="en-US" cap="none" dirty="0" err="1"/>
              <a:t>khi</a:t>
            </a:r>
            <a:r>
              <a:rPr lang="en-US" cap="none" dirty="0"/>
              <a:t> </a:t>
            </a:r>
            <a:r>
              <a:rPr lang="en-US" cap="none" dirty="0" err="1"/>
              <a:t>tháo</a:t>
            </a:r>
            <a:r>
              <a:rPr lang="en-US" cap="none" dirty="0"/>
              <a:t> </a:t>
            </a:r>
            <a:r>
              <a:rPr lang="en-US" cap="none" dirty="0" err="1"/>
              <a:t>lắp</a:t>
            </a:r>
            <a:r>
              <a:rPr lang="vi-VN" cap="none" dirty="0"/>
              <a:t> kiềng</a:t>
            </a:r>
            <a:endParaRPr lang="en-US" cap="none" dirty="0"/>
          </a:p>
          <a:p>
            <a:pPr marL="0" indent="0">
              <a:buNone/>
            </a:pPr>
            <a:endParaRPr lang="en-US" cap="none" dirty="0"/>
          </a:p>
          <a:p>
            <a:endParaRPr lang="x-none" cap="none"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675" y="1466850"/>
            <a:ext cx="33623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3"/>
          <p:cNvSpPr>
            <a:spLocks noGrp="1"/>
          </p:cNvSpPr>
          <p:nvPr>
            <p:ph type="ftr" sz="quarter" idx="11"/>
          </p:nvPr>
        </p:nvSpPr>
        <p:spPr>
          <a:xfrm>
            <a:off x="152400" y="6182859"/>
            <a:ext cx="11843658" cy="544512"/>
          </a:xfrm>
        </p:spPr>
        <p:txBody>
          <a:bodyPr/>
          <a:lstStyle/>
          <a:p>
            <a:pPr marL="0" lvl="1"/>
            <a:r>
              <a:rPr lang="en-US">
                <a:latin typeface="Arial" panose="020B0604020202020204" pitchFamily="34" charset="0"/>
                <a:cs typeface="Arial" panose="020B0604020202020204" pitchFamily="34" charset="0"/>
              </a:rPr>
              <a:t>Manish A. Vira, MD, and Joph Steckel, MD, FACS, Core Principles of  Perioperative Care. Basics of Urologic Surgery. Campbell Walsh Urology 12 th </a:t>
            </a:r>
          </a:p>
        </p:txBody>
      </p:sp>
    </p:spTree>
    <p:extLst>
      <p:ext uri="{BB962C8B-B14F-4D97-AF65-F5344CB8AC3E}">
        <p14:creationId xmlns:p14="http://schemas.microsoft.com/office/powerpoint/2010/main" val="3180860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E51AA8-FFD8-2F4B-89C5-E6573D11A34A}"/>
              </a:ext>
            </a:extLst>
          </p:cNvPr>
          <p:cNvSpPr>
            <a:spLocks noGrp="1"/>
          </p:cNvSpPr>
          <p:nvPr>
            <p:ph type="title"/>
          </p:nvPr>
        </p:nvSpPr>
        <p:spPr/>
        <p:txBody>
          <a:bodyPr/>
          <a:lstStyle/>
          <a:p>
            <a:r>
              <a:rPr lang="en-US" b="1"/>
              <a:t>9. </a:t>
            </a:r>
            <a:r>
              <a:rPr lang="x-none" b="1"/>
              <a:t>NSNC </a:t>
            </a:r>
            <a:r>
              <a:rPr lang="x-none" b="1" dirty="0"/>
              <a:t>ĐIỀU TRỊ SỎI NIỆU QUẢN</a:t>
            </a:r>
          </a:p>
        </p:txBody>
      </p:sp>
      <p:sp>
        <p:nvSpPr>
          <p:cNvPr id="3" name="Content Placeholder 2">
            <a:extLst>
              <a:ext uri="{FF2B5EF4-FFF2-40B4-BE49-F238E27FC236}">
                <a16:creationId xmlns:a16="http://schemas.microsoft.com/office/drawing/2014/main" xmlns="" id="{B567C6CD-36FD-DD4E-8A4D-E3076C839E99}"/>
              </a:ext>
            </a:extLst>
          </p:cNvPr>
          <p:cNvSpPr>
            <a:spLocks noGrp="1"/>
          </p:cNvSpPr>
          <p:nvPr>
            <p:ph idx="4294967295"/>
          </p:nvPr>
        </p:nvSpPr>
        <p:spPr>
          <a:xfrm>
            <a:off x="838200" y="1825625"/>
            <a:ext cx="10515600" cy="4351338"/>
          </a:xfrm>
          <a:prstGeom prst="rect">
            <a:avLst/>
          </a:prstGeom>
        </p:spPr>
        <p:txBody>
          <a:bodyPr/>
          <a:lstStyle/>
          <a:p>
            <a:pPr marL="0" indent="0">
              <a:buNone/>
            </a:pPr>
            <a:r>
              <a:rPr lang="x-none" b="1" dirty="0"/>
              <a:t>CHỈ ĐỊNH:</a:t>
            </a:r>
          </a:p>
          <a:p>
            <a:r>
              <a:rPr lang="en-US" cap="none" dirty="0" err="1"/>
              <a:t>Sỏi</a:t>
            </a:r>
            <a:r>
              <a:rPr lang="en-US" cap="none" dirty="0"/>
              <a:t> </a:t>
            </a:r>
            <a:r>
              <a:rPr lang="en-US" cap="none" dirty="0" err="1"/>
              <a:t>niệu</a:t>
            </a:r>
            <a:r>
              <a:rPr lang="en-US" cap="none" dirty="0"/>
              <a:t> </a:t>
            </a:r>
            <a:r>
              <a:rPr lang="en-US" cap="none" dirty="0" err="1"/>
              <a:t>quản</a:t>
            </a:r>
            <a:r>
              <a:rPr lang="en-US" cap="none" dirty="0"/>
              <a:t> </a:t>
            </a:r>
            <a:r>
              <a:rPr lang="en-US" cap="none" dirty="0" err="1"/>
              <a:t>có</a:t>
            </a:r>
            <a:r>
              <a:rPr lang="en-US" cap="none" dirty="0"/>
              <a:t> </a:t>
            </a:r>
            <a:r>
              <a:rPr lang="en-US" cap="none" dirty="0" err="1"/>
              <a:t>kích</a:t>
            </a:r>
            <a:r>
              <a:rPr lang="en-US" cap="none" dirty="0"/>
              <a:t> </a:t>
            </a:r>
            <a:r>
              <a:rPr lang="en-US" cap="none" dirty="0" err="1"/>
              <a:t>thước</a:t>
            </a:r>
            <a:r>
              <a:rPr lang="en-US" cap="none" dirty="0"/>
              <a:t> &lt; 1,5 cm, </a:t>
            </a:r>
            <a:r>
              <a:rPr lang="en-US" cap="none" dirty="0" err="1"/>
              <a:t>ưu</a:t>
            </a:r>
            <a:r>
              <a:rPr lang="en-US" cap="none" dirty="0"/>
              <a:t> </a:t>
            </a:r>
            <a:r>
              <a:rPr lang="en-US" cap="none" dirty="0" err="1"/>
              <a:t>tiên</a:t>
            </a:r>
            <a:r>
              <a:rPr lang="en-US" cap="none" dirty="0"/>
              <a:t> </a:t>
            </a:r>
            <a:r>
              <a:rPr lang="en-US" cap="none" dirty="0" err="1"/>
              <a:t>trường</a:t>
            </a:r>
            <a:r>
              <a:rPr lang="en-US" cap="none" dirty="0"/>
              <a:t> </a:t>
            </a:r>
            <a:r>
              <a:rPr lang="en-US" cap="none" dirty="0" err="1"/>
              <a:t>hợp</a:t>
            </a:r>
            <a:r>
              <a:rPr lang="en-US" cap="none" dirty="0"/>
              <a:t> </a:t>
            </a:r>
            <a:r>
              <a:rPr lang="en-US" cap="none" dirty="0" err="1"/>
              <a:t>sỏi</a:t>
            </a:r>
            <a:r>
              <a:rPr lang="en-US" cap="none" dirty="0"/>
              <a:t> </a:t>
            </a:r>
            <a:r>
              <a:rPr lang="en-US" cap="none" dirty="0" err="1"/>
              <a:t>đoạn</a:t>
            </a:r>
            <a:r>
              <a:rPr lang="en-US" cap="none" dirty="0"/>
              <a:t> 1/3 </a:t>
            </a:r>
            <a:r>
              <a:rPr lang="en-US" cap="none" dirty="0" err="1"/>
              <a:t>giữa</a:t>
            </a:r>
            <a:r>
              <a:rPr lang="en-US" cap="none" dirty="0"/>
              <a:t> – </a:t>
            </a:r>
            <a:r>
              <a:rPr lang="en-US" cap="none" dirty="0" err="1"/>
              <a:t>dưới</a:t>
            </a:r>
            <a:r>
              <a:rPr lang="en-US" cap="none" dirty="0"/>
              <a:t>.</a:t>
            </a:r>
          </a:p>
          <a:p>
            <a:r>
              <a:rPr lang="en-US" cap="none" dirty="0" err="1"/>
              <a:t>Đối</a:t>
            </a:r>
            <a:r>
              <a:rPr lang="en-US" cap="none" dirty="0"/>
              <a:t> </a:t>
            </a:r>
            <a:r>
              <a:rPr lang="en-US" cap="none" dirty="0" err="1"/>
              <a:t>với</a:t>
            </a:r>
            <a:r>
              <a:rPr lang="en-US" cap="none" dirty="0"/>
              <a:t> </a:t>
            </a:r>
            <a:r>
              <a:rPr lang="en-US" cap="none" dirty="0" err="1"/>
              <a:t>sỏi</a:t>
            </a:r>
            <a:r>
              <a:rPr lang="en-US" cap="none" dirty="0"/>
              <a:t> &gt; 1,5cm </a:t>
            </a:r>
            <a:r>
              <a:rPr lang="en-US" cap="none" dirty="0" err="1"/>
              <a:t>cần</a:t>
            </a:r>
            <a:r>
              <a:rPr lang="en-US" cap="none" dirty="0"/>
              <a:t> </a:t>
            </a:r>
            <a:r>
              <a:rPr lang="en-US" cap="none" dirty="0" err="1"/>
              <a:t>cân</a:t>
            </a:r>
            <a:r>
              <a:rPr lang="en-US" cap="none" dirty="0"/>
              <a:t> </a:t>
            </a:r>
            <a:r>
              <a:rPr lang="en-US" cap="none" dirty="0" err="1"/>
              <a:t>nhắc</a:t>
            </a:r>
            <a:r>
              <a:rPr lang="en-US" cap="none" dirty="0"/>
              <a:t> </a:t>
            </a:r>
            <a:r>
              <a:rPr lang="en-US" cap="none" dirty="0" err="1"/>
              <a:t>tính</a:t>
            </a:r>
            <a:r>
              <a:rPr lang="en-US" cap="none" dirty="0"/>
              <a:t> </a:t>
            </a:r>
            <a:r>
              <a:rPr lang="en-US" cap="none" dirty="0" err="1"/>
              <a:t>chất</a:t>
            </a:r>
            <a:r>
              <a:rPr lang="en-US" cap="none" dirty="0"/>
              <a:t> </a:t>
            </a:r>
            <a:r>
              <a:rPr lang="en-US" cap="none" dirty="0" err="1"/>
              <a:t>sỏi</a:t>
            </a:r>
            <a:r>
              <a:rPr lang="en-US" cap="none" dirty="0"/>
              <a:t>, </a:t>
            </a:r>
            <a:r>
              <a:rPr lang="en-US" cap="none" dirty="0" err="1"/>
              <a:t>biến</a:t>
            </a:r>
            <a:r>
              <a:rPr lang="en-US" cap="none" dirty="0"/>
              <a:t> </a:t>
            </a:r>
            <a:r>
              <a:rPr lang="en-US" cap="none" dirty="0" err="1"/>
              <a:t>chứng</a:t>
            </a:r>
            <a:r>
              <a:rPr lang="en-US" cap="none" dirty="0"/>
              <a:t> </a:t>
            </a:r>
            <a:r>
              <a:rPr lang="en-US" cap="none" dirty="0" err="1"/>
              <a:t>đường</a:t>
            </a:r>
            <a:r>
              <a:rPr lang="en-US" cap="none" dirty="0"/>
              <a:t> </a:t>
            </a:r>
            <a:r>
              <a:rPr lang="en-US" cap="none" dirty="0" err="1"/>
              <a:t>tiết</a:t>
            </a:r>
            <a:r>
              <a:rPr lang="en-US" cap="none" dirty="0"/>
              <a:t> </a:t>
            </a:r>
            <a:r>
              <a:rPr lang="en-US" cap="none" dirty="0" err="1"/>
              <a:t>niệu</a:t>
            </a:r>
            <a:r>
              <a:rPr lang="en-US" cap="none" dirty="0"/>
              <a:t> </a:t>
            </a:r>
            <a:r>
              <a:rPr lang="en-US" cap="none" dirty="0" err="1"/>
              <a:t>trên</a:t>
            </a:r>
            <a:r>
              <a:rPr lang="en-US" cap="none" dirty="0"/>
              <a:t>, </a:t>
            </a:r>
            <a:r>
              <a:rPr lang="en-US" cap="none" dirty="0" err="1"/>
              <a:t>kinh</a:t>
            </a:r>
            <a:r>
              <a:rPr lang="en-US" cap="none" dirty="0"/>
              <a:t> </a:t>
            </a:r>
            <a:r>
              <a:rPr lang="en-US" cap="none" dirty="0" err="1"/>
              <a:t>nghiệm</a:t>
            </a:r>
            <a:r>
              <a:rPr lang="en-US" cap="none" dirty="0"/>
              <a:t> </a:t>
            </a:r>
            <a:r>
              <a:rPr lang="en-US" cap="none" dirty="0" err="1"/>
              <a:t>và</a:t>
            </a:r>
            <a:r>
              <a:rPr lang="en-US" cap="none" dirty="0"/>
              <a:t> </a:t>
            </a:r>
            <a:r>
              <a:rPr lang="en-US" cap="none" dirty="0" err="1"/>
              <a:t>trang</a:t>
            </a:r>
            <a:r>
              <a:rPr lang="en-US" cap="none" dirty="0"/>
              <a:t> </a:t>
            </a:r>
            <a:r>
              <a:rPr lang="en-US" cap="none" dirty="0" err="1"/>
              <a:t>thiết</a:t>
            </a:r>
            <a:r>
              <a:rPr lang="en-US" cap="none" dirty="0"/>
              <a:t> </a:t>
            </a:r>
            <a:r>
              <a:rPr lang="en-US" cap="none" dirty="0" err="1"/>
              <a:t>bị</a:t>
            </a:r>
            <a:r>
              <a:rPr lang="en-US" cap="none" dirty="0"/>
              <a:t>.</a:t>
            </a:r>
          </a:p>
          <a:p>
            <a:r>
              <a:rPr lang="en-US" cap="none" dirty="0" err="1"/>
              <a:t>Trong</a:t>
            </a:r>
            <a:r>
              <a:rPr lang="en-US" cap="none" dirty="0"/>
              <a:t> </a:t>
            </a:r>
            <a:r>
              <a:rPr lang="en-US" cap="none" dirty="0" err="1"/>
              <a:t>những</a:t>
            </a:r>
            <a:r>
              <a:rPr lang="en-US" cap="none" dirty="0"/>
              <a:t> </a:t>
            </a:r>
            <a:r>
              <a:rPr lang="en-US" cap="none" dirty="0" err="1"/>
              <a:t>trường</a:t>
            </a:r>
            <a:r>
              <a:rPr lang="en-US" cap="none" dirty="0"/>
              <a:t> </a:t>
            </a:r>
            <a:r>
              <a:rPr lang="en-US" cap="none" dirty="0" err="1"/>
              <a:t>hợp</a:t>
            </a:r>
            <a:r>
              <a:rPr lang="en-US" cap="none" dirty="0"/>
              <a:t> </a:t>
            </a:r>
            <a:r>
              <a:rPr lang="en-US" cap="none" dirty="0" err="1"/>
              <a:t>phức</a:t>
            </a:r>
            <a:r>
              <a:rPr lang="en-US" cap="none" dirty="0"/>
              <a:t> </a:t>
            </a:r>
            <a:r>
              <a:rPr lang="en-US" cap="none" dirty="0" err="1"/>
              <a:t>tạp</a:t>
            </a:r>
            <a:r>
              <a:rPr lang="en-US" cap="none" dirty="0"/>
              <a:t> </a:t>
            </a:r>
            <a:r>
              <a:rPr lang="en-US" cap="none" dirty="0" err="1"/>
              <a:t>nên</a:t>
            </a:r>
            <a:r>
              <a:rPr lang="en-US" cap="none" dirty="0"/>
              <a:t> </a:t>
            </a:r>
            <a:r>
              <a:rPr lang="en-US" cap="none" dirty="0" err="1"/>
              <a:t>thực</a:t>
            </a:r>
            <a:r>
              <a:rPr lang="en-US" cap="none" dirty="0"/>
              <a:t> </a:t>
            </a:r>
            <a:r>
              <a:rPr lang="en-US" cap="none" err="1"/>
              <a:t>hiện</a:t>
            </a:r>
            <a:r>
              <a:rPr lang="en-US" cap="none"/>
              <a:t> nội soi </a:t>
            </a:r>
            <a:r>
              <a:rPr lang="en-US" cap="none" dirty="0" err="1"/>
              <a:t>tán</a:t>
            </a:r>
            <a:r>
              <a:rPr lang="en-US" cap="none" dirty="0"/>
              <a:t> </a:t>
            </a:r>
            <a:r>
              <a:rPr lang="en-US" cap="none" dirty="0" err="1"/>
              <a:t>sỏi</a:t>
            </a:r>
            <a:r>
              <a:rPr lang="en-US" cap="none" dirty="0"/>
              <a:t> </a:t>
            </a:r>
            <a:r>
              <a:rPr lang="en-US" cap="none" dirty="0" err="1"/>
              <a:t>ngược</a:t>
            </a:r>
            <a:r>
              <a:rPr lang="en-US" cap="none" dirty="0"/>
              <a:t> </a:t>
            </a:r>
            <a:r>
              <a:rPr lang="en-US" cap="none" dirty="0" err="1"/>
              <a:t>chiều</a:t>
            </a:r>
            <a:r>
              <a:rPr lang="en-US" cap="none" dirty="0"/>
              <a:t> </a:t>
            </a:r>
            <a:r>
              <a:rPr lang="en-US" cap="none" dirty="0" err="1"/>
              <a:t>có</a:t>
            </a:r>
            <a:r>
              <a:rPr lang="en-US" cap="none" dirty="0"/>
              <a:t> </a:t>
            </a:r>
            <a:r>
              <a:rPr lang="en-US" cap="none" dirty="0" err="1"/>
              <a:t>sử</a:t>
            </a:r>
            <a:r>
              <a:rPr lang="en-US" cap="none" dirty="0"/>
              <a:t> </a:t>
            </a:r>
            <a:r>
              <a:rPr lang="en-US" cap="none" dirty="0" err="1"/>
              <a:t>dụng</a:t>
            </a:r>
            <a:r>
              <a:rPr lang="en-US" cap="none" dirty="0"/>
              <a:t> x-</a:t>
            </a:r>
            <a:r>
              <a:rPr lang="en-US" cap="none" dirty="0" err="1"/>
              <a:t>quang</a:t>
            </a:r>
            <a:r>
              <a:rPr lang="en-US" cap="none" dirty="0"/>
              <a:t> </a:t>
            </a:r>
            <a:r>
              <a:rPr lang="en-US" cap="none" dirty="0" err="1"/>
              <a:t>tăng</a:t>
            </a:r>
            <a:r>
              <a:rPr lang="en-US" cap="none" dirty="0"/>
              <a:t> </a:t>
            </a:r>
            <a:r>
              <a:rPr lang="en-US" cap="none" dirty="0" err="1"/>
              <a:t>sáng</a:t>
            </a:r>
            <a:r>
              <a:rPr lang="en-US" cap="none" dirty="0"/>
              <a:t> </a:t>
            </a:r>
            <a:r>
              <a:rPr lang="en-US" cap="none" dirty="0" err="1"/>
              <a:t>để</a:t>
            </a:r>
            <a:r>
              <a:rPr lang="en-US" cap="none" dirty="0"/>
              <a:t> </a:t>
            </a:r>
            <a:r>
              <a:rPr lang="en-US" cap="none" dirty="0" err="1"/>
              <a:t>kiểm</a:t>
            </a:r>
            <a:r>
              <a:rPr lang="en-US" cap="none" dirty="0"/>
              <a:t> </a:t>
            </a:r>
            <a:r>
              <a:rPr lang="en-US" cap="none" dirty="0" err="1"/>
              <a:t>tra</a:t>
            </a:r>
            <a:r>
              <a:rPr lang="en-US" cap="none" dirty="0"/>
              <a:t>.</a:t>
            </a:r>
          </a:p>
          <a:p>
            <a:endParaRPr lang="en-US" dirty="0"/>
          </a:p>
          <a:p>
            <a:endParaRPr lang="en-US" dirty="0"/>
          </a:p>
          <a:p>
            <a:endParaRPr lang="x-none" dirty="0"/>
          </a:p>
        </p:txBody>
      </p:sp>
      <p:sp>
        <p:nvSpPr>
          <p:cNvPr id="4" name="TextBox 3">
            <a:extLst>
              <a:ext uri="{FF2B5EF4-FFF2-40B4-BE49-F238E27FC236}">
                <a16:creationId xmlns:a16="http://schemas.microsoft.com/office/drawing/2014/main" xmlns="" id="{23244D9A-85EF-0C41-8AAC-FFAFD44CBFCC}"/>
              </a:ext>
            </a:extLst>
          </p:cNvPr>
          <p:cNvSpPr txBox="1"/>
          <p:nvPr/>
        </p:nvSpPr>
        <p:spPr>
          <a:xfrm>
            <a:off x="673608" y="6293882"/>
            <a:ext cx="7422642" cy="369332"/>
          </a:xfrm>
          <a:prstGeom prst="rect">
            <a:avLst/>
          </a:prstGeom>
          <a:noFill/>
        </p:spPr>
        <p:txBody>
          <a:bodyPr wrap="square" rtlCol="0">
            <a:spAutoFit/>
          </a:bodyPr>
          <a:lstStyle/>
          <a:p>
            <a:pPr algn="ctr"/>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chẩn</a:t>
            </a:r>
            <a:r>
              <a:rPr lang="en-US" dirty="0">
                <a:latin typeface="Arial" pitchFamily="34" charset="0"/>
                <a:cs typeface="Arial" pitchFamily="34" charset="0"/>
              </a:rPr>
              <a:t> </a:t>
            </a:r>
            <a:r>
              <a:rPr lang="en-US" dirty="0" err="1">
                <a:latin typeface="Arial" pitchFamily="34" charset="0"/>
                <a:cs typeface="Arial" pitchFamily="34" charset="0"/>
              </a:rPr>
              <a:t>đoán</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tiết</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(VUNA 2015)</a:t>
            </a:r>
          </a:p>
        </p:txBody>
      </p:sp>
    </p:spTree>
    <p:extLst>
      <p:ext uri="{BB962C8B-B14F-4D97-AF65-F5344CB8AC3E}">
        <p14:creationId xmlns:p14="http://schemas.microsoft.com/office/powerpoint/2010/main" val="344838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C05629-7455-F041-A9C0-713430F0E92A}"/>
              </a:ext>
            </a:extLst>
          </p:cNvPr>
          <p:cNvSpPr>
            <a:spLocks noGrp="1"/>
          </p:cNvSpPr>
          <p:nvPr>
            <p:ph type="title"/>
          </p:nvPr>
        </p:nvSpPr>
        <p:spPr/>
        <p:txBody>
          <a:bodyPr/>
          <a:lstStyle/>
          <a:p>
            <a:r>
              <a:rPr lang="en-US" b="1"/>
              <a:t>9. </a:t>
            </a:r>
            <a:r>
              <a:rPr lang="x-none" b="1"/>
              <a:t>NSNC </a:t>
            </a:r>
            <a:r>
              <a:rPr lang="x-none" b="1" dirty="0"/>
              <a:t>ĐIỀU TRỊ SỎI NIỆU QUẢN</a:t>
            </a:r>
          </a:p>
        </p:txBody>
      </p:sp>
      <p:sp>
        <p:nvSpPr>
          <p:cNvPr id="4" name="TextBox 3">
            <a:extLst>
              <a:ext uri="{FF2B5EF4-FFF2-40B4-BE49-F238E27FC236}">
                <a16:creationId xmlns:a16="http://schemas.microsoft.com/office/drawing/2014/main" xmlns="" id="{766299A4-3E0D-FD49-B3C9-0895671B7C61}"/>
              </a:ext>
            </a:extLst>
          </p:cNvPr>
          <p:cNvSpPr txBox="1"/>
          <p:nvPr/>
        </p:nvSpPr>
        <p:spPr>
          <a:xfrm>
            <a:off x="381000" y="6492875"/>
            <a:ext cx="6234494" cy="369332"/>
          </a:xfrm>
          <a:prstGeom prst="rect">
            <a:avLst/>
          </a:prstGeom>
          <a:noFill/>
        </p:spPr>
        <p:txBody>
          <a:bodyPr wrap="square" rtlCol="0">
            <a:spAutoFit/>
          </a:bodyPr>
          <a:lstStyle/>
          <a:p>
            <a:r>
              <a:rPr lang="x-none" dirty="0"/>
              <a:t>EAU </a:t>
            </a:r>
            <a:r>
              <a:rPr lang="x-none"/>
              <a:t>guideline 202</a:t>
            </a:r>
            <a:r>
              <a:rPr lang="en-US" dirty="0"/>
              <a:t>1</a:t>
            </a:r>
            <a:endParaRPr lang="x-none"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1252084"/>
            <a:ext cx="6237188" cy="524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0905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BF21A-F43C-1349-9B20-6CB60A0972E1}"/>
              </a:ext>
            </a:extLst>
          </p:cNvPr>
          <p:cNvSpPr>
            <a:spLocks noGrp="1"/>
          </p:cNvSpPr>
          <p:nvPr>
            <p:ph type="title"/>
          </p:nvPr>
        </p:nvSpPr>
        <p:spPr/>
        <p:txBody>
          <a:bodyPr/>
          <a:lstStyle/>
          <a:p>
            <a:r>
              <a:rPr lang="en-US" b="1"/>
              <a:t>9. </a:t>
            </a:r>
            <a:r>
              <a:rPr lang="x-none" b="1"/>
              <a:t>NSNC </a:t>
            </a:r>
            <a:r>
              <a:rPr lang="x-none" b="1" dirty="0"/>
              <a:t>ĐIỀU TRỊ SỎI NIỆU QUẢN</a:t>
            </a:r>
          </a:p>
        </p:txBody>
      </p:sp>
      <p:sp>
        <p:nvSpPr>
          <p:cNvPr id="3" name="Content Placeholder 2">
            <a:extLst>
              <a:ext uri="{FF2B5EF4-FFF2-40B4-BE49-F238E27FC236}">
                <a16:creationId xmlns:a16="http://schemas.microsoft.com/office/drawing/2014/main" xmlns="" id="{81EA23D4-E898-EB44-93E0-B0A4FEDCCADE}"/>
              </a:ext>
            </a:extLst>
          </p:cNvPr>
          <p:cNvSpPr>
            <a:spLocks noGrp="1"/>
          </p:cNvSpPr>
          <p:nvPr>
            <p:ph idx="4294967295"/>
          </p:nvPr>
        </p:nvSpPr>
        <p:spPr>
          <a:xfrm>
            <a:off x="838200" y="1825625"/>
            <a:ext cx="10515600" cy="4351338"/>
          </a:xfrm>
          <a:prstGeom prst="rect">
            <a:avLst/>
          </a:prstGeom>
        </p:spPr>
        <p:txBody>
          <a:bodyPr/>
          <a:lstStyle/>
          <a:p>
            <a:pPr marL="0" indent="0">
              <a:buNone/>
            </a:pPr>
            <a:r>
              <a:rPr lang="x-none" b="1" dirty="0"/>
              <a:t>CHỐNG CHỈ ĐỊNH:</a:t>
            </a:r>
          </a:p>
          <a:p>
            <a:r>
              <a:rPr lang="en-US" cap="none" dirty="0" err="1"/>
              <a:t>Nhiễm</a:t>
            </a:r>
            <a:r>
              <a:rPr lang="en-US" cap="none" dirty="0"/>
              <a:t> </a:t>
            </a:r>
            <a:r>
              <a:rPr lang="en-US" cap="none" dirty="0" err="1"/>
              <a:t>khuẩn</a:t>
            </a:r>
            <a:r>
              <a:rPr lang="en-US" cap="none" dirty="0"/>
              <a:t> </a:t>
            </a:r>
            <a:r>
              <a:rPr lang="en-US" cap="none" dirty="0" err="1"/>
              <a:t>niệu</a:t>
            </a:r>
            <a:r>
              <a:rPr lang="en-US" cap="none" dirty="0"/>
              <a:t> </a:t>
            </a:r>
            <a:r>
              <a:rPr lang="en-US" cap="none" dirty="0" err="1"/>
              <a:t>chưa</a:t>
            </a:r>
            <a:r>
              <a:rPr lang="en-US" cap="none" dirty="0"/>
              <a:t> </a:t>
            </a:r>
            <a:r>
              <a:rPr lang="en-US" cap="none" dirty="0" err="1"/>
              <a:t>điều</a:t>
            </a:r>
            <a:r>
              <a:rPr lang="en-US" cap="none" dirty="0"/>
              <a:t> </a:t>
            </a:r>
            <a:r>
              <a:rPr lang="en-US" cap="none" dirty="0" err="1"/>
              <a:t>trị</a:t>
            </a:r>
            <a:r>
              <a:rPr lang="en-US" cap="none" dirty="0"/>
              <a:t> </a:t>
            </a:r>
            <a:r>
              <a:rPr lang="en-US" cap="none" dirty="0" err="1"/>
              <a:t>ổn</a:t>
            </a:r>
            <a:r>
              <a:rPr lang="en-US" cap="none" dirty="0"/>
              <a:t> </a:t>
            </a:r>
            <a:r>
              <a:rPr lang="en-US" cap="none" dirty="0" err="1"/>
              <a:t>định</a:t>
            </a:r>
            <a:endParaRPr lang="en-US" cap="none" dirty="0"/>
          </a:p>
          <a:p>
            <a:r>
              <a:rPr lang="en-US" cap="none" dirty="0" err="1"/>
              <a:t>Chưa</a:t>
            </a:r>
            <a:r>
              <a:rPr lang="en-US" cap="none" dirty="0"/>
              <a:t> </a:t>
            </a:r>
            <a:r>
              <a:rPr lang="en-US" cap="none" dirty="0" err="1"/>
              <a:t>kiểm</a:t>
            </a:r>
            <a:r>
              <a:rPr lang="en-US" cap="none" dirty="0"/>
              <a:t> </a:t>
            </a:r>
            <a:r>
              <a:rPr lang="en-US" cap="none" dirty="0" err="1"/>
              <a:t>soát</a:t>
            </a:r>
            <a:r>
              <a:rPr lang="en-US" cap="none" dirty="0"/>
              <a:t> </a:t>
            </a:r>
            <a:r>
              <a:rPr lang="en-US" cap="none" dirty="0" err="1"/>
              <a:t>được</a:t>
            </a:r>
            <a:r>
              <a:rPr lang="en-US" cap="none" dirty="0"/>
              <a:t> </a:t>
            </a:r>
            <a:r>
              <a:rPr lang="en-US" cap="none" dirty="0" err="1"/>
              <a:t>rối</a:t>
            </a:r>
            <a:r>
              <a:rPr lang="en-US" cap="none" dirty="0"/>
              <a:t> </a:t>
            </a:r>
            <a:r>
              <a:rPr lang="en-US" cap="none" dirty="0" err="1"/>
              <a:t>loạn</a:t>
            </a:r>
            <a:r>
              <a:rPr lang="en-US" cap="none" dirty="0"/>
              <a:t> </a:t>
            </a:r>
            <a:r>
              <a:rPr lang="en-US" cap="none" dirty="0" err="1"/>
              <a:t>đông</a:t>
            </a:r>
            <a:r>
              <a:rPr lang="en-US" cap="none" dirty="0"/>
              <a:t> </a:t>
            </a:r>
            <a:r>
              <a:rPr lang="en-US" cap="none" dirty="0" err="1"/>
              <a:t>máu</a:t>
            </a:r>
            <a:endParaRPr lang="en-US" cap="none" dirty="0"/>
          </a:p>
          <a:p>
            <a:r>
              <a:rPr lang="en-US" cap="none" dirty="0" err="1"/>
              <a:t>Bất</a:t>
            </a:r>
            <a:r>
              <a:rPr lang="en-US" cap="none" dirty="0"/>
              <a:t> </a:t>
            </a:r>
            <a:r>
              <a:rPr lang="en-US" cap="none" dirty="0" err="1"/>
              <a:t>thường</a:t>
            </a:r>
            <a:r>
              <a:rPr lang="en-US" cap="none" dirty="0"/>
              <a:t> </a:t>
            </a:r>
            <a:r>
              <a:rPr lang="en-US" cap="none" dirty="0" err="1"/>
              <a:t>về</a:t>
            </a:r>
            <a:r>
              <a:rPr lang="en-US" cap="none" dirty="0"/>
              <a:t> </a:t>
            </a:r>
            <a:r>
              <a:rPr lang="en-US" cap="none" dirty="0" err="1"/>
              <a:t>giải</a:t>
            </a:r>
            <a:r>
              <a:rPr lang="en-US" cap="none" dirty="0"/>
              <a:t> </a:t>
            </a:r>
            <a:r>
              <a:rPr lang="en-US" cap="none" dirty="0" err="1"/>
              <a:t>phẩu</a:t>
            </a:r>
            <a:r>
              <a:rPr lang="en-US" cap="none" dirty="0"/>
              <a:t> </a:t>
            </a:r>
            <a:r>
              <a:rPr lang="en-US" cap="none" dirty="0" err="1"/>
              <a:t>học</a:t>
            </a:r>
            <a:r>
              <a:rPr lang="en-US" cap="none" dirty="0"/>
              <a:t> </a:t>
            </a:r>
            <a:r>
              <a:rPr lang="en-US" cap="none" dirty="0" err="1"/>
              <a:t>và</a:t>
            </a:r>
            <a:r>
              <a:rPr lang="en-US" cap="none" dirty="0"/>
              <a:t> </a:t>
            </a:r>
            <a:r>
              <a:rPr lang="en-US" cap="none" dirty="0" err="1"/>
              <a:t>hẹp</a:t>
            </a:r>
            <a:r>
              <a:rPr lang="en-US" cap="none" dirty="0"/>
              <a:t> </a:t>
            </a:r>
            <a:r>
              <a:rPr lang="en-US" cap="none" dirty="0" err="1"/>
              <a:t>niệu</a:t>
            </a:r>
            <a:r>
              <a:rPr lang="en-US" cap="none" dirty="0"/>
              <a:t> </a:t>
            </a:r>
            <a:r>
              <a:rPr lang="en-US" cap="none" dirty="0" err="1"/>
              <a:t>quản</a:t>
            </a:r>
            <a:r>
              <a:rPr lang="en-US" cap="none" dirty="0"/>
              <a:t>.</a:t>
            </a:r>
          </a:p>
          <a:p>
            <a:endParaRPr lang="en-US" cap="none" dirty="0"/>
          </a:p>
          <a:p>
            <a:endParaRPr lang="x-none" dirty="0"/>
          </a:p>
        </p:txBody>
      </p:sp>
      <p:sp>
        <p:nvSpPr>
          <p:cNvPr id="5" name="TextBox 4">
            <a:extLst>
              <a:ext uri="{FF2B5EF4-FFF2-40B4-BE49-F238E27FC236}">
                <a16:creationId xmlns:a16="http://schemas.microsoft.com/office/drawing/2014/main" xmlns="" id="{F5DDFA70-DB3B-5843-BD20-422AD23E2254}"/>
              </a:ext>
            </a:extLst>
          </p:cNvPr>
          <p:cNvSpPr txBox="1"/>
          <p:nvPr/>
        </p:nvSpPr>
        <p:spPr>
          <a:xfrm>
            <a:off x="1047750" y="5992296"/>
            <a:ext cx="7883345" cy="369332"/>
          </a:xfrm>
          <a:prstGeom prst="rect">
            <a:avLst/>
          </a:prstGeom>
          <a:noFill/>
        </p:spPr>
        <p:txBody>
          <a:bodyPr wrap="square" rtlCol="0">
            <a:spAutoFit/>
          </a:bodyPr>
          <a:lstStyle/>
          <a:p>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chẩn</a:t>
            </a:r>
            <a:r>
              <a:rPr lang="en-US" dirty="0">
                <a:latin typeface="Arial" pitchFamily="34" charset="0"/>
                <a:cs typeface="Arial" pitchFamily="34" charset="0"/>
              </a:rPr>
              <a:t> </a:t>
            </a:r>
            <a:r>
              <a:rPr lang="en-US" dirty="0" err="1">
                <a:latin typeface="Arial" pitchFamily="34" charset="0"/>
                <a:cs typeface="Arial" pitchFamily="34" charset="0"/>
              </a:rPr>
              <a:t>đoán</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tiết</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(VUNA 2015)</a:t>
            </a:r>
          </a:p>
        </p:txBody>
      </p:sp>
    </p:spTree>
    <p:extLst>
      <p:ext uri="{BB962C8B-B14F-4D97-AF65-F5344CB8AC3E}">
        <p14:creationId xmlns:p14="http://schemas.microsoft.com/office/powerpoint/2010/main" val="4257665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CE5E45-5337-7D43-883D-C4C988623060}"/>
              </a:ext>
            </a:extLst>
          </p:cNvPr>
          <p:cNvSpPr>
            <a:spLocks noGrp="1"/>
          </p:cNvSpPr>
          <p:nvPr>
            <p:ph type="title"/>
          </p:nvPr>
        </p:nvSpPr>
        <p:spPr/>
        <p:txBody>
          <a:bodyPr/>
          <a:lstStyle/>
          <a:p>
            <a:r>
              <a:rPr lang="en-US" b="1"/>
              <a:t>9. </a:t>
            </a:r>
            <a:r>
              <a:rPr lang="x-none" b="1"/>
              <a:t>NSNC </a:t>
            </a:r>
            <a:r>
              <a:rPr lang="x-none" b="1" dirty="0"/>
              <a:t>ĐIỀU TRỊ SỎI NIỆU QUẢN</a:t>
            </a:r>
          </a:p>
        </p:txBody>
      </p:sp>
      <p:sp>
        <p:nvSpPr>
          <p:cNvPr id="3" name="Content Placeholder 2">
            <a:extLst>
              <a:ext uri="{FF2B5EF4-FFF2-40B4-BE49-F238E27FC236}">
                <a16:creationId xmlns:a16="http://schemas.microsoft.com/office/drawing/2014/main" xmlns="" id="{D5A588A4-5EF0-A041-AD5D-B02FF3FC2C9D}"/>
              </a:ext>
            </a:extLst>
          </p:cNvPr>
          <p:cNvSpPr>
            <a:spLocks noGrp="1"/>
          </p:cNvSpPr>
          <p:nvPr>
            <p:ph idx="4294967295"/>
          </p:nvPr>
        </p:nvSpPr>
        <p:spPr>
          <a:xfrm>
            <a:off x="838200" y="1825625"/>
            <a:ext cx="10515600" cy="4351338"/>
          </a:xfrm>
          <a:prstGeom prst="rect">
            <a:avLst/>
          </a:prstGeom>
        </p:spPr>
        <p:txBody>
          <a:bodyPr/>
          <a:lstStyle/>
          <a:p>
            <a:r>
              <a:rPr lang="vi-VN" cap="none">
                <a:latin typeface="+mn-lt"/>
                <a:cs typeface="Calibri" panose="020F0502020204030204" pitchFamily="34" charset="0"/>
              </a:rPr>
              <a:t>Nội soi ngược chiều niệu quản ống cứng có thể sử dụng cho toàn bộ niệu quản. Tuy nhiên, những cải tiến kĩ thuật cũng như sự sẵn có của ống soi kĩ thuật số, cũng ủng hộ sử dụng ống soi niệu quản mềm trong niệu quản.</a:t>
            </a:r>
            <a:endParaRPr lang="x-none" cap="none">
              <a:latin typeface="+mn-lt"/>
              <a:cs typeface="Calibri" panose="020F0502020204030204" pitchFamily="34" charset="0"/>
            </a:endParaRPr>
          </a:p>
          <a:p>
            <a:endParaRPr lang="x-none" cap="none" dirty="0">
              <a:latin typeface="+mn-lt"/>
            </a:endParaRPr>
          </a:p>
        </p:txBody>
      </p:sp>
      <p:sp>
        <p:nvSpPr>
          <p:cNvPr id="4" name="TextBox 3">
            <a:extLst>
              <a:ext uri="{FF2B5EF4-FFF2-40B4-BE49-F238E27FC236}">
                <a16:creationId xmlns:a16="http://schemas.microsoft.com/office/drawing/2014/main" xmlns="" id="{B0AEFEDD-9F27-6142-88B6-3C9A3C3F6617}"/>
              </a:ext>
            </a:extLst>
          </p:cNvPr>
          <p:cNvSpPr txBox="1"/>
          <p:nvPr/>
        </p:nvSpPr>
        <p:spPr>
          <a:xfrm>
            <a:off x="419100" y="5992297"/>
            <a:ext cx="6187852" cy="369332"/>
          </a:xfrm>
          <a:prstGeom prst="rect">
            <a:avLst/>
          </a:prstGeom>
          <a:noFill/>
        </p:spPr>
        <p:txBody>
          <a:bodyPr wrap="square" rtlCol="0">
            <a:spAutoFit/>
          </a:bodyPr>
          <a:lstStyle/>
          <a:p>
            <a:r>
              <a:rPr lang="en-US" dirty="0">
                <a:latin typeface="Arial" pitchFamily="34" charset="0"/>
                <a:cs typeface="Arial" pitchFamily="34" charset="0"/>
              </a:rPr>
              <a:t>EAU Guideline 2020</a:t>
            </a:r>
            <a:endParaRPr lang="x-none" dirty="0">
              <a:latin typeface="Arial" pitchFamily="34" charset="0"/>
              <a:cs typeface="Arial" pitchFamily="34" charset="0"/>
            </a:endParaRPr>
          </a:p>
        </p:txBody>
      </p:sp>
    </p:spTree>
    <p:extLst>
      <p:ext uri="{BB962C8B-B14F-4D97-AF65-F5344CB8AC3E}">
        <p14:creationId xmlns:p14="http://schemas.microsoft.com/office/powerpoint/2010/main" val="2453275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2DDE3B-DACA-8548-8AC6-B35693F3B3E2}"/>
              </a:ext>
            </a:extLst>
          </p:cNvPr>
          <p:cNvSpPr>
            <a:spLocks noGrp="1"/>
          </p:cNvSpPr>
          <p:nvPr>
            <p:ph type="title"/>
          </p:nvPr>
        </p:nvSpPr>
        <p:spPr/>
        <p:txBody>
          <a:bodyPr>
            <a:normAutofit/>
          </a:bodyPr>
          <a:lstStyle/>
          <a:p>
            <a:r>
              <a:rPr lang="en-US" b="1"/>
              <a:t>10. </a:t>
            </a:r>
            <a:r>
              <a:rPr lang="x-none" b="1"/>
              <a:t>KĨ </a:t>
            </a:r>
            <a:r>
              <a:rPr lang="x-none" b="1" dirty="0"/>
              <a:t>THUẬT TÁN SỎI NIỆU QUẢN VỚI ỐNG CỨNG </a:t>
            </a:r>
          </a:p>
        </p:txBody>
      </p:sp>
      <p:sp>
        <p:nvSpPr>
          <p:cNvPr id="3" name="Content Placeholder 2">
            <a:extLst>
              <a:ext uri="{FF2B5EF4-FFF2-40B4-BE49-F238E27FC236}">
                <a16:creationId xmlns:a16="http://schemas.microsoft.com/office/drawing/2014/main" xmlns="" id="{ED36DEFB-28A4-2445-9634-6D6A37B4308A}"/>
              </a:ext>
            </a:extLst>
          </p:cNvPr>
          <p:cNvSpPr>
            <a:spLocks noGrp="1"/>
          </p:cNvSpPr>
          <p:nvPr>
            <p:ph idx="4294967295"/>
          </p:nvPr>
        </p:nvSpPr>
        <p:spPr>
          <a:xfrm>
            <a:off x="838200" y="1825625"/>
            <a:ext cx="10515600" cy="4351338"/>
          </a:xfrm>
          <a:prstGeom prst="rect">
            <a:avLst/>
          </a:prstGeom>
        </p:spPr>
        <p:txBody>
          <a:bodyPr/>
          <a:lstStyle/>
          <a:p>
            <a:r>
              <a:rPr lang="en-US" cap="none"/>
              <a:t>C</a:t>
            </a:r>
            <a:r>
              <a:rPr lang="x-none" cap="none"/>
              <a:t>huẩn bị bệnh nhân</a:t>
            </a:r>
          </a:p>
          <a:p>
            <a:r>
              <a:rPr lang="x-none" cap="none"/>
              <a:t>Đặt máy soi vào bàng quang</a:t>
            </a:r>
          </a:p>
          <a:p>
            <a:r>
              <a:rPr lang="x-none" cap="none"/>
              <a:t>Đặt dây dẫn an toàn</a:t>
            </a:r>
          </a:p>
          <a:p>
            <a:r>
              <a:rPr lang="x-none" cap="none"/>
              <a:t>Đưa ống soi vào niệu quản tiếp cận sỏi</a:t>
            </a:r>
          </a:p>
          <a:p>
            <a:r>
              <a:rPr lang="x-none" cap="none"/>
              <a:t>Tán sỏi</a:t>
            </a:r>
          </a:p>
          <a:p>
            <a:r>
              <a:rPr lang="x-none" cap="none"/>
              <a:t>Gắp sỏi vụn</a:t>
            </a:r>
          </a:p>
          <a:p>
            <a:r>
              <a:rPr lang="x-none" cap="none"/>
              <a:t>Đặt JJ sau tán</a:t>
            </a:r>
          </a:p>
          <a:p>
            <a:endParaRPr lang="x-none" cap="none" dirty="0"/>
          </a:p>
        </p:txBody>
      </p:sp>
      <p:sp>
        <p:nvSpPr>
          <p:cNvPr id="4" name="TextBox 3">
            <a:extLst>
              <a:ext uri="{FF2B5EF4-FFF2-40B4-BE49-F238E27FC236}">
                <a16:creationId xmlns:a16="http://schemas.microsoft.com/office/drawing/2014/main" xmlns="" id="{AEB63D60-DE54-AE40-9E2D-FF5B7E21B286}"/>
              </a:ext>
            </a:extLst>
          </p:cNvPr>
          <p:cNvSpPr txBox="1"/>
          <p:nvPr/>
        </p:nvSpPr>
        <p:spPr>
          <a:xfrm>
            <a:off x="312699" y="6176963"/>
            <a:ext cx="9623502" cy="400110"/>
          </a:xfrm>
          <a:prstGeom prst="rect">
            <a:avLst/>
          </a:prstGeom>
          <a:noFill/>
        </p:spPr>
        <p:txBody>
          <a:bodyPr wrap="square" rtlCol="0">
            <a:spAutoFit/>
          </a:bodyPr>
          <a:lstStyle/>
          <a:p>
            <a:pPr algn="ctr"/>
            <a:r>
              <a:rPr lang="en-US" sz="2000" dirty="0" err="1">
                <a:latin typeface="Arial" pitchFamily="34" charset="0"/>
                <a:cs typeface="Arial" pitchFamily="34" charset="0"/>
              </a:rPr>
              <a:t>Trần</a:t>
            </a:r>
            <a:r>
              <a:rPr lang="en-US" sz="2000" dirty="0">
                <a:latin typeface="Arial" pitchFamily="34" charset="0"/>
                <a:cs typeface="Arial" pitchFamily="34" charset="0"/>
              </a:rPr>
              <a:t> </a:t>
            </a:r>
            <a:r>
              <a:rPr lang="en-US" sz="2000" dirty="0" err="1">
                <a:latin typeface="Arial" pitchFamily="34" charset="0"/>
                <a:cs typeface="Arial" pitchFamily="34" charset="0"/>
              </a:rPr>
              <a:t>Lê</a:t>
            </a:r>
            <a:r>
              <a:rPr lang="en-US" sz="2000" dirty="0">
                <a:latin typeface="Arial" pitchFamily="34" charset="0"/>
                <a:cs typeface="Arial" pitchFamily="34" charset="0"/>
              </a:rPr>
              <a:t> </a:t>
            </a:r>
            <a:r>
              <a:rPr lang="en-US" sz="2000" dirty="0" err="1">
                <a:latin typeface="Arial" pitchFamily="34" charset="0"/>
                <a:cs typeface="Arial" pitchFamily="34" charset="0"/>
              </a:rPr>
              <a:t>Linh</a:t>
            </a:r>
            <a:r>
              <a:rPr lang="en-US" sz="2000" dirty="0">
                <a:latin typeface="Arial" pitchFamily="34" charset="0"/>
                <a:cs typeface="Arial" pitchFamily="34" charset="0"/>
              </a:rPr>
              <a:t> </a:t>
            </a:r>
            <a:r>
              <a:rPr lang="en-US" sz="2000" dirty="0" err="1">
                <a:latin typeface="Arial" pitchFamily="34" charset="0"/>
                <a:cs typeface="Arial" pitchFamily="34" charset="0"/>
              </a:rPr>
              <a:t>Phương</a:t>
            </a:r>
            <a:r>
              <a:rPr lang="en-US" sz="2000" dirty="0">
                <a:latin typeface="Arial" pitchFamily="34" charset="0"/>
                <a:cs typeface="Arial" pitchFamily="34" charset="0"/>
              </a:rPr>
              <a:t> (2008), </a:t>
            </a:r>
            <a:r>
              <a:rPr lang="en-US" sz="2000" dirty="0" err="1">
                <a:latin typeface="Arial" pitchFamily="34" charset="0"/>
                <a:cs typeface="Arial" pitchFamily="34" charset="0"/>
              </a:rPr>
              <a:t>điều</a:t>
            </a:r>
            <a:r>
              <a:rPr lang="en-US" sz="2000" dirty="0">
                <a:latin typeface="Arial" pitchFamily="34" charset="0"/>
                <a:cs typeface="Arial" pitchFamily="34" charset="0"/>
              </a:rPr>
              <a:t> </a:t>
            </a:r>
            <a:r>
              <a:rPr lang="en-US" sz="2000" dirty="0" err="1">
                <a:latin typeface="Arial" pitchFamily="34" charset="0"/>
                <a:cs typeface="Arial" pitchFamily="34" charset="0"/>
              </a:rPr>
              <a:t>trị</a:t>
            </a:r>
            <a:r>
              <a:rPr lang="en-US" sz="2000" dirty="0">
                <a:latin typeface="Arial" pitchFamily="34" charset="0"/>
                <a:cs typeface="Arial" pitchFamily="34" charset="0"/>
              </a:rPr>
              <a:t> </a:t>
            </a:r>
            <a:r>
              <a:rPr lang="en-US" sz="2000" dirty="0" err="1">
                <a:latin typeface="Arial" pitchFamily="34" charset="0"/>
                <a:cs typeface="Arial" pitchFamily="34" charset="0"/>
              </a:rPr>
              <a:t>sỏi</a:t>
            </a:r>
            <a:r>
              <a:rPr lang="en-US" sz="2000" dirty="0">
                <a:latin typeface="Arial" pitchFamily="34" charset="0"/>
                <a:cs typeface="Arial" pitchFamily="34" charset="0"/>
              </a:rPr>
              <a:t> </a:t>
            </a:r>
            <a:r>
              <a:rPr lang="en-US" sz="2000" dirty="0" err="1">
                <a:latin typeface="Arial" pitchFamily="34" charset="0"/>
                <a:cs typeface="Arial" pitchFamily="34" charset="0"/>
              </a:rPr>
              <a:t>niệu</a:t>
            </a:r>
            <a:r>
              <a:rPr lang="en-US" sz="2000" dirty="0">
                <a:latin typeface="Arial" pitchFamily="34" charset="0"/>
                <a:cs typeface="Arial" pitchFamily="34" charset="0"/>
              </a:rPr>
              <a:t> </a:t>
            </a:r>
            <a:r>
              <a:rPr lang="en-US" sz="2000" dirty="0" err="1">
                <a:latin typeface="Arial" pitchFamily="34" charset="0"/>
                <a:cs typeface="Arial" pitchFamily="34" charset="0"/>
              </a:rPr>
              <a:t>bằng</a:t>
            </a:r>
            <a:r>
              <a:rPr lang="en-US" sz="2000" dirty="0">
                <a:latin typeface="Arial" pitchFamily="34" charset="0"/>
                <a:cs typeface="Arial" pitchFamily="34" charset="0"/>
              </a:rPr>
              <a:t> </a:t>
            </a:r>
            <a:r>
              <a:rPr lang="en-US" sz="2000" dirty="0" err="1">
                <a:latin typeface="Arial" pitchFamily="34" charset="0"/>
                <a:cs typeface="Arial" pitchFamily="34" charset="0"/>
              </a:rPr>
              <a:t>phẫu</a:t>
            </a:r>
            <a:r>
              <a:rPr lang="en-US" sz="2000" dirty="0">
                <a:latin typeface="Arial" pitchFamily="34" charset="0"/>
                <a:cs typeface="Arial" pitchFamily="34" charset="0"/>
              </a:rPr>
              <a:t> </a:t>
            </a:r>
            <a:r>
              <a:rPr lang="en-US" sz="2000" dirty="0" err="1">
                <a:latin typeface="Arial" pitchFamily="34" charset="0"/>
                <a:cs typeface="Arial" pitchFamily="34" charset="0"/>
              </a:rPr>
              <a:t>thuật</a:t>
            </a:r>
            <a:r>
              <a:rPr lang="en-US" sz="2000" dirty="0">
                <a:latin typeface="Arial" pitchFamily="34" charset="0"/>
                <a:cs typeface="Arial" pitchFamily="34" charset="0"/>
              </a:rPr>
              <a:t> </a:t>
            </a:r>
            <a:r>
              <a:rPr lang="en-US" sz="2000" dirty="0" err="1">
                <a:latin typeface="Arial" pitchFamily="34" charset="0"/>
                <a:cs typeface="Arial" pitchFamily="34" charset="0"/>
              </a:rPr>
              <a:t>ít</a:t>
            </a:r>
            <a:r>
              <a:rPr lang="en-US" sz="2000" dirty="0">
                <a:latin typeface="Arial" pitchFamily="34" charset="0"/>
                <a:cs typeface="Arial" pitchFamily="34" charset="0"/>
              </a:rPr>
              <a:t> </a:t>
            </a:r>
            <a:r>
              <a:rPr lang="en-US" sz="2000" dirty="0" err="1">
                <a:latin typeface="Arial" pitchFamily="34" charset="0"/>
                <a:cs typeface="Arial" pitchFamily="34" charset="0"/>
              </a:rPr>
              <a:t>xâm</a:t>
            </a:r>
            <a:r>
              <a:rPr lang="en-US" sz="2000" dirty="0">
                <a:latin typeface="Arial" pitchFamily="34" charset="0"/>
                <a:cs typeface="Arial" pitchFamily="34" charset="0"/>
              </a:rPr>
              <a:t> </a:t>
            </a:r>
            <a:r>
              <a:rPr lang="en-US" sz="2000" dirty="0" err="1">
                <a:latin typeface="Arial" pitchFamily="34" charset="0"/>
                <a:cs typeface="Arial" pitchFamily="34" charset="0"/>
              </a:rPr>
              <a:t>lấn</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60981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txBox="1">
            <a:spLocks/>
          </p:cNvSpPr>
          <p:nvPr/>
        </p:nvSpPr>
        <p:spPr>
          <a:xfrm>
            <a:off x="0" y="6112524"/>
            <a:ext cx="12192000" cy="615109"/>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Arial" pitchFamily="34" charset="0"/>
                <a:ea typeface="+mn-ea"/>
                <a:cs typeface="Arial" pitchFamily="34" charset="0"/>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Arial" pitchFamily="34" charset="0"/>
                <a:ea typeface="+mn-ea"/>
                <a:cs typeface="Arial" pitchFamily="34" charset="0"/>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Arial" pitchFamily="34" charset="0"/>
                <a:ea typeface="+mn-ea"/>
                <a:cs typeface="Arial" pitchFamily="34" charset="0"/>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Arial" pitchFamily="34" charset="0"/>
                <a:ea typeface="+mn-ea"/>
                <a:cs typeface="Arial" pitchFamily="34" charset="0"/>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endParaRPr lang="en-US" sz="1800" dirty="0"/>
          </a:p>
        </p:txBody>
      </p:sp>
      <p:sp>
        <p:nvSpPr>
          <p:cNvPr id="7" name="Title 1"/>
          <p:cNvSpPr>
            <a:spLocks noGrp="1"/>
          </p:cNvSpPr>
          <p:nvPr>
            <p:ph type="title"/>
          </p:nvPr>
        </p:nvSpPr>
        <p:spPr>
          <a:xfrm>
            <a:off x="913775" y="618518"/>
            <a:ext cx="10364451" cy="893760"/>
          </a:xfrm>
        </p:spPr>
        <p:txBody>
          <a:bodyPr/>
          <a:lstStyle/>
          <a:p>
            <a:pPr algn="l"/>
            <a:r>
              <a:rPr lang="en-US" b="1" dirty="0"/>
              <a:t> </a:t>
            </a:r>
            <a:r>
              <a:rPr lang="en-US" b="1" dirty="0" err="1"/>
              <a:t>Lịch</a:t>
            </a:r>
            <a:r>
              <a:rPr lang="en-US" b="1" dirty="0"/>
              <a:t> </a:t>
            </a:r>
            <a:r>
              <a:rPr lang="en-US" b="1" dirty="0" err="1"/>
              <a:t>sử</a:t>
            </a:r>
            <a:r>
              <a:rPr lang="en-US" b="1" dirty="0"/>
              <a:t> </a:t>
            </a:r>
            <a:r>
              <a:rPr lang="en-US" b="1" dirty="0" err="1"/>
              <a:t>phát</a:t>
            </a:r>
            <a:r>
              <a:rPr lang="en-US" b="1" dirty="0"/>
              <a:t> </a:t>
            </a:r>
            <a:r>
              <a:rPr lang="en-US" b="1" dirty="0" err="1"/>
              <a:t>triển</a:t>
            </a:r>
            <a:endParaRPr lang="en-US" b="1" dirty="0"/>
          </a:p>
        </p:txBody>
      </p:sp>
      <p:sp>
        <p:nvSpPr>
          <p:cNvPr id="2" name="Content Placeholder 1"/>
          <p:cNvSpPr>
            <a:spLocks noGrp="1"/>
          </p:cNvSpPr>
          <p:nvPr>
            <p:ph sz="quarter" idx="13"/>
          </p:nvPr>
        </p:nvSpPr>
        <p:spPr>
          <a:xfrm>
            <a:off x="913774" y="2367092"/>
            <a:ext cx="6382376" cy="3424107"/>
          </a:xfrm>
        </p:spPr>
        <p:txBody>
          <a:bodyPr>
            <a:normAutofit/>
          </a:bodyPr>
          <a:lstStyle/>
          <a:p>
            <a:r>
              <a:rPr lang="vi-VN" sz="2800" cap="none" dirty="0"/>
              <a:t> Năm 1954 Hopkins, Kapany và Van Heel giới thiệu hệ thống sợi quang</a:t>
            </a:r>
          </a:p>
          <a:p>
            <a:pPr marL="0" indent="0">
              <a:buNone/>
            </a:pPr>
            <a:r>
              <a:rPr lang="en-US" sz="2800" cap="none" dirty="0"/>
              <a:t>	</a:t>
            </a:r>
            <a:r>
              <a:rPr lang="en-US" sz="2800" cap="none" dirty="0">
                <a:sym typeface="Wingdings" pitchFamily="2" charset="2"/>
              </a:rPr>
              <a:t> </a:t>
            </a:r>
            <a:r>
              <a:rPr lang="en-US" sz="2800" cap="none" dirty="0" err="1">
                <a:sym typeface="Wingdings" pitchFamily="2" charset="2"/>
              </a:rPr>
              <a:t>Cú</a:t>
            </a:r>
            <a:r>
              <a:rPr lang="en-US" sz="2800" cap="none" dirty="0">
                <a:sym typeface="Wingdings" pitchFamily="2" charset="2"/>
              </a:rPr>
              <a:t> </a:t>
            </a:r>
            <a:r>
              <a:rPr lang="en-US" sz="2800" cap="none" dirty="0" err="1">
                <a:sym typeface="Wingdings" pitchFamily="2" charset="2"/>
              </a:rPr>
              <a:t>hích</a:t>
            </a:r>
            <a:r>
              <a:rPr lang="en-US" sz="2800" cap="none" dirty="0">
                <a:sym typeface="Wingdings" pitchFamily="2" charset="2"/>
              </a:rPr>
              <a:t> </a:t>
            </a:r>
            <a:r>
              <a:rPr lang="en-US" sz="2800" cap="none" dirty="0" err="1">
                <a:sym typeface="Wingdings" pitchFamily="2" charset="2"/>
              </a:rPr>
              <a:t>đầu</a:t>
            </a:r>
            <a:r>
              <a:rPr lang="en-US" sz="2800" cap="none" dirty="0">
                <a:sym typeface="Wingdings" pitchFamily="2" charset="2"/>
              </a:rPr>
              <a:t> </a:t>
            </a:r>
            <a:r>
              <a:rPr lang="en-US" sz="2800" cap="none" dirty="0" err="1">
                <a:sym typeface="Wingdings" pitchFamily="2" charset="2"/>
              </a:rPr>
              <a:t>tiên</a:t>
            </a:r>
            <a:r>
              <a:rPr lang="en-US" sz="2800" cap="none" dirty="0">
                <a:sym typeface="Wingdings" pitchFamily="2" charset="2"/>
              </a:rPr>
              <a:t> </a:t>
            </a:r>
            <a:r>
              <a:rPr lang="en-US" sz="2800" cap="none" dirty="0" err="1">
                <a:sym typeface="Wingdings" pitchFamily="2" charset="2"/>
              </a:rPr>
              <a:t>cho</a:t>
            </a:r>
            <a:r>
              <a:rPr lang="en-US" sz="2800" cap="none" dirty="0">
                <a:sym typeface="Wingdings" pitchFamily="2" charset="2"/>
              </a:rPr>
              <a:t> </a:t>
            </a:r>
            <a:r>
              <a:rPr lang="en-US" sz="2800" cap="none" dirty="0" err="1">
                <a:sym typeface="Wingdings" pitchFamily="2" charset="2"/>
              </a:rPr>
              <a:t>sự</a:t>
            </a:r>
            <a:r>
              <a:rPr lang="en-US" sz="2800" cap="none" dirty="0">
                <a:sym typeface="Wingdings" pitchFamily="2" charset="2"/>
              </a:rPr>
              <a:t> </a:t>
            </a:r>
            <a:r>
              <a:rPr lang="en-US" sz="2800" cap="none" dirty="0" err="1">
                <a:sym typeface="Wingdings" pitchFamily="2" charset="2"/>
              </a:rPr>
              <a:t>phát</a:t>
            </a:r>
            <a:r>
              <a:rPr lang="en-US" sz="2800" cap="none" dirty="0">
                <a:sym typeface="Wingdings" pitchFamily="2" charset="2"/>
              </a:rPr>
              <a:t> </a:t>
            </a:r>
            <a:r>
              <a:rPr lang="en-US" sz="2800" cap="none" dirty="0" err="1">
                <a:sym typeface="Wingdings" pitchFamily="2" charset="2"/>
              </a:rPr>
              <a:t>triển</a:t>
            </a:r>
            <a:r>
              <a:rPr lang="en-US" sz="2800" cap="none" dirty="0">
                <a:sym typeface="Wingdings" pitchFamily="2" charset="2"/>
              </a:rPr>
              <a:t> </a:t>
            </a:r>
            <a:r>
              <a:rPr lang="en-US" sz="2800" cap="none" dirty="0" err="1">
                <a:sym typeface="Wingdings" pitchFamily="2" charset="2"/>
              </a:rPr>
              <a:t>của</a:t>
            </a:r>
            <a:r>
              <a:rPr lang="en-US" sz="2800" cap="none" dirty="0">
                <a:sym typeface="Wingdings" pitchFamily="2" charset="2"/>
              </a:rPr>
              <a:t> </a:t>
            </a:r>
            <a:r>
              <a:rPr lang="en-US" sz="2800" cap="none" dirty="0" err="1">
                <a:sym typeface="Wingdings" pitchFamily="2" charset="2"/>
              </a:rPr>
              <a:t>loại</a:t>
            </a:r>
            <a:r>
              <a:rPr lang="en-US" sz="2800" cap="none" dirty="0">
                <a:sym typeface="Wingdings" pitchFamily="2" charset="2"/>
              </a:rPr>
              <a:t> </a:t>
            </a:r>
            <a:r>
              <a:rPr lang="en-US" sz="2800" cap="none" dirty="0" err="1">
                <a:sym typeface="Wingdings" pitchFamily="2" charset="2"/>
              </a:rPr>
              <a:t>vật</a:t>
            </a:r>
            <a:r>
              <a:rPr lang="en-US" sz="2800" cap="none" dirty="0">
                <a:sym typeface="Wingdings" pitchFamily="2" charset="2"/>
              </a:rPr>
              <a:t> </a:t>
            </a:r>
            <a:r>
              <a:rPr lang="en-US" sz="2800" cap="none" dirty="0" err="1">
                <a:sym typeface="Wingdings" pitchFamily="2" charset="2"/>
              </a:rPr>
              <a:t>liệu</a:t>
            </a:r>
            <a:r>
              <a:rPr lang="en-US" sz="2800" cap="none" dirty="0">
                <a:sym typeface="Wingdings" pitchFamily="2" charset="2"/>
              </a:rPr>
              <a:t> </a:t>
            </a:r>
            <a:r>
              <a:rPr lang="en-US" sz="2800" cap="none" dirty="0" err="1">
                <a:sym typeface="Wingdings" pitchFamily="2" charset="2"/>
              </a:rPr>
              <a:t>này</a:t>
            </a:r>
            <a:endParaRPr lang="en-US" sz="2800" cap="non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7326" y="1991764"/>
            <a:ext cx="3390900" cy="2789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CF0EFFED-D517-4FD3-91F2-B311AC6A2C88}"/>
              </a:ext>
            </a:extLst>
          </p:cNvPr>
          <p:cNvSpPr txBox="1"/>
          <p:nvPr/>
        </p:nvSpPr>
        <p:spPr>
          <a:xfrm>
            <a:off x="171450" y="6276945"/>
            <a:ext cx="11791950" cy="400110"/>
          </a:xfrm>
          <a:prstGeom prst="rect">
            <a:avLst/>
          </a:prstGeom>
          <a:noFill/>
        </p:spPr>
        <p:txBody>
          <a:bodyPr wrap="square" rtlCol="0">
            <a:spAutoFit/>
          </a:bodyPr>
          <a:lstStyle/>
          <a:p>
            <a:r>
              <a:rPr lang="en-US" sz="2000" i="1" dirty="0" err="1">
                <a:latin typeface="Arial" pitchFamily="34" charset="0"/>
                <a:cs typeface="Arial" pitchFamily="34" charset="0"/>
              </a:rPr>
              <a:t>Bệnh</a:t>
            </a:r>
            <a:r>
              <a:rPr lang="en-US" sz="2000" i="1" dirty="0">
                <a:latin typeface="Arial" pitchFamily="34" charset="0"/>
                <a:cs typeface="Arial" pitchFamily="34" charset="0"/>
              </a:rPr>
              <a:t> </a:t>
            </a:r>
            <a:r>
              <a:rPr lang="en-US" sz="2000" i="1" dirty="0" err="1">
                <a:latin typeface="Arial" pitchFamily="34" charset="0"/>
                <a:cs typeface="Arial" pitchFamily="34" charset="0"/>
              </a:rPr>
              <a:t>sỏi</a:t>
            </a:r>
            <a:r>
              <a:rPr lang="en-US" sz="2000" i="1" dirty="0">
                <a:latin typeface="Arial" pitchFamily="34" charset="0"/>
                <a:cs typeface="Arial" pitchFamily="34" charset="0"/>
              </a:rPr>
              <a:t> </a:t>
            </a:r>
            <a:r>
              <a:rPr lang="en-US" sz="2000" i="1" dirty="0" err="1">
                <a:latin typeface="Arial" pitchFamily="34" charset="0"/>
                <a:cs typeface="Arial" pitchFamily="34" charset="0"/>
              </a:rPr>
              <a:t>tiết</a:t>
            </a:r>
            <a:r>
              <a:rPr lang="en-US" sz="2000" i="1" dirty="0">
                <a:latin typeface="Arial" pitchFamily="34" charset="0"/>
                <a:cs typeface="Arial" pitchFamily="34" charset="0"/>
              </a:rPr>
              <a:t> </a:t>
            </a:r>
            <a:r>
              <a:rPr lang="en-US" sz="2000" i="1" dirty="0" err="1">
                <a:latin typeface="Arial" pitchFamily="34" charset="0"/>
                <a:cs typeface="Arial" pitchFamily="34" charset="0"/>
              </a:rPr>
              <a:t>niệu</a:t>
            </a:r>
            <a:r>
              <a:rPr lang="en-US" sz="2000" i="1">
                <a:latin typeface="Arial" pitchFamily="34" charset="0"/>
                <a:cs typeface="Arial" pitchFamily="34" charset="0"/>
              </a:rPr>
              <a:t>, NXB </a:t>
            </a:r>
            <a:r>
              <a:rPr lang="en-US" sz="2000" i="1" dirty="0">
                <a:latin typeface="Arial" pitchFamily="34" charset="0"/>
                <a:cs typeface="Arial" pitchFamily="34" charset="0"/>
              </a:rPr>
              <a:t>y </a:t>
            </a:r>
            <a:r>
              <a:rPr lang="en-US" sz="2000" i="1" dirty="0" err="1">
                <a:latin typeface="Arial" pitchFamily="34" charset="0"/>
                <a:cs typeface="Arial" pitchFamily="34" charset="0"/>
              </a:rPr>
              <a:t>học</a:t>
            </a:r>
            <a:r>
              <a:rPr lang="en-US" sz="2000" i="1" dirty="0">
                <a:latin typeface="Arial" pitchFamily="34" charset="0"/>
                <a:cs typeface="Arial" pitchFamily="34" charset="0"/>
              </a:rPr>
              <a:t> 2013</a:t>
            </a:r>
          </a:p>
        </p:txBody>
      </p:sp>
    </p:spTree>
    <p:extLst>
      <p:ext uri="{BB962C8B-B14F-4D97-AF65-F5344CB8AC3E}">
        <p14:creationId xmlns:p14="http://schemas.microsoft.com/office/powerpoint/2010/main" val="32008978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EB2BDF-8956-ED46-8574-8E3E0A3E4527}"/>
              </a:ext>
            </a:extLst>
          </p:cNvPr>
          <p:cNvSpPr>
            <a:spLocks noGrp="1"/>
          </p:cNvSpPr>
          <p:nvPr>
            <p:ph type="title"/>
          </p:nvPr>
        </p:nvSpPr>
        <p:spPr/>
        <p:txBody>
          <a:bodyPr/>
          <a:lstStyle/>
          <a:p>
            <a:r>
              <a:rPr lang="en-US" b="1"/>
              <a:t>11. </a:t>
            </a:r>
            <a:r>
              <a:rPr lang="x-none" b="1"/>
              <a:t>MỘT </a:t>
            </a:r>
            <a:r>
              <a:rPr lang="x-none" b="1" dirty="0"/>
              <a:t>SỐ NGUYÊN TẮC KHI TÁN SỎI</a:t>
            </a:r>
          </a:p>
        </p:txBody>
      </p:sp>
      <p:sp>
        <p:nvSpPr>
          <p:cNvPr id="3" name="Content Placeholder 2">
            <a:extLst>
              <a:ext uri="{FF2B5EF4-FFF2-40B4-BE49-F238E27FC236}">
                <a16:creationId xmlns:a16="http://schemas.microsoft.com/office/drawing/2014/main" xmlns="" id="{7127D89A-12F6-5143-A8EA-14AF82EB92E9}"/>
              </a:ext>
            </a:extLst>
          </p:cNvPr>
          <p:cNvSpPr>
            <a:spLocks noGrp="1"/>
          </p:cNvSpPr>
          <p:nvPr>
            <p:ph idx="4294967295"/>
          </p:nvPr>
        </p:nvSpPr>
        <p:spPr>
          <a:xfrm>
            <a:off x="838200" y="1825625"/>
            <a:ext cx="10515600" cy="4351338"/>
          </a:xfrm>
          <a:prstGeom prst="rect">
            <a:avLst/>
          </a:prstGeom>
        </p:spPr>
        <p:txBody>
          <a:bodyPr/>
          <a:lstStyle/>
          <a:p>
            <a:r>
              <a:rPr lang="x-none" cap="none"/>
              <a:t>Phải thấy thật rõ ràng miệng niệu quản</a:t>
            </a:r>
          </a:p>
          <a:p>
            <a:r>
              <a:rPr lang="x-none" cap="none"/>
              <a:t>Phải thấy rõ lòng niệu quản, lòng niệu quản phải đủ rộng để thao tác</a:t>
            </a:r>
          </a:p>
          <a:p>
            <a:r>
              <a:rPr lang="x-none" cap="none"/>
              <a:t>Bắt buộc phải đặt dây dẫn an toàn trước khi tán sỏi</a:t>
            </a:r>
          </a:p>
          <a:p>
            <a:r>
              <a:rPr lang="x-none" cap="none"/>
              <a:t>Sau nội soi tán sỏi phẫu thuật viên cần </a:t>
            </a:r>
            <a:r>
              <a:rPr lang="x-none" b="1" cap="none"/>
              <a:t>cân nhắc đặt thông niệu quản (JJ) </a:t>
            </a:r>
            <a:r>
              <a:rPr lang="x-none" cap="none"/>
              <a:t>trong một số trường hợp: thận ứ nước nhiều, còn mảnh sỏi vụn, mức độ thương tổn niệu quản, chức năng thận …</a:t>
            </a:r>
          </a:p>
          <a:p>
            <a:endParaRPr lang="x-none" cap="none" dirty="0"/>
          </a:p>
        </p:txBody>
      </p:sp>
      <p:sp>
        <p:nvSpPr>
          <p:cNvPr id="4" name="TextBox 3">
            <a:extLst>
              <a:ext uri="{FF2B5EF4-FFF2-40B4-BE49-F238E27FC236}">
                <a16:creationId xmlns:a16="http://schemas.microsoft.com/office/drawing/2014/main" xmlns="" id="{95679911-1C91-774F-A81D-BB23E55D5FC3}"/>
              </a:ext>
            </a:extLst>
          </p:cNvPr>
          <p:cNvSpPr txBox="1"/>
          <p:nvPr/>
        </p:nvSpPr>
        <p:spPr>
          <a:xfrm>
            <a:off x="434804" y="5992297"/>
            <a:ext cx="8017320" cy="369332"/>
          </a:xfrm>
          <a:prstGeom prst="rect">
            <a:avLst/>
          </a:prstGeom>
          <a:noFill/>
        </p:spPr>
        <p:txBody>
          <a:bodyPr wrap="square" rtlCol="0">
            <a:spAutoFit/>
          </a:bodyPr>
          <a:lstStyle/>
          <a:p>
            <a:pPr algn="ctr"/>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chẩn</a:t>
            </a:r>
            <a:r>
              <a:rPr lang="en-US" dirty="0">
                <a:latin typeface="Arial" pitchFamily="34" charset="0"/>
                <a:cs typeface="Arial" pitchFamily="34" charset="0"/>
              </a:rPr>
              <a:t> </a:t>
            </a:r>
            <a:r>
              <a:rPr lang="en-US" dirty="0" err="1">
                <a:latin typeface="Arial" pitchFamily="34" charset="0"/>
                <a:cs typeface="Arial" pitchFamily="34" charset="0"/>
              </a:rPr>
              <a:t>đoán</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tiết</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(VUNA 2015)</a:t>
            </a:r>
          </a:p>
        </p:txBody>
      </p:sp>
    </p:spTree>
    <p:extLst>
      <p:ext uri="{BB962C8B-B14F-4D97-AF65-F5344CB8AC3E}">
        <p14:creationId xmlns:p14="http://schemas.microsoft.com/office/powerpoint/2010/main" val="8566664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652FFC-7FA7-8348-81A5-957955A18AE0}"/>
              </a:ext>
            </a:extLst>
          </p:cNvPr>
          <p:cNvSpPr>
            <a:spLocks noGrp="1"/>
          </p:cNvSpPr>
          <p:nvPr>
            <p:ph type="title"/>
          </p:nvPr>
        </p:nvSpPr>
        <p:spPr/>
        <p:txBody>
          <a:bodyPr/>
          <a:lstStyle/>
          <a:p>
            <a:r>
              <a:rPr lang="en-US" b="1"/>
              <a:t>12. </a:t>
            </a:r>
            <a:r>
              <a:rPr lang="x-none" b="1"/>
              <a:t>PHÂN </a:t>
            </a:r>
            <a:r>
              <a:rPr lang="x-none" b="1" dirty="0"/>
              <a:t>ĐỘ TỔN THƯƠNG NIỆU QUẢN</a:t>
            </a:r>
          </a:p>
        </p:txBody>
      </p:sp>
      <p:graphicFrame>
        <p:nvGraphicFramePr>
          <p:cNvPr id="4" name="Table 4">
            <a:extLst>
              <a:ext uri="{FF2B5EF4-FFF2-40B4-BE49-F238E27FC236}">
                <a16:creationId xmlns:a16="http://schemas.microsoft.com/office/drawing/2014/main" xmlns="" id="{C58732C2-EA9D-B74A-B8C7-07E3DA348AE8}"/>
              </a:ext>
            </a:extLst>
          </p:cNvPr>
          <p:cNvGraphicFramePr>
            <a:graphicFrameLocks noGrp="1"/>
          </p:cNvGraphicFramePr>
          <p:nvPr>
            <p:ph idx="4294967295"/>
            <p:extLst>
              <p:ext uri="{D42A27DB-BD31-4B8C-83A1-F6EECF244321}">
                <p14:modId xmlns:p14="http://schemas.microsoft.com/office/powerpoint/2010/main" val="2382902427"/>
              </p:ext>
            </p:extLst>
          </p:nvPr>
        </p:nvGraphicFramePr>
        <p:xfrm>
          <a:off x="590550" y="1423621"/>
          <a:ext cx="10267950" cy="4754880"/>
        </p:xfrm>
        <a:graphic>
          <a:graphicData uri="http://schemas.openxmlformats.org/drawingml/2006/table">
            <a:tbl>
              <a:tblPr firstRow="1" bandRow="1">
                <a:tableStyleId>{5C22544A-7EE6-4342-B048-85BDC9FD1C3A}</a:tableStyleId>
              </a:tblPr>
              <a:tblGrid>
                <a:gridCol w="1179326">
                  <a:extLst>
                    <a:ext uri="{9D8B030D-6E8A-4147-A177-3AD203B41FA5}">
                      <a16:colId xmlns:a16="http://schemas.microsoft.com/office/drawing/2014/main" xmlns="" val="954664243"/>
                    </a:ext>
                  </a:extLst>
                </a:gridCol>
                <a:gridCol w="1082599">
                  <a:extLst>
                    <a:ext uri="{9D8B030D-6E8A-4147-A177-3AD203B41FA5}">
                      <a16:colId xmlns:a16="http://schemas.microsoft.com/office/drawing/2014/main" xmlns="" val="335965129"/>
                    </a:ext>
                  </a:extLst>
                </a:gridCol>
                <a:gridCol w="4520130">
                  <a:extLst>
                    <a:ext uri="{9D8B030D-6E8A-4147-A177-3AD203B41FA5}">
                      <a16:colId xmlns:a16="http://schemas.microsoft.com/office/drawing/2014/main" xmlns="" val="160712729"/>
                    </a:ext>
                  </a:extLst>
                </a:gridCol>
                <a:gridCol w="3485895">
                  <a:extLst>
                    <a:ext uri="{9D8B030D-6E8A-4147-A177-3AD203B41FA5}">
                      <a16:colId xmlns:a16="http://schemas.microsoft.com/office/drawing/2014/main" xmlns="" val="3379960914"/>
                    </a:ext>
                  </a:extLst>
                </a:gridCol>
              </a:tblGrid>
              <a:tr h="612933">
                <a:tc>
                  <a:txBody>
                    <a:bodyPr/>
                    <a:lstStyle/>
                    <a:p>
                      <a:r>
                        <a:rPr lang="x-none" dirty="0">
                          <a:latin typeface="Arial" pitchFamily="34" charset="0"/>
                          <a:cs typeface="Arial" pitchFamily="34" charset="0"/>
                        </a:rPr>
                        <a:t>HỆ THỐNG</a:t>
                      </a:r>
                    </a:p>
                  </a:txBody>
                  <a:tcPr/>
                </a:tc>
                <a:tc>
                  <a:txBody>
                    <a:bodyPr/>
                    <a:lstStyle/>
                    <a:p>
                      <a:r>
                        <a:rPr lang="x-none" dirty="0">
                          <a:latin typeface="Arial" pitchFamily="34" charset="0"/>
                          <a:cs typeface="Arial" pitchFamily="34" charset="0"/>
                        </a:rPr>
                        <a:t>PHÂN ĐỘ</a:t>
                      </a:r>
                    </a:p>
                  </a:txBody>
                  <a:tcPr/>
                </a:tc>
                <a:tc>
                  <a:txBody>
                    <a:bodyPr/>
                    <a:lstStyle/>
                    <a:p>
                      <a:r>
                        <a:rPr lang="x-none" dirty="0">
                          <a:latin typeface="Arial" pitchFamily="34" charset="0"/>
                          <a:cs typeface="Arial" pitchFamily="34" charset="0"/>
                        </a:rPr>
                        <a:t>MÔ TẢ</a:t>
                      </a:r>
                    </a:p>
                  </a:txBody>
                  <a:tcPr/>
                </a:tc>
                <a:tc>
                  <a:txBody>
                    <a:bodyPr/>
                    <a:lstStyle/>
                    <a:p>
                      <a:r>
                        <a:rPr lang="x-none" dirty="0">
                          <a:latin typeface="Arial" pitchFamily="34" charset="0"/>
                          <a:cs typeface="Arial" pitchFamily="34" charset="0"/>
                        </a:rPr>
                        <a:t>ĐIỀU TRỊ</a:t>
                      </a:r>
                    </a:p>
                  </a:txBody>
                  <a:tcPr/>
                </a:tc>
                <a:extLst>
                  <a:ext uri="{0D108BD9-81ED-4DB2-BD59-A6C34878D82A}">
                    <a16:rowId xmlns:a16="http://schemas.microsoft.com/office/drawing/2014/main" xmlns="" val="1763595620"/>
                  </a:ext>
                </a:extLst>
              </a:tr>
              <a:tr h="612933">
                <a:tc rowSpan="6">
                  <a:txBody>
                    <a:bodyPr/>
                    <a:lstStyle/>
                    <a:p>
                      <a:pPr algn="ctr"/>
                      <a:endParaRPr lang="x-none" dirty="0">
                        <a:latin typeface="Arial" pitchFamily="34" charset="0"/>
                        <a:cs typeface="Arial" pitchFamily="34" charset="0"/>
                      </a:endParaRPr>
                    </a:p>
                    <a:p>
                      <a:pPr algn="ctr"/>
                      <a:endParaRPr lang="x-none" dirty="0">
                        <a:latin typeface="Arial" pitchFamily="34" charset="0"/>
                        <a:cs typeface="Arial" pitchFamily="34" charset="0"/>
                      </a:endParaRPr>
                    </a:p>
                    <a:p>
                      <a:pPr algn="ctr"/>
                      <a:endParaRPr lang="x-none" dirty="0">
                        <a:latin typeface="Arial" pitchFamily="34" charset="0"/>
                        <a:cs typeface="Arial" pitchFamily="34" charset="0"/>
                      </a:endParaRPr>
                    </a:p>
                    <a:p>
                      <a:pPr algn="ctr"/>
                      <a:endParaRPr lang="x-none" dirty="0">
                        <a:latin typeface="Arial" pitchFamily="34" charset="0"/>
                        <a:cs typeface="Arial" pitchFamily="34" charset="0"/>
                      </a:endParaRPr>
                    </a:p>
                    <a:p>
                      <a:pPr algn="ctr"/>
                      <a:endParaRPr lang="x-none" dirty="0">
                        <a:latin typeface="Arial" pitchFamily="34" charset="0"/>
                        <a:cs typeface="Arial" pitchFamily="34" charset="0"/>
                      </a:endParaRPr>
                    </a:p>
                    <a:p>
                      <a:pPr algn="ctr"/>
                      <a:r>
                        <a:rPr lang="x-none" dirty="0">
                          <a:latin typeface="Arial" pitchFamily="34" charset="0"/>
                          <a:cs typeface="Arial" pitchFamily="34" charset="0"/>
                        </a:rPr>
                        <a:t>AAST</a:t>
                      </a:r>
                    </a:p>
                  </a:txBody>
                  <a:tcPr/>
                </a:tc>
                <a:tc>
                  <a:txBody>
                    <a:bodyPr/>
                    <a:lstStyle/>
                    <a:p>
                      <a:pPr algn="ctr"/>
                      <a:r>
                        <a:rPr lang="x-none" dirty="0">
                          <a:latin typeface="Arial" pitchFamily="34" charset="0"/>
                          <a:cs typeface="Arial" pitchFamily="34" charset="0"/>
                        </a:rPr>
                        <a:t>1</a:t>
                      </a:r>
                    </a:p>
                  </a:txBody>
                  <a:tcPr/>
                </a:tc>
                <a:tc>
                  <a:txBody>
                    <a:bodyPr/>
                    <a:lstStyle/>
                    <a:p>
                      <a:r>
                        <a:rPr lang="en-US" dirty="0" err="1">
                          <a:latin typeface="Arial" pitchFamily="34" charset="0"/>
                          <a:cs typeface="Arial" pitchFamily="34" charset="0"/>
                        </a:rPr>
                        <a:t>Đụng</a:t>
                      </a:r>
                      <a:r>
                        <a:rPr lang="en-US" dirty="0">
                          <a:latin typeface="Arial" pitchFamily="34" charset="0"/>
                          <a:cs typeface="Arial" pitchFamily="34" charset="0"/>
                        </a:rPr>
                        <a:t> </a:t>
                      </a:r>
                      <a:r>
                        <a:rPr lang="en-US" dirty="0" err="1">
                          <a:latin typeface="Arial" pitchFamily="34" charset="0"/>
                          <a:cs typeface="Arial" pitchFamily="34" charset="0"/>
                        </a:rPr>
                        <a:t>dập</a:t>
                      </a:r>
                      <a:r>
                        <a:rPr lang="en-US" dirty="0">
                          <a:latin typeface="Arial" pitchFamily="34" charset="0"/>
                          <a:cs typeface="Arial" pitchFamily="34" charset="0"/>
                        </a:rPr>
                        <a:t> </a:t>
                      </a:r>
                      <a:r>
                        <a:rPr lang="en-US" dirty="0" err="1">
                          <a:latin typeface="Arial" pitchFamily="34" charset="0"/>
                          <a:cs typeface="Arial" pitchFamily="34" charset="0"/>
                        </a:rPr>
                        <a:t>hoặc</a:t>
                      </a:r>
                      <a:r>
                        <a:rPr lang="en-US" dirty="0">
                          <a:latin typeface="Arial" pitchFamily="34" charset="0"/>
                          <a:cs typeface="Arial" pitchFamily="34" charset="0"/>
                        </a:rPr>
                        <a:t> </a:t>
                      </a:r>
                      <a:r>
                        <a:rPr lang="en-US" dirty="0" err="1">
                          <a:latin typeface="Arial" pitchFamily="34" charset="0"/>
                          <a:cs typeface="Arial" pitchFamily="34" charset="0"/>
                        </a:rPr>
                        <a:t>tụ</a:t>
                      </a:r>
                      <a:r>
                        <a:rPr lang="en-US" dirty="0">
                          <a:latin typeface="Arial" pitchFamily="34" charset="0"/>
                          <a:cs typeface="Arial" pitchFamily="34" charset="0"/>
                        </a:rPr>
                        <a:t> </a:t>
                      </a:r>
                      <a:r>
                        <a:rPr lang="en-US" dirty="0" err="1">
                          <a:latin typeface="Arial" pitchFamily="34" charset="0"/>
                          <a:cs typeface="Arial" pitchFamily="34" charset="0"/>
                        </a:rPr>
                        <a:t>máu</a:t>
                      </a:r>
                      <a:r>
                        <a:rPr lang="en-US" dirty="0">
                          <a:latin typeface="Arial" pitchFamily="34" charset="0"/>
                          <a:cs typeface="Arial" pitchFamily="34" charset="0"/>
                        </a:rPr>
                        <a:t> </a:t>
                      </a:r>
                      <a:r>
                        <a:rPr lang="en-US" dirty="0" err="1">
                          <a:latin typeface="Arial" pitchFamily="34" charset="0"/>
                          <a:cs typeface="Arial" pitchFamily="34" charset="0"/>
                        </a:rPr>
                        <a:t>mà</a:t>
                      </a:r>
                      <a:r>
                        <a:rPr lang="en-US" dirty="0">
                          <a:latin typeface="Arial" pitchFamily="34" charset="0"/>
                          <a:cs typeface="Arial" pitchFamily="34" charset="0"/>
                        </a:rPr>
                        <a:t> </a:t>
                      </a:r>
                      <a:r>
                        <a:rPr lang="en-US" dirty="0" err="1">
                          <a:latin typeface="Arial" pitchFamily="34" charset="0"/>
                          <a:cs typeface="Arial" pitchFamily="34" charset="0"/>
                        </a:rPr>
                        <a:t>không</a:t>
                      </a:r>
                      <a:r>
                        <a:rPr lang="en-US" dirty="0">
                          <a:latin typeface="Arial" pitchFamily="34" charset="0"/>
                          <a:cs typeface="Arial" pitchFamily="34" charset="0"/>
                        </a:rPr>
                        <a:t> </a:t>
                      </a:r>
                      <a:r>
                        <a:rPr lang="en-US" dirty="0" err="1">
                          <a:latin typeface="Arial" pitchFamily="34" charset="0"/>
                          <a:cs typeface="Arial" pitchFamily="34" charset="0"/>
                        </a:rPr>
                        <a:t>gây</a:t>
                      </a:r>
                      <a:r>
                        <a:rPr lang="en-US" dirty="0">
                          <a:latin typeface="Arial" pitchFamily="34" charset="0"/>
                          <a:cs typeface="Arial" pitchFamily="34" charset="0"/>
                        </a:rPr>
                        <a:t> </a:t>
                      </a:r>
                      <a:r>
                        <a:rPr lang="en-US" dirty="0" err="1">
                          <a:latin typeface="Arial" pitchFamily="34" charset="0"/>
                          <a:cs typeface="Arial" pitchFamily="34" charset="0"/>
                        </a:rPr>
                        <a:t>vô</a:t>
                      </a:r>
                      <a:r>
                        <a:rPr lang="en-US" dirty="0">
                          <a:latin typeface="Arial" pitchFamily="34" charset="0"/>
                          <a:cs typeface="Arial" pitchFamily="34" charset="0"/>
                        </a:rPr>
                        <a:t> </a:t>
                      </a:r>
                      <a:r>
                        <a:rPr lang="en-US" dirty="0" err="1">
                          <a:latin typeface="Arial" pitchFamily="34" charset="0"/>
                          <a:cs typeface="Arial" pitchFamily="34" charset="0"/>
                        </a:rPr>
                        <a:t>mạch</a:t>
                      </a:r>
                      <a:r>
                        <a:rPr lang="en-US" dirty="0">
                          <a:latin typeface="Arial" pitchFamily="34" charset="0"/>
                          <a:cs typeface="Arial" pitchFamily="34" charset="0"/>
                        </a:rPr>
                        <a:t>.</a:t>
                      </a:r>
                      <a:endParaRPr lang="x-none" dirty="0">
                        <a:latin typeface="Arial" pitchFamily="34" charset="0"/>
                        <a:cs typeface="Arial" pitchFamily="34" charset="0"/>
                      </a:endParaRPr>
                    </a:p>
                  </a:txBody>
                  <a:tcPr/>
                </a:tc>
                <a:tc>
                  <a:txBody>
                    <a:bodyPr/>
                    <a:lstStyle/>
                    <a:p>
                      <a:r>
                        <a:rPr lang="en-US" dirty="0" err="1">
                          <a:latin typeface="Arial" pitchFamily="34" charset="0"/>
                          <a:cs typeface="Arial" pitchFamily="34" charset="0"/>
                        </a:rPr>
                        <a:t>Đặt</a:t>
                      </a:r>
                      <a:r>
                        <a:rPr lang="en-US" dirty="0">
                          <a:latin typeface="Arial" pitchFamily="34" charset="0"/>
                          <a:cs typeface="Arial" pitchFamily="34" charset="0"/>
                        </a:rPr>
                        <a:t> </a:t>
                      </a:r>
                      <a:r>
                        <a:rPr lang="en-US" dirty="0" err="1">
                          <a:latin typeface="Arial" pitchFamily="34" charset="0"/>
                          <a:cs typeface="Arial" pitchFamily="34" charset="0"/>
                        </a:rPr>
                        <a:t>thông</a:t>
                      </a:r>
                      <a:r>
                        <a:rPr lang="en-US" dirty="0">
                          <a:latin typeface="Arial" pitchFamily="34" charset="0"/>
                          <a:cs typeface="Arial" pitchFamily="34" charset="0"/>
                        </a:rPr>
                        <a:t> JJ </a:t>
                      </a:r>
                      <a:r>
                        <a:rPr lang="en-US" dirty="0" err="1">
                          <a:latin typeface="Arial" pitchFamily="34" charset="0"/>
                          <a:cs typeface="Arial" pitchFamily="34" charset="0"/>
                        </a:rPr>
                        <a:t>niệu</a:t>
                      </a:r>
                      <a:r>
                        <a:rPr lang="en-US" dirty="0">
                          <a:latin typeface="Arial" pitchFamily="34" charset="0"/>
                          <a:cs typeface="Arial" pitchFamily="34" charset="0"/>
                        </a:rPr>
                        <a:t> </a:t>
                      </a:r>
                      <a:r>
                        <a:rPr lang="en-US" dirty="0" err="1">
                          <a:latin typeface="Arial" pitchFamily="34" charset="0"/>
                          <a:cs typeface="Arial" pitchFamily="34" charset="0"/>
                        </a:rPr>
                        <a:t>quản</a:t>
                      </a:r>
                      <a:r>
                        <a:rPr lang="en-US" dirty="0">
                          <a:latin typeface="Arial" pitchFamily="34" charset="0"/>
                          <a:cs typeface="Arial" pitchFamily="34" charset="0"/>
                        </a:rPr>
                        <a:t>.</a:t>
                      </a:r>
                      <a:endParaRPr lang="x-none" dirty="0">
                        <a:latin typeface="Arial" pitchFamily="34" charset="0"/>
                        <a:cs typeface="Arial" pitchFamily="34" charset="0"/>
                      </a:endParaRPr>
                    </a:p>
                  </a:txBody>
                  <a:tcPr/>
                </a:tc>
                <a:extLst>
                  <a:ext uri="{0D108BD9-81ED-4DB2-BD59-A6C34878D82A}">
                    <a16:rowId xmlns:a16="http://schemas.microsoft.com/office/drawing/2014/main" xmlns="" val="3178796475"/>
                  </a:ext>
                </a:extLst>
              </a:tr>
              <a:tr h="875618">
                <a:tc vMerge="1">
                  <a:txBody>
                    <a:bodyPr/>
                    <a:lstStyle/>
                    <a:p>
                      <a:endParaRPr lang="x-none" dirty="0"/>
                    </a:p>
                  </a:txBody>
                  <a:tcPr/>
                </a:tc>
                <a:tc>
                  <a:txBody>
                    <a:bodyPr/>
                    <a:lstStyle/>
                    <a:p>
                      <a:pPr algn="ctr"/>
                      <a:r>
                        <a:rPr lang="x-none" dirty="0">
                          <a:latin typeface="Arial" pitchFamily="34" charset="0"/>
                          <a:cs typeface="Arial" pitchFamily="34" charset="0"/>
                        </a:rPr>
                        <a:t>2</a:t>
                      </a:r>
                    </a:p>
                  </a:txBody>
                  <a:tcPr anchor="ctr"/>
                </a:tc>
                <a:tc>
                  <a:txBody>
                    <a:bodyPr/>
                    <a:lstStyle/>
                    <a:p>
                      <a:r>
                        <a:rPr lang="en-US" dirty="0" err="1">
                          <a:latin typeface="Arial" pitchFamily="34" charset="0"/>
                          <a:cs typeface="Arial" pitchFamily="34" charset="0"/>
                        </a:rPr>
                        <a:t>Rách</a:t>
                      </a:r>
                      <a:r>
                        <a:rPr lang="en-US" dirty="0">
                          <a:latin typeface="Arial" pitchFamily="34" charset="0"/>
                          <a:cs typeface="Arial" pitchFamily="34" charset="0"/>
                        </a:rPr>
                        <a:t> &lt; 50% chu vi </a:t>
                      </a:r>
                      <a:r>
                        <a:rPr lang="en-US" dirty="0" err="1">
                          <a:latin typeface="Arial" pitchFamily="34" charset="0"/>
                          <a:cs typeface="Arial" pitchFamily="34" charset="0"/>
                        </a:rPr>
                        <a:t>niệu</a:t>
                      </a:r>
                      <a:r>
                        <a:rPr lang="en-US" dirty="0">
                          <a:latin typeface="Arial" pitchFamily="34" charset="0"/>
                          <a:cs typeface="Arial" pitchFamily="34" charset="0"/>
                        </a:rPr>
                        <a:t> </a:t>
                      </a:r>
                      <a:r>
                        <a:rPr lang="en-US" dirty="0" err="1">
                          <a:latin typeface="Arial" pitchFamily="34" charset="0"/>
                          <a:cs typeface="Arial" pitchFamily="34" charset="0"/>
                        </a:rPr>
                        <a:t>quản</a:t>
                      </a:r>
                      <a:endParaRPr lang="x-none" dirty="0">
                        <a:latin typeface="Arial" pitchFamily="34" charset="0"/>
                        <a:cs typeface="Arial" pitchFamily="34" charset="0"/>
                      </a:endParaRPr>
                    </a:p>
                  </a:txBody>
                  <a:tcPr anchor="ctr"/>
                </a:tc>
                <a:tc>
                  <a:txBody>
                    <a:bodyPr/>
                    <a:lstStyle/>
                    <a:p>
                      <a:r>
                        <a:rPr lang="vi-VN" dirty="0">
                          <a:latin typeface="Arial" pitchFamily="34" charset="0"/>
                          <a:cs typeface="Arial" pitchFamily="34" charset="0"/>
                        </a:rPr>
                        <a:t>Đặt thông JJ (hoặc dẫn lưu thận), một số trường hợp phải phẫu thuật tái tạo.</a:t>
                      </a:r>
                      <a:endParaRPr lang="x-none" dirty="0">
                        <a:latin typeface="Arial" pitchFamily="34" charset="0"/>
                        <a:cs typeface="Arial" pitchFamily="34" charset="0"/>
                      </a:endParaRPr>
                    </a:p>
                  </a:txBody>
                  <a:tcPr/>
                </a:tc>
                <a:extLst>
                  <a:ext uri="{0D108BD9-81ED-4DB2-BD59-A6C34878D82A}">
                    <a16:rowId xmlns:a16="http://schemas.microsoft.com/office/drawing/2014/main" xmlns="" val="2435197233"/>
                  </a:ext>
                </a:extLst>
              </a:tr>
              <a:tr h="875618">
                <a:tc vMerge="1">
                  <a:txBody>
                    <a:bodyPr/>
                    <a:lstStyle/>
                    <a:p>
                      <a:endParaRPr lang="x-none" dirty="0"/>
                    </a:p>
                  </a:txBody>
                  <a:tcPr/>
                </a:tc>
                <a:tc>
                  <a:txBody>
                    <a:bodyPr/>
                    <a:lstStyle/>
                    <a:p>
                      <a:pPr algn="ctr"/>
                      <a:r>
                        <a:rPr lang="x-none" dirty="0">
                          <a:latin typeface="Arial" pitchFamily="34" charset="0"/>
                          <a:cs typeface="Arial" pitchFamily="34" charset="0"/>
                        </a:rPr>
                        <a:t>3</a:t>
                      </a:r>
                    </a:p>
                  </a:txBody>
                  <a:tcPr anchor="ctr"/>
                </a:tc>
                <a:tc>
                  <a:txBody>
                    <a:bodyPr/>
                    <a:lstStyle/>
                    <a:p>
                      <a:r>
                        <a:rPr lang="en-US" dirty="0" err="1">
                          <a:latin typeface="Arial" pitchFamily="34" charset="0"/>
                          <a:cs typeface="Arial" pitchFamily="34" charset="0"/>
                        </a:rPr>
                        <a:t>Rách</a:t>
                      </a:r>
                      <a:r>
                        <a:rPr lang="en-US" dirty="0">
                          <a:latin typeface="Arial" pitchFamily="34" charset="0"/>
                          <a:cs typeface="Arial" pitchFamily="34" charset="0"/>
                        </a:rPr>
                        <a:t> ≥ 50% chu vi </a:t>
                      </a:r>
                      <a:r>
                        <a:rPr lang="en-US" dirty="0" err="1">
                          <a:latin typeface="Arial" pitchFamily="34" charset="0"/>
                          <a:cs typeface="Arial" pitchFamily="34" charset="0"/>
                        </a:rPr>
                        <a:t>niệu</a:t>
                      </a:r>
                      <a:r>
                        <a:rPr lang="en-US" dirty="0">
                          <a:latin typeface="Arial" pitchFamily="34" charset="0"/>
                          <a:cs typeface="Arial" pitchFamily="34" charset="0"/>
                        </a:rPr>
                        <a:t> </a:t>
                      </a:r>
                      <a:r>
                        <a:rPr lang="en-US" dirty="0" err="1">
                          <a:latin typeface="Arial" pitchFamily="34" charset="0"/>
                          <a:cs typeface="Arial" pitchFamily="34" charset="0"/>
                        </a:rPr>
                        <a:t>quản</a:t>
                      </a:r>
                      <a:r>
                        <a:rPr lang="en-US" dirty="0">
                          <a:latin typeface="Arial" pitchFamily="34" charset="0"/>
                          <a:cs typeface="Arial" pitchFamily="34" charset="0"/>
                        </a:rPr>
                        <a:t>.</a:t>
                      </a:r>
                      <a:endParaRPr lang="x-none" dirty="0">
                        <a:latin typeface="Arial" pitchFamily="34" charset="0"/>
                        <a:cs typeface="Arial" pitchFamily="34" charset="0"/>
                      </a:endParaRPr>
                    </a:p>
                  </a:txBody>
                  <a:tcPr anchor="ctr"/>
                </a:tc>
                <a:tc>
                  <a:txBody>
                    <a:bodyPr/>
                    <a:lstStyle/>
                    <a:p>
                      <a:r>
                        <a:rPr lang="vi-VN" dirty="0">
                          <a:latin typeface="Arial" pitchFamily="34" charset="0"/>
                          <a:cs typeface="Arial" pitchFamily="34" charset="0"/>
                        </a:rPr>
                        <a:t>Đặt thông JJ (hoặc dẫn lưu thận), một số trường hợp phải phẫu thuật tái tạo.</a:t>
                      </a:r>
                      <a:endParaRPr lang="x-none" dirty="0">
                        <a:latin typeface="Arial" pitchFamily="34" charset="0"/>
                        <a:cs typeface="Arial" pitchFamily="34" charset="0"/>
                      </a:endParaRPr>
                    </a:p>
                  </a:txBody>
                  <a:tcPr/>
                </a:tc>
                <a:extLst>
                  <a:ext uri="{0D108BD9-81ED-4DB2-BD59-A6C34878D82A}">
                    <a16:rowId xmlns:a16="http://schemas.microsoft.com/office/drawing/2014/main" xmlns="" val="2094229461"/>
                  </a:ext>
                </a:extLst>
              </a:tr>
              <a:tr h="612933">
                <a:tc vMerge="1">
                  <a:txBody>
                    <a:bodyPr/>
                    <a:lstStyle/>
                    <a:p>
                      <a:endParaRPr lang="x-none" dirty="0"/>
                    </a:p>
                  </a:txBody>
                  <a:tcPr/>
                </a:tc>
                <a:tc>
                  <a:txBody>
                    <a:bodyPr/>
                    <a:lstStyle/>
                    <a:p>
                      <a:pPr algn="ctr"/>
                      <a:r>
                        <a:rPr lang="x-none" dirty="0">
                          <a:latin typeface="Arial" pitchFamily="34" charset="0"/>
                          <a:cs typeface="Arial" pitchFamily="34" charset="0"/>
                        </a:rPr>
                        <a:t>4</a:t>
                      </a:r>
                    </a:p>
                  </a:txBody>
                  <a:tcPr/>
                </a:tc>
                <a:tc>
                  <a:txBody>
                    <a:bodyPr/>
                    <a:lstStyle/>
                    <a:p>
                      <a:r>
                        <a:rPr lang="en-US" dirty="0" err="1">
                          <a:latin typeface="Arial" pitchFamily="34" charset="0"/>
                          <a:cs typeface="Arial" pitchFamily="34" charset="0"/>
                        </a:rPr>
                        <a:t>Đứt</a:t>
                      </a:r>
                      <a:r>
                        <a:rPr lang="en-US" dirty="0">
                          <a:latin typeface="Arial" pitchFamily="34" charset="0"/>
                          <a:cs typeface="Arial" pitchFamily="34" charset="0"/>
                        </a:rPr>
                        <a:t> </a:t>
                      </a:r>
                      <a:r>
                        <a:rPr lang="en-US" dirty="0" err="1">
                          <a:latin typeface="Arial" pitchFamily="34" charset="0"/>
                          <a:cs typeface="Arial" pitchFamily="34" charset="0"/>
                        </a:rPr>
                        <a:t>rời</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a:t>
                      </a:r>
                      <a:r>
                        <a:rPr lang="en-US" dirty="0" err="1">
                          <a:latin typeface="Arial" pitchFamily="34" charset="0"/>
                          <a:cs typeface="Arial" pitchFamily="34" charset="0"/>
                        </a:rPr>
                        <a:t>quản</a:t>
                      </a:r>
                      <a:r>
                        <a:rPr lang="en-US" dirty="0">
                          <a:latin typeface="Arial" pitchFamily="34" charset="0"/>
                          <a:cs typeface="Arial" pitchFamily="34" charset="0"/>
                        </a:rPr>
                        <a:t> </a:t>
                      </a:r>
                      <a:r>
                        <a:rPr lang="en-US" dirty="0" err="1">
                          <a:latin typeface="Arial" pitchFamily="34" charset="0"/>
                          <a:cs typeface="Arial" pitchFamily="34" charset="0"/>
                        </a:rPr>
                        <a:t>với</a:t>
                      </a:r>
                      <a:r>
                        <a:rPr lang="en-US" dirty="0">
                          <a:latin typeface="Arial" pitchFamily="34" charset="0"/>
                          <a:cs typeface="Arial" pitchFamily="34" charset="0"/>
                        </a:rPr>
                        <a:t> </a:t>
                      </a:r>
                      <a:r>
                        <a:rPr lang="en-US" dirty="0" err="1">
                          <a:latin typeface="Arial" pitchFamily="34" charset="0"/>
                          <a:cs typeface="Arial" pitchFamily="34" charset="0"/>
                        </a:rPr>
                        <a:t>đoạn</a:t>
                      </a:r>
                      <a:r>
                        <a:rPr lang="en-US" dirty="0">
                          <a:latin typeface="Arial" pitchFamily="34" charset="0"/>
                          <a:cs typeface="Arial" pitchFamily="34" charset="0"/>
                        </a:rPr>
                        <a:t> </a:t>
                      </a:r>
                      <a:r>
                        <a:rPr lang="en-US" dirty="0" err="1">
                          <a:latin typeface="Arial" pitchFamily="34" charset="0"/>
                          <a:cs typeface="Arial" pitchFamily="34" charset="0"/>
                        </a:rPr>
                        <a:t>vô</a:t>
                      </a:r>
                      <a:r>
                        <a:rPr lang="en-US" dirty="0">
                          <a:latin typeface="Arial" pitchFamily="34" charset="0"/>
                          <a:cs typeface="Arial" pitchFamily="34" charset="0"/>
                        </a:rPr>
                        <a:t> </a:t>
                      </a:r>
                      <a:r>
                        <a:rPr lang="en-US" dirty="0" err="1">
                          <a:latin typeface="Arial" pitchFamily="34" charset="0"/>
                          <a:cs typeface="Arial" pitchFamily="34" charset="0"/>
                        </a:rPr>
                        <a:t>mạch</a:t>
                      </a:r>
                      <a:r>
                        <a:rPr lang="en-US" dirty="0">
                          <a:latin typeface="Arial" pitchFamily="34" charset="0"/>
                          <a:cs typeface="Arial" pitchFamily="34" charset="0"/>
                        </a:rPr>
                        <a:t> &lt; 2 cm. </a:t>
                      </a:r>
                      <a:endParaRPr lang="x-none" dirty="0">
                        <a:latin typeface="Arial" pitchFamily="34" charset="0"/>
                        <a:cs typeface="Arial" pitchFamily="34" charset="0"/>
                      </a:endParaRPr>
                    </a:p>
                  </a:txBody>
                  <a:tcPr/>
                </a:tc>
                <a:tc>
                  <a:txBody>
                    <a:bodyPr/>
                    <a:lstStyle/>
                    <a:p>
                      <a:r>
                        <a:rPr lang="en-US" dirty="0" err="1">
                          <a:latin typeface="Arial" pitchFamily="34" charset="0"/>
                          <a:cs typeface="Arial" pitchFamily="34" charset="0"/>
                        </a:rPr>
                        <a:t>Phẫu</a:t>
                      </a:r>
                      <a:r>
                        <a:rPr lang="en-US" dirty="0">
                          <a:latin typeface="Arial" pitchFamily="34" charset="0"/>
                          <a:cs typeface="Arial" pitchFamily="34" charset="0"/>
                        </a:rPr>
                        <a:t> </a:t>
                      </a:r>
                      <a:r>
                        <a:rPr lang="en-US" dirty="0" err="1">
                          <a:latin typeface="Arial" pitchFamily="34" charset="0"/>
                          <a:cs typeface="Arial" pitchFamily="34" charset="0"/>
                        </a:rPr>
                        <a:t>thuật</a:t>
                      </a:r>
                      <a:r>
                        <a:rPr lang="en-US" dirty="0">
                          <a:latin typeface="Arial" pitchFamily="34" charset="0"/>
                          <a:cs typeface="Arial" pitchFamily="34" charset="0"/>
                        </a:rPr>
                        <a:t> </a:t>
                      </a:r>
                      <a:r>
                        <a:rPr lang="en-US" dirty="0" err="1">
                          <a:latin typeface="Arial" pitchFamily="34" charset="0"/>
                          <a:cs typeface="Arial" pitchFamily="34" charset="0"/>
                        </a:rPr>
                        <a:t>tái</a:t>
                      </a:r>
                      <a:r>
                        <a:rPr lang="en-US" dirty="0">
                          <a:latin typeface="Arial" pitchFamily="34" charset="0"/>
                          <a:cs typeface="Arial" pitchFamily="34" charset="0"/>
                        </a:rPr>
                        <a:t> </a:t>
                      </a:r>
                      <a:r>
                        <a:rPr lang="en-US" dirty="0" err="1">
                          <a:latin typeface="Arial" pitchFamily="34" charset="0"/>
                          <a:cs typeface="Arial" pitchFamily="34" charset="0"/>
                        </a:rPr>
                        <a:t>tạo</a:t>
                      </a:r>
                      <a:endParaRPr lang="x-none" dirty="0">
                        <a:latin typeface="Arial" pitchFamily="34" charset="0"/>
                        <a:cs typeface="Arial" pitchFamily="34" charset="0"/>
                      </a:endParaRPr>
                    </a:p>
                  </a:txBody>
                  <a:tcPr/>
                </a:tc>
                <a:extLst>
                  <a:ext uri="{0D108BD9-81ED-4DB2-BD59-A6C34878D82A}">
                    <a16:rowId xmlns:a16="http://schemas.microsoft.com/office/drawing/2014/main" xmlns="" val="244971291"/>
                  </a:ext>
                </a:extLst>
              </a:tr>
              <a:tr h="612933">
                <a:tc vMerge="1">
                  <a:txBody>
                    <a:bodyPr/>
                    <a:lstStyle/>
                    <a:p>
                      <a:endParaRPr lang="x-none" dirty="0"/>
                    </a:p>
                  </a:txBody>
                  <a:tcPr/>
                </a:tc>
                <a:tc>
                  <a:txBody>
                    <a:bodyPr/>
                    <a:lstStyle/>
                    <a:p>
                      <a:pPr algn="ctr"/>
                      <a:r>
                        <a:rPr lang="x-none" dirty="0">
                          <a:latin typeface="Arial" pitchFamily="34" charset="0"/>
                          <a:cs typeface="Arial" pitchFamily="34" charset="0"/>
                        </a:rPr>
                        <a:t>5</a:t>
                      </a:r>
                    </a:p>
                  </a:txBody>
                  <a:tcPr/>
                </a:tc>
                <a:tc>
                  <a:txBody>
                    <a:bodyPr/>
                    <a:lstStyle/>
                    <a:p>
                      <a:r>
                        <a:rPr lang="en-US" dirty="0" err="1">
                          <a:latin typeface="Arial" pitchFamily="34" charset="0"/>
                          <a:cs typeface="Arial" pitchFamily="34" charset="0"/>
                        </a:rPr>
                        <a:t>Đứt</a:t>
                      </a:r>
                      <a:r>
                        <a:rPr lang="en-US" dirty="0">
                          <a:latin typeface="Arial" pitchFamily="34" charset="0"/>
                          <a:cs typeface="Arial" pitchFamily="34" charset="0"/>
                        </a:rPr>
                        <a:t> </a:t>
                      </a:r>
                      <a:r>
                        <a:rPr lang="en-US" dirty="0" err="1">
                          <a:latin typeface="Arial" pitchFamily="34" charset="0"/>
                          <a:cs typeface="Arial" pitchFamily="34" charset="0"/>
                        </a:rPr>
                        <a:t>rời</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a:t>
                      </a:r>
                      <a:r>
                        <a:rPr lang="en-US" dirty="0" err="1">
                          <a:latin typeface="Arial" pitchFamily="34" charset="0"/>
                          <a:cs typeface="Arial" pitchFamily="34" charset="0"/>
                        </a:rPr>
                        <a:t>quản</a:t>
                      </a:r>
                      <a:r>
                        <a:rPr lang="en-US" dirty="0">
                          <a:latin typeface="Arial" pitchFamily="34" charset="0"/>
                          <a:cs typeface="Arial" pitchFamily="34" charset="0"/>
                        </a:rPr>
                        <a:t> </a:t>
                      </a:r>
                      <a:r>
                        <a:rPr lang="en-US" dirty="0" err="1">
                          <a:latin typeface="Arial" pitchFamily="34" charset="0"/>
                          <a:cs typeface="Arial" pitchFamily="34" charset="0"/>
                        </a:rPr>
                        <a:t>với</a:t>
                      </a:r>
                      <a:r>
                        <a:rPr lang="en-US" dirty="0">
                          <a:latin typeface="Arial" pitchFamily="34" charset="0"/>
                          <a:cs typeface="Arial" pitchFamily="34" charset="0"/>
                        </a:rPr>
                        <a:t> </a:t>
                      </a:r>
                      <a:r>
                        <a:rPr lang="en-US" dirty="0" err="1">
                          <a:latin typeface="Arial" pitchFamily="34" charset="0"/>
                          <a:cs typeface="Arial" pitchFamily="34" charset="0"/>
                        </a:rPr>
                        <a:t>đoạn</a:t>
                      </a:r>
                      <a:r>
                        <a:rPr lang="en-US" dirty="0">
                          <a:latin typeface="Arial" pitchFamily="34" charset="0"/>
                          <a:cs typeface="Arial" pitchFamily="34" charset="0"/>
                        </a:rPr>
                        <a:t> </a:t>
                      </a:r>
                      <a:r>
                        <a:rPr lang="en-US" dirty="0" err="1">
                          <a:latin typeface="Arial" pitchFamily="34" charset="0"/>
                          <a:cs typeface="Arial" pitchFamily="34" charset="0"/>
                        </a:rPr>
                        <a:t>vô</a:t>
                      </a:r>
                      <a:r>
                        <a:rPr lang="en-US" dirty="0">
                          <a:latin typeface="Arial" pitchFamily="34" charset="0"/>
                          <a:cs typeface="Arial" pitchFamily="34" charset="0"/>
                        </a:rPr>
                        <a:t> </a:t>
                      </a:r>
                      <a:r>
                        <a:rPr lang="en-US" dirty="0" err="1">
                          <a:latin typeface="Arial" pitchFamily="34" charset="0"/>
                          <a:cs typeface="Arial" pitchFamily="34" charset="0"/>
                        </a:rPr>
                        <a:t>mạch</a:t>
                      </a:r>
                      <a:r>
                        <a:rPr lang="en-US" dirty="0">
                          <a:latin typeface="Arial" pitchFamily="34" charset="0"/>
                          <a:cs typeface="Arial" pitchFamily="34" charset="0"/>
                        </a:rPr>
                        <a:t> ≥ 2 cm. </a:t>
                      </a:r>
                      <a:endParaRPr lang="x-none" dirty="0">
                        <a:latin typeface="Arial" pitchFamily="34" charset="0"/>
                        <a:cs typeface="Arial" pitchFamily="34" charset="0"/>
                      </a:endParaRPr>
                    </a:p>
                  </a:txBody>
                  <a:tcPr/>
                </a:tc>
                <a:tc>
                  <a:txBody>
                    <a:bodyPr/>
                    <a:lstStyle/>
                    <a:p>
                      <a:r>
                        <a:rPr lang="en-US" dirty="0" err="1">
                          <a:latin typeface="Arial" pitchFamily="34" charset="0"/>
                          <a:cs typeface="Arial" pitchFamily="34" charset="0"/>
                        </a:rPr>
                        <a:t>Phẫu</a:t>
                      </a:r>
                      <a:r>
                        <a:rPr lang="en-US" dirty="0">
                          <a:latin typeface="Arial" pitchFamily="34" charset="0"/>
                          <a:cs typeface="Arial" pitchFamily="34" charset="0"/>
                        </a:rPr>
                        <a:t> </a:t>
                      </a:r>
                      <a:r>
                        <a:rPr lang="en-US" dirty="0" err="1">
                          <a:latin typeface="Arial" pitchFamily="34" charset="0"/>
                          <a:cs typeface="Arial" pitchFamily="34" charset="0"/>
                        </a:rPr>
                        <a:t>thuật</a:t>
                      </a:r>
                      <a:r>
                        <a:rPr lang="en-US" dirty="0">
                          <a:latin typeface="Arial" pitchFamily="34" charset="0"/>
                          <a:cs typeface="Arial" pitchFamily="34" charset="0"/>
                        </a:rPr>
                        <a:t> </a:t>
                      </a:r>
                      <a:r>
                        <a:rPr lang="en-US" dirty="0" err="1">
                          <a:latin typeface="Arial" pitchFamily="34" charset="0"/>
                          <a:cs typeface="Arial" pitchFamily="34" charset="0"/>
                        </a:rPr>
                        <a:t>tái</a:t>
                      </a:r>
                      <a:r>
                        <a:rPr lang="en-US" dirty="0">
                          <a:latin typeface="Arial" pitchFamily="34" charset="0"/>
                          <a:cs typeface="Arial" pitchFamily="34" charset="0"/>
                        </a:rPr>
                        <a:t> </a:t>
                      </a:r>
                      <a:r>
                        <a:rPr lang="en-US" dirty="0" err="1">
                          <a:latin typeface="Arial" pitchFamily="34" charset="0"/>
                          <a:cs typeface="Arial" pitchFamily="34" charset="0"/>
                        </a:rPr>
                        <a:t>tạo</a:t>
                      </a:r>
                      <a:endParaRPr lang="x-none" dirty="0">
                        <a:latin typeface="Arial" pitchFamily="34" charset="0"/>
                        <a:cs typeface="Arial" pitchFamily="34" charset="0"/>
                      </a:endParaRPr>
                    </a:p>
                  </a:txBody>
                  <a:tcPr/>
                </a:tc>
                <a:extLst>
                  <a:ext uri="{0D108BD9-81ED-4DB2-BD59-A6C34878D82A}">
                    <a16:rowId xmlns:a16="http://schemas.microsoft.com/office/drawing/2014/main" xmlns="" val="22291155"/>
                  </a:ext>
                </a:extLst>
              </a:tr>
              <a:tr h="355112">
                <a:tc vMerge="1">
                  <a:txBody>
                    <a:bodyPr/>
                    <a:lstStyle/>
                    <a:p>
                      <a:endParaRPr lang="x-none" dirty="0"/>
                    </a:p>
                  </a:txBody>
                  <a:tcPr/>
                </a:tc>
                <a:tc gridSpan="3">
                  <a:txBody>
                    <a:bodyPr/>
                    <a:lstStyle/>
                    <a:p>
                      <a:pPr algn="ctr"/>
                      <a:r>
                        <a:rPr lang="vi-VN" dirty="0">
                          <a:latin typeface="Arial" pitchFamily="34" charset="0"/>
                          <a:cs typeface="Arial" pitchFamily="34" charset="0"/>
                        </a:rPr>
                        <a:t>Lưu ý: đối với tổn thương cả 2 bên thì nâng 1 độ, tối đa là độ 3</a:t>
                      </a:r>
                      <a:endParaRPr lang="x-none" dirty="0">
                        <a:latin typeface="Arial" pitchFamily="34" charset="0"/>
                        <a:cs typeface="Arial" pitchFamily="34" charset="0"/>
                      </a:endParaRPr>
                    </a:p>
                  </a:txBody>
                  <a:tcPr/>
                </a:tc>
                <a:tc hMerge="1">
                  <a:txBody>
                    <a:bodyPr/>
                    <a:lstStyle/>
                    <a:p>
                      <a:endParaRPr lang="x-none" dirty="0"/>
                    </a:p>
                  </a:txBody>
                  <a:tcPr/>
                </a:tc>
                <a:tc hMerge="1">
                  <a:txBody>
                    <a:bodyPr/>
                    <a:lstStyle/>
                    <a:p>
                      <a:endParaRPr lang="x-none" dirty="0"/>
                    </a:p>
                  </a:txBody>
                  <a:tcPr/>
                </a:tc>
                <a:extLst>
                  <a:ext uri="{0D108BD9-81ED-4DB2-BD59-A6C34878D82A}">
                    <a16:rowId xmlns:a16="http://schemas.microsoft.com/office/drawing/2014/main" xmlns="" val="1680073454"/>
                  </a:ext>
                </a:extLst>
              </a:tr>
            </a:tbl>
          </a:graphicData>
        </a:graphic>
      </p:graphicFrame>
      <p:sp>
        <p:nvSpPr>
          <p:cNvPr id="5" name="Rectangle 4">
            <a:extLst>
              <a:ext uri="{FF2B5EF4-FFF2-40B4-BE49-F238E27FC236}">
                <a16:creationId xmlns:a16="http://schemas.microsoft.com/office/drawing/2014/main" xmlns="" id="{52CF0266-9B08-4944-89C5-DAB4B94A0F28}"/>
              </a:ext>
            </a:extLst>
          </p:cNvPr>
          <p:cNvSpPr/>
          <p:nvPr/>
        </p:nvSpPr>
        <p:spPr>
          <a:xfrm>
            <a:off x="590550" y="6217067"/>
            <a:ext cx="10687676" cy="646331"/>
          </a:xfrm>
          <a:prstGeom prst="rect">
            <a:avLst/>
          </a:prstGeom>
        </p:spPr>
        <p:txBody>
          <a:bodyPr wrap="square">
            <a:spAutoFit/>
          </a:bodyPr>
          <a:lstStyle/>
          <a:p>
            <a:r>
              <a:rPr lang="vi-VN" dirty="0"/>
              <a:t>AAST: American Association for the Surgery of Trauma (Phân độ của Hiệp hội phẫu thuật chấn thương Hoa Kỳ)</a:t>
            </a:r>
            <a:endParaRPr lang="x-none" dirty="0"/>
          </a:p>
        </p:txBody>
      </p:sp>
    </p:spTree>
    <p:extLst>
      <p:ext uri="{BB962C8B-B14F-4D97-AF65-F5344CB8AC3E}">
        <p14:creationId xmlns:p14="http://schemas.microsoft.com/office/powerpoint/2010/main" val="1281677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884F01AA-54BD-FB4B-8252-39E01AE24A49}"/>
              </a:ext>
            </a:extLst>
          </p:cNvPr>
          <p:cNvGraphicFramePr>
            <a:graphicFrameLocks noGrp="1"/>
          </p:cNvGraphicFramePr>
          <p:nvPr>
            <p:ph idx="4294967295"/>
            <p:extLst>
              <p:ext uri="{D42A27DB-BD31-4B8C-83A1-F6EECF244321}">
                <p14:modId xmlns:p14="http://schemas.microsoft.com/office/powerpoint/2010/main" val="1618514800"/>
              </p:ext>
            </p:extLst>
          </p:nvPr>
        </p:nvGraphicFramePr>
        <p:xfrm>
          <a:off x="735330" y="476885"/>
          <a:ext cx="10515600" cy="5857240"/>
        </p:xfrm>
        <a:graphic>
          <a:graphicData uri="http://schemas.openxmlformats.org/drawingml/2006/table">
            <a:tbl>
              <a:tblPr firstRow="1" bandRow="1">
                <a:tableStyleId>{5C22544A-7EE6-4342-B048-85BDC9FD1C3A}</a:tableStyleId>
              </a:tblPr>
              <a:tblGrid>
                <a:gridCol w="1230630">
                  <a:extLst>
                    <a:ext uri="{9D8B030D-6E8A-4147-A177-3AD203B41FA5}">
                      <a16:colId xmlns:a16="http://schemas.microsoft.com/office/drawing/2014/main" xmlns="" val="432386499"/>
                    </a:ext>
                  </a:extLst>
                </a:gridCol>
                <a:gridCol w="1120140">
                  <a:extLst>
                    <a:ext uri="{9D8B030D-6E8A-4147-A177-3AD203B41FA5}">
                      <a16:colId xmlns:a16="http://schemas.microsoft.com/office/drawing/2014/main" xmlns="" val="3920504731"/>
                    </a:ext>
                  </a:extLst>
                </a:gridCol>
                <a:gridCol w="4846320">
                  <a:extLst>
                    <a:ext uri="{9D8B030D-6E8A-4147-A177-3AD203B41FA5}">
                      <a16:colId xmlns:a16="http://schemas.microsoft.com/office/drawing/2014/main" xmlns="" val="2881028326"/>
                    </a:ext>
                  </a:extLst>
                </a:gridCol>
                <a:gridCol w="3318510">
                  <a:extLst>
                    <a:ext uri="{9D8B030D-6E8A-4147-A177-3AD203B41FA5}">
                      <a16:colId xmlns:a16="http://schemas.microsoft.com/office/drawing/2014/main" xmlns="" val="3181135519"/>
                    </a:ext>
                  </a:extLst>
                </a:gridCol>
              </a:tblGrid>
              <a:tr h="370840">
                <a:tc>
                  <a:txBody>
                    <a:bodyPr/>
                    <a:lstStyle/>
                    <a:p>
                      <a:r>
                        <a:rPr lang="x-none" dirty="0">
                          <a:latin typeface="+mn-lt"/>
                        </a:rPr>
                        <a:t>HỆ THỐNG</a:t>
                      </a:r>
                    </a:p>
                  </a:txBody>
                  <a:tcPr/>
                </a:tc>
                <a:tc>
                  <a:txBody>
                    <a:bodyPr/>
                    <a:lstStyle/>
                    <a:p>
                      <a:r>
                        <a:rPr lang="x-none" dirty="0">
                          <a:latin typeface="+mn-lt"/>
                        </a:rPr>
                        <a:t>PHÂN ĐỘ</a:t>
                      </a:r>
                    </a:p>
                  </a:txBody>
                  <a:tcPr/>
                </a:tc>
                <a:tc>
                  <a:txBody>
                    <a:bodyPr/>
                    <a:lstStyle/>
                    <a:p>
                      <a:r>
                        <a:rPr lang="x-none" dirty="0">
                          <a:latin typeface="+mn-lt"/>
                        </a:rPr>
                        <a:t>MÔ TẢ</a:t>
                      </a:r>
                    </a:p>
                  </a:txBody>
                  <a:tcPr/>
                </a:tc>
                <a:tc>
                  <a:txBody>
                    <a:bodyPr/>
                    <a:lstStyle/>
                    <a:p>
                      <a:r>
                        <a:rPr lang="x-none" dirty="0">
                          <a:latin typeface="+mn-lt"/>
                        </a:rPr>
                        <a:t>ĐIỀU TRỊ</a:t>
                      </a:r>
                    </a:p>
                  </a:txBody>
                  <a:tcPr/>
                </a:tc>
                <a:extLst>
                  <a:ext uri="{0D108BD9-81ED-4DB2-BD59-A6C34878D82A}">
                    <a16:rowId xmlns:a16="http://schemas.microsoft.com/office/drawing/2014/main" xmlns="" val="2766385811"/>
                  </a:ext>
                </a:extLst>
              </a:tr>
              <a:tr h="370840">
                <a:tc rowSpan="6">
                  <a:txBody>
                    <a:bodyPr/>
                    <a:lstStyle/>
                    <a:p>
                      <a:pPr algn="ctr"/>
                      <a:endParaRPr lang="vi-VN" dirty="0">
                        <a:latin typeface="+mn-lt"/>
                      </a:endParaRPr>
                    </a:p>
                    <a:p>
                      <a:pPr algn="ctr"/>
                      <a:endParaRPr lang="vi-VN" dirty="0">
                        <a:latin typeface="+mn-lt"/>
                      </a:endParaRPr>
                    </a:p>
                    <a:p>
                      <a:pPr algn="ctr"/>
                      <a:endParaRPr lang="vi-VN" dirty="0">
                        <a:latin typeface="+mn-lt"/>
                      </a:endParaRPr>
                    </a:p>
                    <a:p>
                      <a:pPr algn="ctr"/>
                      <a:endParaRPr lang="vi-VN" dirty="0">
                        <a:latin typeface="+mn-lt"/>
                      </a:endParaRPr>
                    </a:p>
                    <a:p>
                      <a:pPr algn="ctr"/>
                      <a:endParaRPr lang="vi-VN" dirty="0">
                        <a:latin typeface="+mn-lt"/>
                      </a:endParaRPr>
                    </a:p>
                    <a:p>
                      <a:pPr algn="ctr"/>
                      <a:endParaRPr lang="vi-VN" dirty="0">
                        <a:latin typeface="+mn-lt"/>
                      </a:endParaRPr>
                    </a:p>
                    <a:p>
                      <a:pPr algn="ctr"/>
                      <a:endParaRPr lang="vi-VN" dirty="0">
                        <a:latin typeface="+mn-lt"/>
                      </a:endParaRPr>
                    </a:p>
                    <a:p>
                      <a:pPr algn="ctr"/>
                      <a:endParaRPr lang="vi-VN" dirty="0">
                        <a:latin typeface="+mn-lt"/>
                      </a:endParaRPr>
                    </a:p>
                    <a:p>
                      <a:pPr algn="ctr"/>
                      <a:endParaRPr lang="vi-VN" dirty="0">
                        <a:latin typeface="+mn-lt"/>
                      </a:endParaRPr>
                    </a:p>
                    <a:p>
                      <a:pPr algn="ctr"/>
                      <a:r>
                        <a:rPr lang="vi-VN" dirty="0">
                          <a:latin typeface="+mn-lt"/>
                        </a:rPr>
                        <a:t>PULS</a:t>
                      </a:r>
                      <a:endParaRPr lang="x-none" dirty="0">
                        <a:latin typeface="+mn-lt"/>
                      </a:endParaRPr>
                    </a:p>
                  </a:txBody>
                  <a:tcPr/>
                </a:tc>
                <a:tc>
                  <a:txBody>
                    <a:bodyPr/>
                    <a:lstStyle/>
                    <a:p>
                      <a:pPr algn="ctr"/>
                      <a:r>
                        <a:rPr lang="x-none" dirty="0">
                          <a:latin typeface="+mn-lt"/>
                        </a:rPr>
                        <a:t>0</a:t>
                      </a:r>
                    </a:p>
                  </a:txBody>
                  <a:tcPr anchor="ctr"/>
                </a:tc>
                <a:tc>
                  <a:txBody>
                    <a:bodyPr/>
                    <a:lstStyle/>
                    <a:p>
                      <a:r>
                        <a:rPr lang="vi-VN" dirty="0">
                          <a:latin typeface="+mn-lt"/>
                          <a:cs typeface="Calibri" panose="020F0502020204030204" pitchFamily="34" charset="0"/>
                        </a:rPr>
                        <a:t>Không tổn thương hoặc trầy xước niệu mạc không đáng kể: đụng dập với tụ máu nhẹ, đường lằn (moulding) niệu mạc do dây dẫn đường.</a:t>
                      </a:r>
                      <a:endParaRPr lang="x-none" dirty="0">
                        <a:latin typeface="+mn-lt"/>
                        <a:cs typeface="Calibri" panose="020F0502020204030204" pitchFamily="34" charset="0"/>
                      </a:endParaRPr>
                    </a:p>
                  </a:txBody>
                  <a:tcPr/>
                </a:tc>
                <a:tc>
                  <a:txBody>
                    <a:bodyPr/>
                    <a:lstStyle/>
                    <a:p>
                      <a:r>
                        <a:rPr lang="en-US" dirty="0" err="1">
                          <a:latin typeface="Arial" pitchFamily="34" charset="0"/>
                          <a:cs typeface="Arial" pitchFamily="34" charset="0"/>
                        </a:rPr>
                        <a:t>Không</a:t>
                      </a:r>
                      <a:r>
                        <a:rPr lang="en-US" dirty="0">
                          <a:latin typeface="Arial" pitchFamily="34" charset="0"/>
                          <a:cs typeface="Arial" pitchFamily="34" charset="0"/>
                        </a:rPr>
                        <a:t> </a:t>
                      </a:r>
                      <a:r>
                        <a:rPr lang="en-US" dirty="0" err="1">
                          <a:latin typeface="Arial" pitchFamily="34" charset="0"/>
                          <a:cs typeface="Arial" pitchFamily="34" charset="0"/>
                        </a:rPr>
                        <a:t>cần</a:t>
                      </a:r>
                      <a:r>
                        <a:rPr lang="en-US" dirty="0">
                          <a:latin typeface="Arial" pitchFamily="34" charset="0"/>
                          <a:cs typeface="Arial" pitchFamily="34" charset="0"/>
                        </a:rPr>
                        <a:t> can </a:t>
                      </a:r>
                      <a:r>
                        <a:rPr lang="en-US" dirty="0" err="1">
                          <a:latin typeface="Arial" pitchFamily="34" charset="0"/>
                          <a:cs typeface="Arial" pitchFamily="34" charset="0"/>
                        </a:rPr>
                        <a:t>thiệp</a:t>
                      </a:r>
                      <a:endParaRPr lang="x-none" dirty="0">
                        <a:latin typeface="Arial" pitchFamily="34" charset="0"/>
                        <a:cs typeface="Arial" pitchFamily="34" charset="0"/>
                      </a:endParaRPr>
                    </a:p>
                  </a:txBody>
                  <a:tcPr anchor="ctr"/>
                </a:tc>
                <a:extLst>
                  <a:ext uri="{0D108BD9-81ED-4DB2-BD59-A6C34878D82A}">
                    <a16:rowId xmlns:a16="http://schemas.microsoft.com/office/drawing/2014/main" xmlns="" val="1620494723"/>
                  </a:ext>
                </a:extLst>
              </a:tr>
              <a:tr h="370840">
                <a:tc vMerge="1">
                  <a:txBody>
                    <a:bodyPr/>
                    <a:lstStyle/>
                    <a:p>
                      <a:endParaRPr lang="x-none" dirty="0"/>
                    </a:p>
                  </a:txBody>
                  <a:tcPr/>
                </a:tc>
                <a:tc>
                  <a:txBody>
                    <a:bodyPr/>
                    <a:lstStyle/>
                    <a:p>
                      <a:pPr algn="ctr"/>
                      <a:r>
                        <a:rPr lang="x-none" dirty="0">
                          <a:latin typeface="+mn-lt"/>
                        </a:rPr>
                        <a:t>1</a:t>
                      </a:r>
                    </a:p>
                  </a:txBody>
                  <a:tcPr anchor="ctr"/>
                </a:tc>
                <a:tc>
                  <a:txBody>
                    <a:bodyPr/>
                    <a:lstStyle/>
                    <a:p>
                      <a:r>
                        <a:rPr lang="vi-VN" dirty="0">
                          <a:latin typeface="+mn-lt"/>
                          <a:cs typeface="Calibri" panose="020F0502020204030204" pitchFamily="34" charset="0"/>
                        </a:rPr>
                        <a:t>Tổn thương niệu mạc lớp nông và/ hoặc tụ máu/ phù niệu mạc mức độ nặng</a:t>
                      </a:r>
                      <a:endParaRPr lang="x-none" dirty="0">
                        <a:latin typeface="+mn-lt"/>
                        <a:cs typeface="Calibri" panose="020F0502020204030204" pitchFamily="34" charset="0"/>
                      </a:endParaRPr>
                    </a:p>
                  </a:txBody>
                  <a:tcPr/>
                </a:tc>
                <a:tc>
                  <a:txBody>
                    <a:bodyPr/>
                    <a:lstStyle/>
                    <a:p>
                      <a:r>
                        <a:rPr lang="en-US" dirty="0" err="1">
                          <a:latin typeface="Arial" pitchFamily="34" charset="0"/>
                          <a:cs typeface="Arial" pitchFamily="34" charset="0"/>
                        </a:rPr>
                        <a:t>Không</a:t>
                      </a:r>
                      <a:r>
                        <a:rPr lang="en-US" dirty="0">
                          <a:latin typeface="Arial" pitchFamily="34" charset="0"/>
                          <a:cs typeface="Arial" pitchFamily="34" charset="0"/>
                        </a:rPr>
                        <a:t> </a:t>
                      </a:r>
                      <a:r>
                        <a:rPr lang="en-US" dirty="0" err="1">
                          <a:latin typeface="Arial" pitchFamily="34" charset="0"/>
                          <a:cs typeface="Arial" pitchFamily="34" charset="0"/>
                        </a:rPr>
                        <a:t>cần</a:t>
                      </a:r>
                      <a:r>
                        <a:rPr lang="en-US" dirty="0">
                          <a:latin typeface="Arial" pitchFamily="34" charset="0"/>
                          <a:cs typeface="Arial" pitchFamily="34" charset="0"/>
                        </a:rPr>
                        <a:t> can </a:t>
                      </a:r>
                      <a:r>
                        <a:rPr lang="en-US" dirty="0" err="1">
                          <a:latin typeface="Arial" pitchFamily="34" charset="0"/>
                          <a:cs typeface="Arial" pitchFamily="34" charset="0"/>
                        </a:rPr>
                        <a:t>thiệp</a:t>
                      </a:r>
                      <a:r>
                        <a:rPr lang="en-US" dirty="0">
                          <a:latin typeface="Arial" pitchFamily="34" charset="0"/>
                          <a:cs typeface="Arial" pitchFamily="34" charset="0"/>
                        </a:rPr>
                        <a:t>, </a:t>
                      </a:r>
                      <a:r>
                        <a:rPr lang="en-US" dirty="0" err="1">
                          <a:latin typeface="Arial" pitchFamily="34" charset="0"/>
                          <a:cs typeface="Arial" pitchFamily="34" charset="0"/>
                        </a:rPr>
                        <a:t>có</a:t>
                      </a:r>
                      <a:r>
                        <a:rPr lang="en-US" dirty="0">
                          <a:latin typeface="Arial" pitchFamily="34" charset="0"/>
                          <a:cs typeface="Arial" pitchFamily="34" charset="0"/>
                        </a:rPr>
                        <a:t> </a:t>
                      </a:r>
                      <a:r>
                        <a:rPr lang="en-US" dirty="0" err="1">
                          <a:latin typeface="Arial" pitchFamily="34" charset="0"/>
                          <a:cs typeface="Arial" pitchFamily="34" charset="0"/>
                        </a:rPr>
                        <a:t>thể</a:t>
                      </a:r>
                      <a:r>
                        <a:rPr lang="en-US" dirty="0">
                          <a:latin typeface="Arial" pitchFamily="34" charset="0"/>
                          <a:cs typeface="Arial" pitchFamily="34" charset="0"/>
                        </a:rPr>
                        <a:t> </a:t>
                      </a:r>
                      <a:r>
                        <a:rPr lang="en-US" dirty="0" err="1">
                          <a:latin typeface="Arial" pitchFamily="34" charset="0"/>
                          <a:cs typeface="Arial" pitchFamily="34" charset="0"/>
                        </a:rPr>
                        <a:t>đặt</a:t>
                      </a:r>
                      <a:r>
                        <a:rPr lang="en-US" dirty="0">
                          <a:latin typeface="Arial" pitchFamily="34" charset="0"/>
                          <a:cs typeface="Arial" pitchFamily="34" charset="0"/>
                        </a:rPr>
                        <a:t> </a:t>
                      </a:r>
                      <a:r>
                        <a:rPr lang="en-US" dirty="0" err="1">
                          <a:latin typeface="Arial" pitchFamily="34" charset="0"/>
                          <a:cs typeface="Arial" pitchFamily="34" charset="0"/>
                        </a:rPr>
                        <a:t>thông</a:t>
                      </a:r>
                      <a:r>
                        <a:rPr lang="en-US" dirty="0">
                          <a:latin typeface="Arial" pitchFamily="34" charset="0"/>
                          <a:cs typeface="Arial" pitchFamily="34" charset="0"/>
                        </a:rPr>
                        <a:t> JJ </a:t>
                      </a:r>
                      <a:endParaRPr lang="x-none" dirty="0">
                        <a:latin typeface="Arial" pitchFamily="34" charset="0"/>
                        <a:cs typeface="Arial" pitchFamily="34" charset="0"/>
                      </a:endParaRPr>
                    </a:p>
                  </a:txBody>
                  <a:tcPr/>
                </a:tc>
                <a:extLst>
                  <a:ext uri="{0D108BD9-81ED-4DB2-BD59-A6C34878D82A}">
                    <a16:rowId xmlns:a16="http://schemas.microsoft.com/office/drawing/2014/main" xmlns="" val="954493578"/>
                  </a:ext>
                </a:extLst>
              </a:tr>
              <a:tr h="370840">
                <a:tc vMerge="1">
                  <a:txBody>
                    <a:bodyPr/>
                    <a:lstStyle/>
                    <a:p>
                      <a:endParaRPr lang="x-none" dirty="0"/>
                    </a:p>
                  </a:txBody>
                  <a:tcPr/>
                </a:tc>
                <a:tc>
                  <a:txBody>
                    <a:bodyPr/>
                    <a:lstStyle/>
                    <a:p>
                      <a:pPr algn="ctr"/>
                      <a:r>
                        <a:rPr lang="x-none" dirty="0">
                          <a:latin typeface="+mn-lt"/>
                        </a:rPr>
                        <a:t>2</a:t>
                      </a:r>
                    </a:p>
                  </a:txBody>
                  <a:tcPr anchor="ctr"/>
                </a:tc>
                <a:tc>
                  <a:txBody>
                    <a:bodyPr/>
                    <a:lstStyle/>
                    <a:p>
                      <a:r>
                        <a:rPr lang="vi-VN" dirty="0">
                          <a:latin typeface="+mn-lt"/>
                          <a:cs typeface="Calibri" panose="020F0502020204030204" pitchFamily="34" charset="0"/>
                        </a:rPr>
                        <a:t>Tổn thương lớp dưới niệu mạc: rách sâu niệu mạc và lớp dưới niệu mạc (thành niệu quản chưa bị đứt rời, không bị thoát nước tiểu)</a:t>
                      </a:r>
                      <a:endParaRPr lang="x-none" dirty="0">
                        <a:latin typeface="+mn-lt"/>
                        <a:cs typeface="Calibri" panose="020F0502020204030204" pitchFamily="34" charset="0"/>
                      </a:endParaRPr>
                    </a:p>
                  </a:txBody>
                  <a:tcPr/>
                </a:tc>
                <a:tc>
                  <a:txBody>
                    <a:bodyPr/>
                    <a:lstStyle/>
                    <a:p>
                      <a:r>
                        <a:rPr lang="en-US" dirty="0" err="1">
                          <a:latin typeface="Arial" pitchFamily="34" charset="0"/>
                          <a:cs typeface="Arial" pitchFamily="34" charset="0"/>
                        </a:rPr>
                        <a:t>Đặt</a:t>
                      </a:r>
                      <a:r>
                        <a:rPr lang="en-US" dirty="0">
                          <a:latin typeface="Arial" pitchFamily="34" charset="0"/>
                          <a:cs typeface="Arial" pitchFamily="34" charset="0"/>
                        </a:rPr>
                        <a:t> </a:t>
                      </a:r>
                      <a:r>
                        <a:rPr lang="en-US" dirty="0" err="1">
                          <a:latin typeface="Arial" pitchFamily="34" charset="0"/>
                          <a:cs typeface="Arial" pitchFamily="34" charset="0"/>
                        </a:rPr>
                        <a:t>thông</a:t>
                      </a:r>
                      <a:r>
                        <a:rPr lang="en-US" dirty="0">
                          <a:latin typeface="Arial" pitchFamily="34" charset="0"/>
                          <a:cs typeface="Arial" pitchFamily="34" charset="0"/>
                        </a:rPr>
                        <a:t> JJ 1-2 </a:t>
                      </a:r>
                      <a:r>
                        <a:rPr lang="en-US" dirty="0" err="1">
                          <a:latin typeface="Arial" pitchFamily="34" charset="0"/>
                          <a:cs typeface="Arial" pitchFamily="34" charset="0"/>
                        </a:rPr>
                        <a:t>tuần</a:t>
                      </a:r>
                      <a:r>
                        <a:rPr lang="en-US" dirty="0">
                          <a:latin typeface="Arial" pitchFamily="34" charset="0"/>
                          <a:cs typeface="Arial" pitchFamily="34" charset="0"/>
                        </a:rPr>
                        <a:t>.</a:t>
                      </a:r>
                      <a:endParaRPr lang="x-none" dirty="0">
                        <a:latin typeface="Arial" pitchFamily="34" charset="0"/>
                        <a:cs typeface="Arial" pitchFamily="34" charset="0"/>
                      </a:endParaRPr>
                    </a:p>
                  </a:txBody>
                  <a:tcPr anchor="ctr"/>
                </a:tc>
                <a:extLst>
                  <a:ext uri="{0D108BD9-81ED-4DB2-BD59-A6C34878D82A}">
                    <a16:rowId xmlns:a16="http://schemas.microsoft.com/office/drawing/2014/main" xmlns="" val="1608488827"/>
                  </a:ext>
                </a:extLst>
              </a:tr>
              <a:tr h="370840">
                <a:tc vMerge="1">
                  <a:txBody>
                    <a:bodyPr/>
                    <a:lstStyle/>
                    <a:p>
                      <a:endParaRPr lang="x-none" dirty="0"/>
                    </a:p>
                  </a:txBody>
                  <a:tcPr/>
                </a:tc>
                <a:tc>
                  <a:txBody>
                    <a:bodyPr/>
                    <a:lstStyle/>
                    <a:p>
                      <a:pPr algn="ctr"/>
                      <a:r>
                        <a:rPr lang="x-none" dirty="0">
                          <a:latin typeface="+mn-lt"/>
                        </a:rPr>
                        <a:t>3</a:t>
                      </a:r>
                    </a:p>
                  </a:txBody>
                  <a:tcPr anchor="ctr"/>
                </a:tc>
                <a:tc>
                  <a:txBody>
                    <a:bodyPr/>
                    <a:lstStyle/>
                    <a:p>
                      <a:r>
                        <a:rPr lang="en-US" dirty="0" err="1">
                          <a:latin typeface="Arial" pitchFamily="34" charset="0"/>
                          <a:cs typeface="Arial" pitchFamily="34" charset="0"/>
                        </a:rPr>
                        <a:t>Rách</a:t>
                      </a:r>
                      <a:r>
                        <a:rPr lang="en-US" dirty="0">
                          <a:latin typeface="Arial" pitchFamily="34" charset="0"/>
                          <a:cs typeface="Arial" pitchFamily="34" charset="0"/>
                        </a:rPr>
                        <a:t> &lt; 50% chu vi </a:t>
                      </a:r>
                      <a:r>
                        <a:rPr lang="en-US" dirty="0" err="1">
                          <a:latin typeface="Arial" pitchFamily="34" charset="0"/>
                          <a:cs typeface="Arial" pitchFamily="34" charset="0"/>
                        </a:rPr>
                        <a:t>niệu</a:t>
                      </a:r>
                      <a:r>
                        <a:rPr lang="en-US" dirty="0">
                          <a:latin typeface="Arial" pitchFamily="34" charset="0"/>
                          <a:cs typeface="Arial" pitchFamily="34" charset="0"/>
                        </a:rPr>
                        <a:t> </a:t>
                      </a:r>
                      <a:r>
                        <a:rPr lang="en-US" dirty="0" err="1">
                          <a:latin typeface="Arial" pitchFamily="34" charset="0"/>
                          <a:cs typeface="Arial" pitchFamily="34" charset="0"/>
                        </a:rPr>
                        <a:t>quản</a:t>
                      </a:r>
                      <a:r>
                        <a:rPr lang="en-US" dirty="0">
                          <a:latin typeface="Arial" pitchFamily="34" charset="0"/>
                          <a:cs typeface="Arial" pitchFamily="34" charset="0"/>
                        </a:rPr>
                        <a:t>.</a:t>
                      </a:r>
                      <a:endParaRPr lang="x-none" dirty="0">
                        <a:latin typeface="Arial" pitchFamily="34" charset="0"/>
                        <a:cs typeface="Arial" pitchFamily="34" charset="0"/>
                      </a:endParaRPr>
                    </a:p>
                  </a:txBody>
                  <a:tcPr/>
                </a:tc>
                <a:tc>
                  <a:txBody>
                    <a:bodyPr/>
                    <a:lstStyle/>
                    <a:p>
                      <a:r>
                        <a:rPr lang="en-US" dirty="0" err="1">
                          <a:latin typeface="Arial" pitchFamily="34" charset="0"/>
                          <a:cs typeface="Arial" pitchFamily="34" charset="0"/>
                        </a:rPr>
                        <a:t>Đặt</a:t>
                      </a:r>
                      <a:r>
                        <a:rPr lang="en-US" dirty="0">
                          <a:latin typeface="Arial" pitchFamily="34" charset="0"/>
                          <a:cs typeface="Arial" pitchFamily="34" charset="0"/>
                        </a:rPr>
                        <a:t> </a:t>
                      </a:r>
                      <a:r>
                        <a:rPr lang="en-US" dirty="0" err="1">
                          <a:latin typeface="Arial" pitchFamily="34" charset="0"/>
                          <a:cs typeface="Arial" pitchFamily="34" charset="0"/>
                        </a:rPr>
                        <a:t>thông</a:t>
                      </a:r>
                      <a:r>
                        <a:rPr lang="en-US" dirty="0">
                          <a:latin typeface="Arial" pitchFamily="34" charset="0"/>
                          <a:cs typeface="Arial" pitchFamily="34" charset="0"/>
                        </a:rPr>
                        <a:t> JJ 3-4 </a:t>
                      </a:r>
                      <a:r>
                        <a:rPr lang="en-US" dirty="0" err="1">
                          <a:latin typeface="Arial" pitchFamily="34" charset="0"/>
                          <a:cs typeface="Arial" pitchFamily="34" charset="0"/>
                        </a:rPr>
                        <a:t>tuần</a:t>
                      </a:r>
                      <a:endParaRPr lang="x-none" dirty="0">
                        <a:latin typeface="Arial" pitchFamily="34" charset="0"/>
                        <a:cs typeface="Arial" pitchFamily="34" charset="0"/>
                      </a:endParaRPr>
                    </a:p>
                  </a:txBody>
                  <a:tcPr/>
                </a:tc>
                <a:extLst>
                  <a:ext uri="{0D108BD9-81ED-4DB2-BD59-A6C34878D82A}">
                    <a16:rowId xmlns:a16="http://schemas.microsoft.com/office/drawing/2014/main" xmlns="" val="3277708290"/>
                  </a:ext>
                </a:extLst>
              </a:tr>
              <a:tr h="370840">
                <a:tc vMerge="1">
                  <a:txBody>
                    <a:bodyPr/>
                    <a:lstStyle/>
                    <a:p>
                      <a:endParaRPr lang="x-none" dirty="0"/>
                    </a:p>
                  </a:txBody>
                  <a:tcPr/>
                </a:tc>
                <a:tc>
                  <a:txBody>
                    <a:bodyPr/>
                    <a:lstStyle/>
                    <a:p>
                      <a:pPr algn="ctr"/>
                      <a:r>
                        <a:rPr lang="x-none" dirty="0">
                          <a:latin typeface="Arial" pitchFamily="34" charset="0"/>
                          <a:cs typeface="Arial" pitchFamily="34" charset="0"/>
                        </a:rPr>
                        <a:t>4</a:t>
                      </a:r>
                    </a:p>
                  </a:txBody>
                  <a:tcPr anchor="ctr"/>
                </a:tc>
                <a:tc>
                  <a:txBody>
                    <a:bodyPr/>
                    <a:lstStyle/>
                    <a:p>
                      <a:r>
                        <a:rPr lang="en-US" dirty="0" err="1">
                          <a:latin typeface="Arial" pitchFamily="34" charset="0"/>
                          <a:cs typeface="Arial" pitchFamily="34" charset="0"/>
                        </a:rPr>
                        <a:t>Rách</a:t>
                      </a:r>
                      <a:r>
                        <a:rPr lang="en-US" dirty="0">
                          <a:latin typeface="Arial" pitchFamily="34" charset="0"/>
                          <a:cs typeface="Arial" pitchFamily="34" charset="0"/>
                        </a:rPr>
                        <a:t> 50-99% chu vi </a:t>
                      </a:r>
                      <a:r>
                        <a:rPr lang="en-US" dirty="0" err="1">
                          <a:latin typeface="Arial" pitchFamily="34" charset="0"/>
                          <a:cs typeface="Arial" pitchFamily="34" charset="0"/>
                        </a:rPr>
                        <a:t>niệu</a:t>
                      </a:r>
                      <a:r>
                        <a:rPr lang="en-US" dirty="0">
                          <a:latin typeface="Arial" pitchFamily="34" charset="0"/>
                          <a:cs typeface="Arial" pitchFamily="34" charset="0"/>
                        </a:rPr>
                        <a:t> </a:t>
                      </a:r>
                      <a:r>
                        <a:rPr lang="en-US" dirty="0" err="1">
                          <a:latin typeface="Arial" pitchFamily="34" charset="0"/>
                          <a:cs typeface="Arial" pitchFamily="34" charset="0"/>
                        </a:rPr>
                        <a:t>quản</a:t>
                      </a:r>
                      <a:r>
                        <a:rPr lang="en-US" dirty="0">
                          <a:latin typeface="Arial" pitchFamily="34" charset="0"/>
                          <a:cs typeface="Arial" pitchFamily="34" charset="0"/>
                        </a:rPr>
                        <a:t>.</a:t>
                      </a:r>
                      <a:endParaRPr lang="x-none" dirty="0">
                        <a:latin typeface="Arial" pitchFamily="34" charset="0"/>
                        <a:cs typeface="Arial" pitchFamily="34" charset="0"/>
                      </a:endParaRPr>
                    </a:p>
                  </a:txBody>
                  <a:tcPr anchor="ctr"/>
                </a:tc>
                <a:tc>
                  <a:txBody>
                    <a:bodyPr/>
                    <a:lstStyle/>
                    <a:p>
                      <a:r>
                        <a:rPr lang="vi-VN" dirty="0">
                          <a:latin typeface="Arial" pitchFamily="34" charset="0"/>
                          <a:cs typeface="Arial" pitchFamily="34" charset="0"/>
                        </a:rPr>
                        <a:t>Đặt thông JJ 6-12 tuần (cố gắng bảo tồn cầu mô còn lại); một số trường hợp phẫu thuật tái tạo nếu thất bại</a:t>
                      </a:r>
                      <a:endParaRPr lang="x-none" dirty="0">
                        <a:latin typeface="Arial" pitchFamily="34" charset="0"/>
                        <a:cs typeface="Arial" pitchFamily="34" charset="0"/>
                      </a:endParaRPr>
                    </a:p>
                  </a:txBody>
                  <a:tcPr/>
                </a:tc>
                <a:extLst>
                  <a:ext uri="{0D108BD9-81ED-4DB2-BD59-A6C34878D82A}">
                    <a16:rowId xmlns:a16="http://schemas.microsoft.com/office/drawing/2014/main" xmlns="" val="117765482"/>
                  </a:ext>
                </a:extLst>
              </a:tr>
              <a:tr h="370840">
                <a:tc vMerge="1">
                  <a:txBody>
                    <a:bodyPr/>
                    <a:lstStyle/>
                    <a:p>
                      <a:endParaRPr lang="x-none" dirty="0"/>
                    </a:p>
                  </a:txBody>
                  <a:tcPr/>
                </a:tc>
                <a:tc>
                  <a:txBody>
                    <a:bodyPr/>
                    <a:lstStyle/>
                    <a:p>
                      <a:pPr algn="ctr"/>
                      <a:r>
                        <a:rPr lang="x-none" dirty="0">
                          <a:latin typeface="Arial" pitchFamily="34" charset="0"/>
                          <a:cs typeface="Arial" pitchFamily="34" charset="0"/>
                        </a:rPr>
                        <a:t>5</a:t>
                      </a:r>
                    </a:p>
                  </a:txBody>
                  <a:tcPr anchor="ctr"/>
                </a:tc>
                <a:tc>
                  <a:txBody>
                    <a:bodyPr/>
                    <a:lstStyle/>
                    <a:p>
                      <a:r>
                        <a:rPr lang="en-US" dirty="0" err="1">
                          <a:latin typeface="Arial" pitchFamily="34" charset="0"/>
                          <a:cs typeface="Arial" pitchFamily="34" charset="0"/>
                        </a:rPr>
                        <a:t>Đứt</a:t>
                      </a:r>
                      <a:r>
                        <a:rPr lang="en-US" dirty="0">
                          <a:latin typeface="Arial" pitchFamily="34" charset="0"/>
                          <a:cs typeface="Arial" pitchFamily="34" charset="0"/>
                        </a:rPr>
                        <a:t> </a:t>
                      </a:r>
                      <a:r>
                        <a:rPr lang="en-US" dirty="0" err="1">
                          <a:latin typeface="Arial" pitchFamily="34" charset="0"/>
                          <a:cs typeface="Arial" pitchFamily="34" charset="0"/>
                        </a:rPr>
                        <a:t>rời</a:t>
                      </a:r>
                      <a:r>
                        <a:rPr lang="en-US" dirty="0">
                          <a:latin typeface="Arial" pitchFamily="34" charset="0"/>
                          <a:cs typeface="Arial" pitchFamily="34" charset="0"/>
                        </a:rPr>
                        <a:t> </a:t>
                      </a:r>
                      <a:r>
                        <a:rPr lang="en-US" dirty="0" err="1">
                          <a:latin typeface="Arial" pitchFamily="34" charset="0"/>
                          <a:cs typeface="Arial" pitchFamily="34" charset="0"/>
                        </a:rPr>
                        <a:t>toàn</a:t>
                      </a:r>
                      <a:r>
                        <a:rPr lang="en-US" dirty="0">
                          <a:latin typeface="Arial" pitchFamily="34" charset="0"/>
                          <a:cs typeface="Arial" pitchFamily="34" charset="0"/>
                        </a:rPr>
                        <a:t> </a:t>
                      </a:r>
                      <a:r>
                        <a:rPr lang="en-US" dirty="0" err="1">
                          <a:latin typeface="Arial" pitchFamily="34" charset="0"/>
                          <a:cs typeface="Arial" pitchFamily="34" charset="0"/>
                        </a:rPr>
                        <a:t>bộ</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a:t>
                      </a:r>
                      <a:r>
                        <a:rPr lang="en-US" dirty="0" err="1">
                          <a:latin typeface="Arial" pitchFamily="34" charset="0"/>
                          <a:cs typeface="Arial" pitchFamily="34" charset="0"/>
                        </a:rPr>
                        <a:t>quản</a:t>
                      </a:r>
                      <a:r>
                        <a:rPr lang="en-US" dirty="0">
                          <a:latin typeface="Arial" pitchFamily="34" charset="0"/>
                          <a:cs typeface="Arial" pitchFamily="34" charset="0"/>
                        </a:rPr>
                        <a:t>.</a:t>
                      </a:r>
                      <a:endParaRPr lang="x-none" dirty="0">
                        <a:latin typeface="Arial" pitchFamily="34" charset="0"/>
                        <a:cs typeface="Arial" pitchFamily="34" charset="0"/>
                      </a:endParaRPr>
                    </a:p>
                  </a:txBody>
                  <a:tcPr anchor="ctr"/>
                </a:tc>
                <a:tc>
                  <a:txBody>
                    <a:bodyPr/>
                    <a:lstStyle/>
                    <a:p>
                      <a:r>
                        <a:rPr lang="vi-VN" dirty="0">
                          <a:latin typeface="Arial" pitchFamily="34" charset="0"/>
                          <a:cs typeface="Arial" pitchFamily="34" charset="0"/>
                        </a:rPr>
                        <a:t>Đặt thông JJ hoặc dẫn lưu thận tạm thời; phẫu thuật tái tạo là bắt buộc.</a:t>
                      </a:r>
                      <a:endParaRPr lang="x-none" dirty="0">
                        <a:latin typeface="Arial" pitchFamily="34" charset="0"/>
                        <a:cs typeface="Arial" pitchFamily="34" charset="0"/>
                      </a:endParaRPr>
                    </a:p>
                  </a:txBody>
                  <a:tcPr/>
                </a:tc>
                <a:extLst>
                  <a:ext uri="{0D108BD9-81ED-4DB2-BD59-A6C34878D82A}">
                    <a16:rowId xmlns:a16="http://schemas.microsoft.com/office/drawing/2014/main" xmlns="" val="3302838613"/>
                  </a:ext>
                </a:extLst>
              </a:tr>
            </a:tbl>
          </a:graphicData>
        </a:graphic>
      </p:graphicFrame>
      <p:sp>
        <p:nvSpPr>
          <p:cNvPr id="5" name="Rectangle 4">
            <a:extLst>
              <a:ext uri="{FF2B5EF4-FFF2-40B4-BE49-F238E27FC236}">
                <a16:creationId xmlns:a16="http://schemas.microsoft.com/office/drawing/2014/main" xmlns="" id="{6BCA25B2-6B3D-2540-A2E5-B806B7A5FDF2}"/>
              </a:ext>
            </a:extLst>
          </p:cNvPr>
          <p:cNvSpPr/>
          <p:nvPr/>
        </p:nvSpPr>
        <p:spPr>
          <a:xfrm>
            <a:off x="1230630" y="6219290"/>
            <a:ext cx="9029700" cy="646331"/>
          </a:xfrm>
          <a:prstGeom prst="rect">
            <a:avLst/>
          </a:prstGeom>
        </p:spPr>
        <p:txBody>
          <a:bodyPr wrap="square">
            <a:spAutoFit/>
          </a:bodyPr>
          <a:lstStyle/>
          <a:p>
            <a:pPr algn="ctr"/>
            <a:r>
              <a:rPr lang="vi-VN" dirty="0"/>
              <a:t>PULS: Post‐Ureteroscopic Lesion Scale </a:t>
            </a:r>
          </a:p>
          <a:p>
            <a:pPr algn="ctr"/>
            <a:r>
              <a:rPr lang="vi-VN" dirty="0"/>
              <a:t>(Thang đo thương tổn sau nội soi niệu quản ngược dòng).</a:t>
            </a:r>
            <a:endParaRPr lang="x-none" dirty="0"/>
          </a:p>
        </p:txBody>
      </p:sp>
    </p:spTree>
    <p:extLst>
      <p:ext uri="{BB962C8B-B14F-4D97-AF65-F5344CB8AC3E}">
        <p14:creationId xmlns:p14="http://schemas.microsoft.com/office/powerpoint/2010/main" val="3100662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CEB9AB-BF45-D04F-A7B9-673D3A5E6E8E}"/>
              </a:ext>
            </a:extLst>
          </p:cNvPr>
          <p:cNvSpPr>
            <a:spLocks noGrp="1"/>
          </p:cNvSpPr>
          <p:nvPr>
            <p:ph type="title"/>
          </p:nvPr>
        </p:nvSpPr>
        <p:spPr/>
        <p:txBody>
          <a:bodyPr>
            <a:normAutofit/>
          </a:bodyPr>
          <a:lstStyle/>
          <a:p>
            <a:r>
              <a:rPr lang="en-US" b="1"/>
              <a:t>13. </a:t>
            </a:r>
            <a:r>
              <a:rPr lang="x-none" b="1"/>
              <a:t>MỘT </a:t>
            </a:r>
            <a:r>
              <a:rPr lang="x-none" b="1" dirty="0"/>
              <a:t>SỐ TRIỆU CHỨNG THƯỜNG GẶP KHI </a:t>
            </a:r>
            <a:r>
              <a:rPr lang="x-none" b="1"/>
              <a:t>ĐẶT </a:t>
            </a:r>
            <a:r>
              <a:rPr lang="en-US" b="1"/>
              <a:t>nòng</a:t>
            </a:r>
            <a:r>
              <a:rPr lang="x-none" b="1"/>
              <a:t> </a:t>
            </a:r>
            <a:r>
              <a:rPr lang="x-none" b="1" dirty="0"/>
              <a:t>NIỆU QUẢN (JJ)</a:t>
            </a:r>
          </a:p>
        </p:txBody>
      </p:sp>
      <p:sp>
        <p:nvSpPr>
          <p:cNvPr id="3" name="Content Placeholder 2">
            <a:extLst>
              <a:ext uri="{FF2B5EF4-FFF2-40B4-BE49-F238E27FC236}">
                <a16:creationId xmlns:a16="http://schemas.microsoft.com/office/drawing/2014/main" xmlns="" id="{271E0BB3-FB44-654B-B7AB-5334D9972E00}"/>
              </a:ext>
            </a:extLst>
          </p:cNvPr>
          <p:cNvSpPr>
            <a:spLocks noGrp="1"/>
          </p:cNvSpPr>
          <p:nvPr>
            <p:ph idx="4294967295"/>
          </p:nvPr>
        </p:nvSpPr>
        <p:spPr>
          <a:xfrm>
            <a:off x="838200" y="1825625"/>
            <a:ext cx="10515600" cy="4351338"/>
          </a:xfrm>
          <a:prstGeom prst="rect">
            <a:avLst/>
          </a:prstGeom>
        </p:spPr>
        <p:txBody>
          <a:bodyPr/>
          <a:lstStyle/>
          <a:p>
            <a:r>
              <a:rPr lang="en-US" dirty="0" err="1"/>
              <a:t>Đ</a:t>
            </a:r>
            <a:r>
              <a:rPr lang="x-none" dirty="0"/>
              <a:t>i tiểu nhiều lần vì kích thích bàng quang.</a:t>
            </a:r>
          </a:p>
          <a:p>
            <a:r>
              <a:rPr lang="en-US" dirty="0" err="1"/>
              <a:t>Đ</a:t>
            </a:r>
            <a:r>
              <a:rPr lang="x-none" dirty="0"/>
              <a:t>i tiểu máu từ nhẹ đến nặng (cho thuốc kháng cholinergic và chẹn alpha để điều trị những triệu chứng này).</a:t>
            </a:r>
          </a:p>
          <a:p>
            <a:r>
              <a:rPr lang="en-US" dirty="0"/>
              <a:t>R</a:t>
            </a:r>
            <a:r>
              <a:rPr lang="x-none" dirty="0"/>
              <a:t>út thông niệu quản sau 4 - 8 tuần tuỳ theo tính chất phức tạp của điều trị.</a:t>
            </a:r>
          </a:p>
        </p:txBody>
      </p:sp>
      <p:sp>
        <p:nvSpPr>
          <p:cNvPr id="4" name="TextBox 3">
            <a:extLst>
              <a:ext uri="{FF2B5EF4-FFF2-40B4-BE49-F238E27FC236}">
                <a16:creationId xmlns:a16="http://schemas.microsoft.com/office/drawing/2014/main" xmlns="" id="{9775A6AE-099E-4243-BE9F-994C1CF364AC}"/>
              </a:ext>
            </a:extLst>
          </p:cNvPr>
          <p:cNvSpPr txBox="1"/>
          <p:nvPr/>
        </p:nvSpPr>
        <p:spPr>
          <a:xfrm>
            <a:off x="651054" y="5994916"/>
            <a:ext cx="10474146" cy="369332"/>
          </a:xfrm>
          <a:prstGeom prst="rect">
            <a:avLst/>
          </a:prstGeom>
          <a:noFill/>
        </p:spPr>
        <p:txBody>
          <a:bodyPr wrap="square" rtlCol="0">
            <a:spAutoFit/>
          </a:bodyPr>
          <a:lstStyle/>
          <a:p>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chẩn</a:t>
            </a:r>
            <a:r>
              <a:rPr lang="en-US" dirty="0">
                <a:latin typeface="Arial" pitchFamily="34" charset="0"/>
                <a:cs typeface="Arial" pitchFamily="34" charset="0"/>
              </a:rPr>
              <a:t> </a:t>
            </a:r>
            <a:r>
              <a:rPr lang="en-US" dirty="0" err="1">
                <a:latin typeface="Arial" pitchFamily="34" charset="0"/>
                <a:cs typeface="Arial" pitchFamily="34" charset="0"/>
              </a:rPr>
              <a:t>đoán</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tiết</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(VUNA 2015)</a:t>
            </a:r>
          </a:p>
        </p:txBody>
      </p:sp>
    </p:spTree>
    <p:extLst>
      <p:ext uri="{BB962C8B-B14F-4D97-AF65-F5344CB8AC3E}">
        <p14:creationId xmlns:p14="http://schemas.microsoft.com/office/powerpoint/2010/main" val="1715026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CF1D81-F13F-114B-8E1C-C18B942142D8}"/>
              </a:ext>
            </a:extLst>
          </p:cNvPr>
          <p:cNvSpPr>
            <a:spLocks noGrp="1"/>
          </p:cNvSpPr>
          <p:nvPr>
            <p:ph type="title"/>
          </p:nvPr>
        </p:nvSpPr>
        <p:spPr/>
        <p:txBody>
          <a:bodyPr/>
          <a:lstStyle/>
          <a:p>
            <a:r>
              <a:rPr lang="en-US" b="1"/>
              <a:t>14. </a:t>
            </a:r>
            <a:r>
              <a:rPr lang="x-none" b="1"/>
              <a:t>BIẾN </a:t>
            </a:r>
            <a:r>
              <a:rPr lang="x-none" b="1" dirty="0"/>
              <a:t>CHỨNG</a:t>
            </a:r>
          </a:p>
        </p:txBody>
      </p:sp>
      <p:pic>
        <p:nvPicPr>
          <p:cNvPr id="5" name="Content Placeholder 4">
            <a:extLst>
              <a:ext uri="{FF2B5EF4-FFF2-40B4-BE49-F238E27FC236}">
                <a16:creationId xmlns:a16="http://schemas.microsoft.com/office/drawing/2014/main" xmlns="" id="{A5202687-0591-1545-8043-74A07C8AC2A4}"/>
              </a:ext>
            </a:extLst>
          </p:cNvPr>
          <p:cNvPicPr>
            <a:picLocks noGrp="1" noChangeAspect="1"/>
          </p:cNvPicPr>
          <p:nvPr>
            <p:ph idx="4294967295"/>
          </p:nvPr>
        </p:nvPicPr>
        <p:blipFill>
          <a:blip r:embed="rId2"/>
          <a:stretch>
            <a:fillRect/>
          </a:stretch>
        </p:blipFill>
        <p:spPr>
          <a:xfrm>
            <a:off x="3168805" y="1204141"/>
            <a:ext cx="5854389" cy="4801372"/>
          </a:xfrm>
          <a:prstGeom prst="rect">
            <a:avLst/>
          </a:prstGeom>
          <a:effectLst>
            <a:reflection endPos="0" dir="5400000" sy="-100000" algn="bl" rotWithShape="0"/>
          </a:effectLst>
        </p:spPr>
      </p:pic>
      <p:sp>
        <p:nvSpPr>
          <p:cNvPr id="6" name="TextBox 5">
            <a:extLst>
              <a:ext uri="{FF2B5EF4-FFF2-40B4-BE49-F238E27FC236}">
                <a16:creationId xmlns:a16="http://schemas.microsoft.com/office/drawing/2014/main" xmlns="" id="{BE25A1CA-7BA3-604B-A084-7EC886BEAF9D}"/>
              </a:ext>
            </a:extLst>
          </p:cNvPr>
          <p:cNvSpPr txBox="1"/>
          <p:nvPr/>
        </p:nvSpPr>
        <p:spPr>
          <a:xfrm>
            <a:off x="304800" y="6176962"/>
            <a:ext cx="10706099" cy="369332"/>
          </a:xfrm>
          <a:prstGeom prst="rect">
            <a:avLst/>
          </a:prstGeom>
          <a:noFill/>
        </p:spPr>
        <p:txBody>
          <a:bodyPr wrap="square" rtlCol="0">
            <a:spAutoFit/>
          </a:bodyPr>
          <a:lstStyle/>
          <a:p>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chẩn</a:t>
            </a:r>
            <a:r>
              <a:rPr lang="en-US" dirty="0">
                <a:latin typeface="Arial" pitchFamily="34" charset="0"/>
                <a:cs typeface="Arial" pitchFamily="34" charset="0"/>
              </a:rPr>
              <a:t> </a:t>
            </a:r>
            <a:r>
              <a:rPr lang="en-US" dirty="0" err="1">
                <a:latin typeface="Arial" pitchFamily="34" charset="0"/>
                <a:cs typeface="Arial" pitchFamily="34" charset="0"/>
              </a:rPr>
              <a:t>đoán</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tiết</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(VUNA 2015)</a:t>
            </a:r>
          </a:p>
        </p:txBody>
      </p:sp>
    </p:spTree>
    <p:extLst>
      <p:ext uri="{BB962C8B-B14F-4D97-AF65-F5344CB8AC3E}">
        <p14:creationId xmlns:p14="http://schemas.microsoft.com/office/powerpoint/2010/main" val="71879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CAA7D9-166C-A343-A80D-681BFEC290AF}"/>
              </a:ext>
            </a:extLst>
          </p:cNvPr>
          <p:cNvSpPr>
            <a:spLocks noGrp="1"/>
          </p:cNvSpPr>
          <p:nvPr>
            <p:ph type="title"/>
          </p:nvPr>
        </p:nvSpPr>
        <p:spPr/>
        <p:txBody>
          <a:bodyPr/>
          <a:lstStyle/>
          <a:p>
            <a:r>
              <a:rPr lang="en-US" b="1"/>
              <a:t>14. B</a:t>
            </a:r>
            <a:r>
              <a:rPr lang="x-none" b="1" dirty="0"/>
              <a:t>IẾN CHỨNG</a:t>
            </a:r>
          </a:p>
        </p:txBody>
      </p:sp>
      <p:sp>
        <p:nvSpPr>
          <p:cNvPr id="3" name="Content Placeholder 2">
            <a:extLst>
              <a:ext uri="{FF2B5EF4-FFF2-40B4-BE49-F238E27FC236}">
                <a16:creationId xmlns:a16="http://schemas.microsoft.com/office/drawing/2014/main" xmlns="" id="{FDECDA9E-625D-8541-BB6C-B9D3D8517F0C}"/>
              </a:ext>
            </a:extLst>
          </p:cNvPr>
          <p:cNvSpPr>
            <a:spLocks noGrp="1"/>
          </p:cNvSpPr>
          <p:nvPr>
            <p:ph idx="4294967295"/>
          </p:nvPr>
        </p:nvSpPr>
        <p:spPr>
          <a:xfrm>
            <a:off x="838200" y="1825625"/>
            <a:ext cx="10515600" cy="4351338"/>
          </a:xfrm>
          <a:prstGeom prst="rect">
            <a:avLst/>
          </a:prstGeom>
        </p:spPr>
        <p:txBody>
          <a:bodyPr/>
          <a:lstStyle/>
          <a:p>
            <a:r>
              <a:rPr lang="vi-VN" cap="none" dirty="0"/>
              <a:t>Tỷ lệ biến chứng chung sau URS là 9-25%.</a:t>
            </a:r>
          </a:p>
          <a:p>
            <a:r>
              <a:rPr lang="vi-VN" cap="none" dirty="0"/>
              <a:t>Hầu hết các biến chứng là nhẹ và không cần can thiệp. </a:t>
            </a:r>
          </a:p>
          <a:p>
            <a:r>
              <a:rPr lang="vi-VN" cap="none" dirty="0"/>
              <a:t>Đứt và hẹp niệu quản hiếm gặp (&lt;1%).</a:t>
            </a:r>
          </a:p>
        </p:txBody>
      </p:sp>
      <p:sp>
        <p:nvSpPr>
          <p:cNvPr id="4" name="TextBox 3">
            <a:extLst>
              <a:ext uri="{FF2B5EF4-FFF2-40B4-BE49-F238E27FC236}">
                <a16:creationId xmlns:a16="http://schemas.microsoft.com/office/drawing/2014/main" xmlns="" id="{9775A6AE-099E-4243-BE9F-994C1CF364AC}"/>
              </a:ext>
            </a:extLst>
          </p:cNvPr>
          <p:cNvSpPr txBox="1"/>
          <p:nvPr/>
        </p:nvSpPr>
        <p:spPr>
          <a:xfrm>
            <a:off x="651054" y="5994916"/>
            <a:ext cx="10474146" cy="369332"/>
          </a:xfrm>
          <a:prstGeom prst="rect">
            <a:avLst/>
          </a:prstGeom>
          <a:noFill/>
        </p:spPr>
        <p:txBody>
          <a:bodyPr wrap="square" rtlCol="0">
            <a:spAutoFit/>
          </a:bodyPr>
          <a:lstStyle/>
          <a:p>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chẩn</a:t>
            </a:r>
            <a:r>
              <a:rPr lang="en-US" dirty="0">
                <a:latin typeface="Arial" pitchFamily="34" charset="0"/>
                <a:cs typeface="Arial" pitchFamily="34" charset="0"/>
              </a:rPr>
              <a:t> </a:t>
            </a:r>
            <a:r>
              <a:rPr lang="en-US" dirty="0" err="1">
                <a:latin typeface="Arial" pitchFamily="34" charset="0"/>
                <a:cs typeface="Arial" pitchFamily="34" charset="0"/>
              </a:rPr>
              <a:t>đoán</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tiết</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(VUNA 2015)</a:t>
            </a:r>
          </a:p>
        </p:txBody>
      </p:sp>
    </p:spTree>
    <p:extLst>
      <p:ext uri="{BB962C8B-B14F-4D97-AF65-F5344CB8AC3E}">
        <p14:creationId xmlns:p14="http://schemas.microsoft.com/office/powerpoint/2010/main" val="3937980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47FD84-3C22-234B-955D-FEA44967C616}"/>
              </a:ext>
            </a:extLst>
          </p:cNvPr>
          <p:cNvSpPr>
            <a:spLocks noGrp="1"/>
          </p:cNvSpPr>
          <p:nvPr>
            <p:ph type="title"/>
          </p:nvPr>
        </p:nvSpPr>
        <p:spPr/>
        <p:txBody>
          <a:bodyPr/>
          <a:lstStyle/>
          <a:p>
            <a:r>
              <a:rPr lang="en-US" b="1"/>
              <a:t>15. </a:t>
            </a:r>
            <a:r>
              <a:rPr lang="x-none" b="1"/>
              <a:t>HIỆU </a:t>
            </a:r>
            <a:r>
              <a:rPr lang="x-none" b="1" dirty="0"/>
              <a:t>QUẢ</a:t>
            </a:r>
          </a:p>
        </p:txBody>
      </p:sp>
      <p:pic>
        <p:nvPicPr>
          <p:cNvPr id="5" name="Content Placeholder 4">
            <a:extLst>
              <a:ext uri="{FF2B5EF4-FFF2-40B4-BE49-F238E27FC236}">
                <a16:creationId xmlns:a16="http://schemas.microsoft.com/office/drawing/2014/main" xmlns="" id="{FA008C27-8CB0-854E-9CD5-FF0498463C02}"/>
              </a:ext>
            </a:extLst>
          </p:cNvPr>
          <p:cNvPicPr>
            <a:picLocks noGrp="1" noChangeAspect="1"/>
          </p:cNvPicPr>
          <p:nvPr>
            <p:ph idx="4294967295"/>
          </p:nvPr>
        </p:nvPicPr>
        <p:blipFill>
          <a:blip r:embed="rId2"/>
          <a:stretch>
            <a:fillRect/>
          </a:stretch>
        </p:blipFill>
        <p:spPr>
          <a:xfrm>
            <a:off x="669321" y="2081134"/>
            <a:ext cx="10853358" cy="2590006"/>
          </a:xfrm>
          <a:prstGeom prst="rect">
            <a:avLst/>
          </a:prstGeom>
        </p:spPr>
      </p:pic>
      <p:sp>
        <p:nvSpPr>
          <p:cNvPr id="6" name="TextBox 5">
            <a:extLst>
              <a:ext uri="{FF2B5EF4-FFF2-40B4-BE49-F238E27FC236}">
                <a16:creationId xmlns:a16="http://schemas.microsoft.com/office/drawing/2014/main" xmlns="" id="{19AF7C09-1A45-E04E-A9D5-EE2FECDC5ABA}"/>
              </a:ext>
            </a:extLst>
          </p:cNvPr>
          <p:cNvSpPr txBox="1"/>
          <p:nvPr/>
        </p:nvSpPr>
        <p:spPr>
          <a:xfrm>
            <a:off x="419100" y="6176963"/>
            <a:ext cx="8511995" cy="369332"/>
          </a:xfrm>
          <a:prstGeom prst="rect">
            <a:avLst/>
          </a:prstGeom>
          <a:noFill/>
        </p:spPr>
        <p:txBody>
          <a:bodyPr wrap="square" rtlCol="0">
            <a:spAutoFit/>
          </a:bodyPr>
          <a:lstStyle/>
          <a:p>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chẩn</a:t>
            </a:r>
            <a:r>
              <a:rPr lang="en-US" dirty="0">
                <a:latin typeface="Arial" pitchFamily="34" charset="0"/>
                <a:cs typeface="Arial" pitchFamily="34" charset="0"/>
              </a:rPr>
              <a:t> </a:t>
            </a:r>
            <a:r>
              <a:rPr lang="en-US" dirty="0" err="1">
                <a:latin typeface="Arial" pitchFamily="34" charset="0"/>
                <a:cs typeface="Arial" pitchFamily="34" charset="0"/>
              </a:rPr>
              <a:t>đoán</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tiết</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(VUNA 2015)</a:t>
            </a:r>
          </a:p>
        </p:txBody>
      </p:sp>
    </p:spTree>
    <p:extLst>
      <p:ext uri="{BB962C8B-B14F-4D97-AF65-F5344CB8AC3E}">
        <p14:creationId xmlns:p14="http://schemas.microsoft.com/office/powerpoint/2010/main" val="1732773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7474E4-729C-5F4F-B120-2D9F42F66DD8}"/>
              </a:ext>
            </a:extLst>
          </p:cNvPr>
          <p:cNvSpPr>
            <a:spLocks noGrp="1"/>
          </p:cNvSpPr>
          <p:nvPr>
            <p:ph type="title"/>
          </p:nvPr>
        </p:nvSpPr>
        <p:spPr/>
        <p:txBody>
          <a:bodyPr/>
          <a:lstStyle/>
          <a:p>
            <a:r>
              <a:rPr lang="en-US" b="1" dirty="0"/>
              <a:t>16. </a:t>
            </a:r>
            <a:r>
              <a:rPr lang="x-none" b="1" dirty="0"/>
              <a:t>NSNC TRONG ĐIỀU TRỊ SỎI THẬN</a:t>
            </a:r>
          </a:p>
        </p:txBody>
      </p:sp>
      <p:sp>
        <p:nvSpPr>
          <p:cNvPr id="3" name="Content Placeholder 2">
            <a:extLst>
              <a:ext uri="{FF2B5EF4-FFF2-40B4-BE49-F238E27FC236}">
                <a16:creationId xmlns:a16="http://schemas.microsoft.com/office/drawing/2014/main" xmlns="" id="{BD808FF1-883E-E244-A48F-9DCA101A72F2}"/>
              </a:ext>
            </a:extLst>
          </p:cNvPr>
          <p:cNvSpPr>
            <a:spLocks noGrp="1"/>
          </p:cNvSpPr>
          <p:nvPr>
            <p:ph sz="quarter" idx="13"/>
          </p:nvPr>
        </p:nvSpPr>
        <p:spPr>
          <a:prstGeom prst="rect">
            <a:avLst/>
          </a:prstGeom>
        </p:spPr>
        <p:txBody>
          <a:bodyPr>
            <a:normAutofit/>
          </a:bodyPr>
          <a:lstStyle/>
          <a:p>
            <a:r>
              <a:rPr lang="x-none" dirty="0"/>
              <a:t>Thường dùng là ống nội soi mềm</a:t>
            </a:r>
          </a:p>
          <a:p>
            <a:pPr marL="0" indent="0">
              <a:buNone/>
            </a:pPr>
            <a:r>
              <a:rPr lang="x-none" dirty="0"/>
              <a:t> với nguồn tán là Ho:YAG laser</a:t>
            </a:r>
            <a:endParaRPr lang="vi-VN" dirty="0"/>
          </a:p>
          <a:p>
            <a:pPr>
              <a:buFont typeface="Arial" charset="0"/>
              <a:buChar char="•"/>
            </a:pPr>
            <a:r>
              <a:rPr lang="vi-VN" cap="none" dirty="0"/>
              <a:t>Mục tiêu tán sỏi thận bằng laser: giảm sỏi thành bụi mịn hoặc thành những mảnh sỏi có đường kính nhỏ hơn 2mm</a:t>
            </a:r>
            <a:endParaRPr lang="x-none" cap="none" dirty="0"/>
          </a:p>
        </p:txBody>
      </p:sp>
      <p:sp>
        <p:nvSpPr>
          <p:cNvPr id="4" name="Content Placeholder 3"/>
          <p:cNvSpPr>
            <a:spLocks noGrp="1"/>
          </p:cNvSpPr>
          <p:nvPr>
            <p:ph sz="quarter" idx="14"/>
          </p:nvPr>
        </p:nvSpPr>
        <p:spPr/>
        <p:txBody>
          <a:bodyPr/>
          <a:lstStyle/>
          <a:p>
            <a:endParaRPr lang="en-US"/>
          </a:p>
        </p:txBody>
      </p:sp>
      <p:pic>
        <p:nvPicPr>
          <p:cNvPr id="6" name="Picture 5">
            <a:extLst>
              <a:ext uri="{FF2B5EF4-FFF2-40B4-BE49-F238E27FC236}">
                <a16:creationId xmlns:a16="http://schemas.microsoft.com/office/drawing/2014/main" xmlns="" id="{CB54F45E-700A-FD48-90E0-DADA2D3B7753}"/>
              </a:ext>
            </a:extLst>
          </p:cNvPr>
          <p:cNvPicPr>
            <a:picLocks noChangeAspect="1"/>
          </p:cNvPicPr>
          <p:nvPr/>
        </p:nvPicPr>
        <p:blipFill>
          <a:blip r:embed="rId2"/>
          <a:stretch>
            <a:fillRect/>
          </a:stretch>
        </p:blipFill>
        <p:spPr>
          <a:xfrm>
            <a:off x="6541531" y="1869345"/>
            <a:ext cx="4599259" cy="4419600"/>
          </a:xfrm>
          <a:prstGeom prst="rect">
            <a:avLst/>
          </a:prstGeom>
        </p:spPr>
      </p:pic>
      <p:sp>
        <p:nvSpPr>
          <p:cNvPr id="7" name="TextBox 6">
            <a:extLst>
              <a:ext uri="{FF2B5EF4-FFF2-40B4-BE49-F238E27FC236}">
                <a16:creationId xmlns:a16="http://schemas.microsoft.com/office/drawing/2014/main" xmlns="" id="{BACE8203-CDA9-FC47-8754-6407D6C013E0}"/>
              </a:ext>
            </a:extLst>
          </p:cNvPr>
          <p:cNvSpPr txBox="1"/>
          <p:nvPr/>
        </p:nvSpPr>
        <p:spPr>
          <a:xfrm>
            <a:off x="247650" y="6311900"/>
            <a:ext cx="8823198" cy="369332"/>
          </a:xfrm>
          <a:prstGeom prst="rect">
            <a:avLst/>
          </a:prstGeom>
          <a:noFill/>
        </p:spPr>
        <p:txBody>
          <a:bodyPr wrap="square" rtlCol="0">
            <a:spAutoFit/>
          </a:bodyPr>
          <a:lstStyle/>
          <a:p>
            <a:r>
              <a:rPr lang="en-US" dirty="0" err="1">
                <a:latin typeface="Arial" charset="0"/>
                <a:ea typeface="Arial" charset="0"/>
                <a:cs typeface="Arial" charset="0"/>
              </a:rPr>
              <a:t>Hướng</a:t>
            </a:r>
            <a:r>
              <a:rPr lang="en-US" dirty="0">
                <a:latin typeface="Arial" charset="0"/>
                <a:ea typeface="Arial" charset="0"/>
                <a:cs typeface="Arial" charset="0"/>
              </a:rPr>
              <a:t> </a:t>
            </a:r>
            <a:r>
              <a:rPr lang="en-US" dirty="0" err="1">
                <a:latin typeface="Arial" charset="0"/>
                <a:ea typeface="Arial" charset="0"/>
                <a:cs typeface="Arial" charset="0"/>
              </a:rPr>
              <a:t>dẫn</a:t>
            </a:r>
            <a:r>
              <a:rPr lang="en-US" dirty="0">
                <a:latin typeface="Arial" charset="0"/>
                <a:ea typeface="Arial" charset="0"/>
                <a:cs typeface="Arial" charset="0"/>
              </a:rPr>
              <a:t> </a:t>
            </a:r>
            <a:r>
              <a:rPr lang="en-US" dirty="0" err="1">
                <a:latin typeface="Arial" charset="0"/>
                <a:ea typeface="Arial" charset="0"/>
                <a:cs typeface="Arial" charset="0"/>
              </a:rPr>
              <a:t>chẩn</a:t>
            </a:r>
            <a:r>
              <a:rPr lang="en-US" dirty="0">
                <a:latin typeface="Arial" charset="0"/>
                <a:ea typeface="Arial" charset="0"/>
                <a:cs typeface="Arial" charset="0"/>
              </a:rPr>
              <a:t> </a:t>
            </a:r>
            <a:r>
              <a:rPr lang="en-US" dirty="0" err="1">
                <a:latin typeface="Arial" charset="0"/>
                <a:ea typeface="Arial" charset="0"/>
                <a:cs typeface="Arial" charset="0"/>
              </a:rPr>
              <a:t>đoán</a:t>
            </a:r>
            <a:r>
              <a:rPr lang="en-US" dirty="0">
                <a:latin typeface="Arial" charset="0"/>
                <a:ea typeface="Arial" charset="0"/>
                <a:cs typeface="Arial" charset="0"/>
              </a:rPr>
              <a:t> </a:t>
            </a:r>
            <a:r>
              <a:rPr lang="en-US" dirty="0" err="1">
                <a:latin typeface="Arial" charset="0"/>
                <a:ea typeface="Arial" charset="0"/>
                <a:cs typeface="Arial" charset="0"/>
              </a:rPr>
              <a:t>và</a:t>
            </a:r>
            <a:r>
              <a:rPr lang="en-US" dirty="0">
                <a:latin typeface="Arial" charset="0"/>
                <a:ea typeface="Arial" charset="0"/>
                <a:cs typeface="Arial" charset="0"/>
              </a:rPr>
              <a:t> </a:t>
            </a:r>
            <a:r>
              <a:rPr lang="en-US" dirty="0" err="1">
                <a:latin typeface="Arial" charset="0"/>
                <a:ea typeface="Arial" charset="0"/>
                <a:cs typeface="Arial" charset="0"/>
              </a:rPr>
              <a:t>điều</a:t>
            </a:r>
            <a:r>
              <a:rPr lang="en-US" dirty="0">
                <a:latin typeface="Arial" charset="0"/>
                <a:ea typeface="Arial" charset="0"/>
                <a:cs typeface="Arial" charset="0"/>
              </a:rPr>
              <a:t> </a:t>
            </a:r>
            <a:r>
              <a:rPr lang="en-US" dirty="0" err="1">
                <a:latin typeface="Arial" charset="0"/>
                <a:ea typeface="Arial" charset="0"/>
                <a:cs typeface="Arial" charset="0"/>
              </a:rPr>
              <a:t>trị</a:t>
            </a:r>
            <a:r>
              <a:rPr lang="en-US" dirty="0">
                <a:latin typeface="Arial" charset="0"/>
                <a:ea typeface="Arial" charset="0"/>
                <a:cs typeface="Arial" charset="0"/>
              </a:rPr>
              <a:t> </a:t>
            </a:r>
            <a:r>
              <a:rPr lang="en-US" dirty="0" err="1">
                <a:latin typeface="Arial" charset="0"/>
                <a:ea typeface="Arial" charset="0"/>
                <a:cs typeface="Arial" charset="0"/>
              </a:rPr>
              <a:t>sỏi</a:t>
            </a:r>
            <a:r>
              <a:rPr lang="en-US" dirty="0">
                <a:latin typeface="Arial" charset="0"/>
                <a:ea typeface="Arial" charset="0"/>
                <a:cs typeface="Arial" charset="0"/>
              </a:rPr>
              <a:t> </a:t>
            </a:r>
            <a:r>
              <a:rPr lang="en-US" dirty="0" err="1">
                <a:latin typeface="Arial" charset="0"/>
                <a:ea typeface="Arial" charset="0"/>
                <a:cs typeface="Arial" charset="0"/>
              </a:rPr>
              <a:t>tiết</a:t>
            </a:r>
            <a:r>
              <a:rPr lang="en-US" dirty="0">
                <a:latin typeface="Arial" charset="0"/>
                <a:ea typeface="Arial" charset="0"/>
                <a:cs typeface="Arial" charset="0"/>
              </a:rPr>
              <a:t> </a:t>
            </a:r>
            <a:r>
              <a:rPr lang="en-US" dirty="0" err="1">
                <a:latin typeface="Arial" charset="0"/>
                <a:ea typeface="Arial" charset="0"/>
                <a:cs typeface="Arial" charset="0"/>
              </a:rPr>
              <a:t>niệu</a:t>
            </a:r>
            <a:r>
              <a:rPr lang="en-US" dirty="0">
                <a:latin typeface="Arial" charset="0"/>
                <a:ea typeface="Arial" charset="0"/>
                <a:cs typeface="Arial" charset="0"/>
              </a:rPr>
              <a:t> (VUNA 2015)</a:t>
            </a:r>
          </a:p>
        </p:txBody>
      </p:sp>
    </p:spTree>
    <p:extLst>
      <p:ext uri="{BB962C8B-B14F-4D97-AF65-F5344CB8AC3E}">
        <p14:creationId xmlns:p14="http://schemas.microsoft.com/office/powerpoint/2010/main" val="3416703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850CD-8AA1-0F41-A319-E21BF3AAD228}"/>
              </a:ext>
            </a:extLst>
          </p:cNvPr>
          <p:cNvSpPr>
            <a:spLocks noGrp="1"/>
          </p:cNvSpPr>
          <p:nvPr>
            <p:ph type="title"/>
          </p:nvPr>
        </p:nvSpPr>
        <p:spPr/>
        <p:txBody>
          <a:bodyPr/>
          <a:lstStyle/>
          <a:p>
            <a:r>
              <a:rPr lang="en-US" b="1"/>
              <a:t>16. </a:t>
            </a:r>
            <a:r>
              <a:rPr lang="x-none" b="1"/>
              <a:t>NSNC </a:t>
            </a:r>
            <a:r>
              <a:rPr lang="x-none" b="1" dirty="0"/>
              <a:t>TRONG ĐIỀU TRỊ SỎI THẬN</a:t>
            </a:r>
          </a:p>
        </p:txBody>
      </p:sp>
      <p:sp>
        <p:nvSpPr>
          <p:cNvPr id="3" name="Content Placeholder 2">
            <a:extLst>
              <a:ext uri="{FF2B5EF4-FFF2-40B4-BE49-F238E27FC236}">
                <a16:creationId xmlns:a16="http://schemas.microsoft.com/office/drawing/2014/main" xmlns="" id="{48B6CE4F-58B2-C443-A22D-1797CB904E59}"/>
              </a:ext>
            </a:extLst>
          </p:cNvPr>
          <p:cNvSpPr>
            <a:spLocks noGrp="1"/>
          </p:cNvSpPr>
          <p:nvPr>
            <p:ph idx="4294967295"/>
          </p:nvPr>
        </p:nvSpPr>
        <p:spPr>
          <a:xfrm>
            <a:off x="476250" y="1466850"/>
            <a:ext cx="10877550" cy="4710113"/>
          </a:xfrm>
          <a:prstGeom prst="rect">
            <a:avLst/>
          </a:prstGeom>
        </p:spPr>
        <p:txBody>
          <a:bodyPr>
            <a:noAutofit/>
          </a:bodyPr>
          <a:lstStyle/>
          <a:p>
            <a:r>
              <a:rPr lang="en-US" cap="none" dirty="0" err="1"/>
              <a:t>Khởi</a:t>
            </a:r>
            <a:r>
              <a:rPr lang="en-US" cap="none" dirty="0"/>
              <a:t> </a:t>
            </a:r>
            <a:r>
              <a:rPr lang="en-US" cap="none" dirty="0" err="1"/>
              <a:t>đầu</a:t>
            </a:r>
            <a:r>
              <a:rPr lang="en-US" cap="none" dirty="0"/>
              <a:t> </a:t>
            </a:r>
            <a:r>
              <a:rPr lang="en-US" cap="none" dirty="0" err="1"/>
              <a:t>từ</a:t>
            </a:r>
            <a:r>
              <a:rPr lang="en-US" cap="none" dirty="0"/>
              <a:t> </a:t>
            </a:r>
            <a:r>
              <a:rPr lang="en-US" cap="none" dirty="0" err="1"/>
              <a:t>năm</a:t>
            </a:r>
            <a:r>
              <a:rPr lang="en-US" cap="none" dirty="0"/>
              <a:t> 1964, Victor Marshall </a:t>
            </a:r>
            <a:r>
              <a:rPr lang="en-US" cap="none" dirty="0" err="1"/>
              <a:t>là</a:t>
            </a:r>
            <a:r>
              <a:rPr lang="en-US" cap="none" dirty="0"/>
              <a:t> </a:t>
            </a:r>
            <a:r>
              <a:rPr lang="en-US" cap="none" dirty="0" err="1"/>
              <a:t>người</a:t>
            </a:r>
            <a:r>
              <a:rPr lang="en-US" cap="none" dirty="0"/>
              <a:t> </a:t>
            </a:r>
            <a:r>
              <a:rPr lang="en-US" cap="none" dirty="0" err="1"/>
              <a:t>đầu</a:t>
            </a:r>
            <a:r>
              <a:rPr lang="en-US" cap="none" dirty="0"/>
              <a:t> </a:t>
            </a:r>
            <a:r>
              <a:rPr lang="en-US" cap="none" dirty="0" err="1"/>
              <a:t>tiên</a:t>
            </a:r>
            <a:r>
              <a:rPr lang="en-US" cap="none" dirty="0"/>
              <a:t> </a:t>
            </a:r>
            <a:r>
              <a:rPr lang="en-US" cap="none" dirty="0" err="1"/>
              <a:t>mô</a:t>
            </a:r>
            <a:r>
              <a:rPr lang="en-US" cap="none" dirty="0"/>
              <a:t> </a:t>
            </a:r>
            <a:r>
              <a:rPr lang="en-US" cap="none" dirty="0" err="1"/>
              <a:t>tả</a:t>
            </a:r>
            <a:r>
              <a:rPr lang="en-US" cap="none" dirty="0"/>
              <a:t> </a:t>
            </a:r>
            <a:r>
              <a:rPr lang="en-US" cap="none" dirty="0" err="1"/>
              <a:t>cách</a:t>
            </a:r>
            <a:r>
              <a:rPr lang="en-US" cap="none" dirty="0"/>
              <a:t> </a:t>
            </a:r>
            <a:r>
              <a:rPr lang="en-US" cap="none" dirty="0" err="1"/>
              <a:t>sử</a:t>
            </a:r>
            <a:r>
              <a:rPr lang="en-US" cap="none" dirty="0"/>
              <a:t> </a:t>
            </a:r>
            <a:r>
              <a:rPr lang="en-US" cap="none" dirty="0" err="1"/>
              <a:t>dụng</a:t>
            </a:r>
            <a:r>
              <a:rPr lang="en-US" cap="none" dirty="0"/>
              <a:t> </a:t>
            </a:r>
            <a:r>
              <a:rPr lang="en-US" cap="none" dirty="0" err="1"/>
              <a:t>máy</a:t>
            </a:r>
            <a:r>
              <a:rPr lang="en-US" cap="none" dirty="0"/>
              <a:t> </a:t>
            </a:r>
            <a:r>
              <a:rPr lang="en-US" cap="none" dirty="0" err="1"/>
              <a:t>soi</a:t>
            </a:r>
            <a:r>
              <a:rPr lang="en-US" cap="none" dirty="0"/>
              <a:t> </a:t>
            </a:r>
            <a:r>
              <a:rPr lang="en-US" cap="none" dirty="0" err="1"/>
              <a:t>mềm</a:t>
            </a:r>
            <a:r>
              <a:rPr lang="en-US" cap="none" dirty="0"/>
              <a:t> </a:t>
            </a:r>
            <a:r>
              <a:rPr lang="en-US" cap="none" dirty="0" err="1"/>
              <a:t>vào</a:t>
            </a:r>
            <a:r>
              <a:rPr lang="en-US" cap="none" dirty="0"/>
              <a:t> </a:t>
            </a:r>
            <a:r>
              <a:rPr lang="en-US" cap="none" dirty="0" err="1"/>
              <a:t>quan</a:t>
            </a:r>
            <a:r>
              <a:rPr lang="en-US" cap="none" dirty="0"/>
              <a:t> </a:t>
            </a:r>
            <a:r>
              <a:rPr lang="en-US" cap="none" dirty="0" err="1"/>
              <a:t>sát</a:t>
            </a:r>
            <a:r>
              <a:rPr lang="en-US" cap="none" dirty="0"/>
              <a:t> </a:t>
            </a:r>
            <a:r>
              <a:rPr lang="en-US" cap="none" dirty="0" err="1"/>
              <a:t>niệu</a:t>
            </a:r>
            <a:r>
              <a:rPr lang="en-US" cap="none" dirty="0"/>
              <a:t> </a:t>
            </a:r>
            <a:r>
              <a:rPr lang="en-US" cap="none" dirty="0" err="1"/>
              <a:t>quản</a:t>
            </a:r>
            <a:r>
              <a:rPr lang="en-US" cap="none" dirty="0"/>
              <a:t> </a:t>
            </a:r>
            <a:r>
              <a:rPr lang="en-US" cap="none" dirty="0" err="1"/>
              <a:t>bị</a:t>
            </a:r>
            <a:r>
              <a:rPr lang="en-US" cap="none" dirty="0"/>
              <a:t> </a:t>
            </a:r>
            <a:r>
              <a:rPr lang="en-US" cap="none" dirty="0" err="1"/>
              <a:t>tắc</a:t>
            </a:r>
            <a:r>
              <a:rPr lang="en-US" cap="none" dirty="0"/>
              <a:t> </a:t>
            </a:r>
            <a:r>
              <a:rPr lang="en-US" cap="none" dirty="0" err="1"/>
              <a:t>nghẽn</a:t>
            </a:r>
            <a:r>
              <a:rPr lang="en-US" cap="none" dirty="0"/>
              <a:t> do </a:t>
            </a:r>
            <a:r>
              <a:rPr lang="en-US" cap="none" dirty="0" err="1"/>
              <a:t>sỏi</a:t>
            </a:r>
            <a:r>
              <a:rPr lang="en-US" cap="none" dirty="0"/>
              <a:t>.</a:t>
            </a:r>
            <a:endParaRPr lang="vi-VN" cap="none" dirty="0"/>
          </a:p>
          <a:p>
            <a:r>
              <a:rPr lang="vi-VN" cap="none" dirty="0"/>
              <a:t>Năm 1974, Takayasu và Aso thực hiện lần đầu NSM có đặt ống đỡ bên trong</a:t>
            </a:r>
            <a:r>
              <a:rPr lang="en-US" cap="none" dirty="0"/>
              <a:t> </a:t>
            </a:r>
            <a:r>
              <a:rPr lang="vi-VN" cap="none" dirty="0"/>
              <a:t>lòng NQ, lúc đó ống đỡ này bằng Teflon. Sau đó, Ralph Clayman cải tiến thành ống</a:t>
            </a:r>
            <a:r>
              <a:rPr lang="en-US" cap="none" dirty="0"/>
              <a:t> </a:t>
            </a:r>
            <a:r>
              <a:rPr lang="vi-VN" cap="none" dirty="0"/>
              <a:t>đỡ MSM.</a:t>
            </a:r>
            <a:endParaRPr lang="en-US" cap="none" dirty="0"/>
          </a:p>
          <a:p>
            <a:r>
              <a:rPr lang="en-US" cap="none" dirty="0"/>
              <a:t>Fuchs </a:t>
            </a:r>
            <a:r>
              <a:rPr lang="en-US" cap="none" dirty="0" err="1"/>
              <a:t>và</a:t>
            </a:r>
            <a:r>
              <a:rPr lang="en-US" cap="none" dirty="0"/>
              <a:t> </a:t>
            </a:r>
            <a:r>
              <a:rPr lang="en-US" cap="none" dirty="0" err="1"/>
              <a:t>cộng</a:t>
            </a:r>
            <a:r>
              <a:rPr lang="en-US" cap="none" dirty="0"/>
              <a:t> </a:t>
            </a:r>
            <a:r>
              <a:rPr lang="en-US" cap="none" dirty="0" err="1"/>
              <a:t>sự</a:t>
            </a:r>
            <a:r>
              <a:rPr lang="en-US" cap="none" dirty="0"/>
              <a:t> </a:t>
            </a:r>
            <a:r>
              <a:rPr lang="en-US" cap="none" dirty="0" err="1"/>
              <a:t>đầu</a:t>
            </a:r>
            <a:r>
              <a:rPr lang="en-US" cap="none" dirty="0"/>
              <a:t> </a:t>
            </a:r>
            <a:r>
              <a:rPr lang="en-US" cap="none" dirty="0" err="1"/>
              <a:t>tiên</a:t>
            </a:r>
            <a:r>
              <a:rPr lang="en-US" cap="none" dirty="0"/>
              <a:t> (1990) </a:t>
            </a:r>
            <a:r>
              <a:rPr lang="en-US" cap="none" dirty="0" err="1"/>
              <a:t>báo</a:t>
            </a:r>
            <a:r>
              <a:rPr lang="en-US" cap="none" dirty="0"/>
              <a:t> </a:t>
            </a:r>
            <a:r>
              <a:rPr lang="en-US" cap="none" dirty="0" err="1"/>
              <a:t>cáo</a:t>
            </a:r>
            <a:r>
              <a:rPr lang="en-US" cap="none" dirty="0"/>
              <a:t> </a:t>
            </a:r>
            <a:r>
              <a:rPr lang="en-US" cap="none" dirty="0" err="1"/>
              <a:t>số</a:t>
            </a:r>
            <a:r>
              <a:rPr lang="en-US" cap="none" dirty="0"/>
              <a:t> </a:t>
            </a:r>
            <a:r>
              <a:rPr lang="en-US" cap="none" dirty="0" err="1"/>
              <a:t>liệu</a:t>
            </a:r>
            <a:r>
              <a:rPr lang="en-US" cap="none" dirty="0"/>
              <a:t> </a:t>
            </a:r>
            <a:r>
              <a:rPr lang="en-US" cap="none" dirty="0" err="1"/>
              <a:t>lớn</a:t>
            </a:r>
            <a:r>
              <a:rPr lang="en-US" cap="none" dirty="0"/>
              <a:t> 208 </a:t>
            </a:r>
            <a:r>
              <a:rPr lang="en-US" cap="none" dirty="0" err="1"/>
              <a:t>bệnh</a:t>
            </a:r>
            <a:r>
              <a:rPr lang="en-US" cap="none" dirty="0"/>
              <a:t> </a:t>
            </a:r>
            <a:r>
              <a:rPr lang="en-US" cap="none" dirty="0" err="1"/>
              <a:t>nhân</a:t>
            </a:r>
            <a:r>
              <a:rPr lang="en-US" cap="none" dirty="0"/>
              <a:t> </a:t>
            </a:r>
            <a:r>
              <a:rPr lang="en-US" cap="none" dirty="0" err="1"/>
              <a:t>sỏi</a:t>
            </a:r>
            <a:r>
              <a:rPr lang="en-US" cap="none" dirty="0"/>
              <a:t> </a:t>
            </a:r>
            <a:r>
              <a:rPr lang="en-US" cap="none" dirty="0" err="1"/>
              <a:t>thận</a:t>
            </a:r>
            <a:r>
              <a:rPr lang="en-US" cap="none" dirty="0"/>
              <a:t> </a:t>
            </a:r>
            <a:r>
              <a:rPr lang="en-US" cap="none" dirty="0" err="1"/>
              <a:t>điều</a:t>
            </a:r>
            <a:r>
              <a:rPr lang="en-US" cap="none" dirty="0"/>
              <a:t> </a:t>
            </a:r>
            <a:r>
              <a:rPr lang="en-US" cap="none" dirty="0" err="1"/>
              <a:t>trị</a:t>
            </a:r>
            <a:r>
              <a:rPr lang="en-US" cap="none" dirty="0"/>
              <a:t> </a:t>
            </a:r>
            <a:r>
              <a:rPr lang="en-US" cap="none" dirty="0" err="1"/>
              <a:t>với</a:t>
            </a:r>
            <a:r>
              <a:rPr lang="en-US" cap="none" dirty="0"/>
              <a:t> RIRS (</a:t>
            </a:r>
            <a:r>
              <a:rPr lang="vi-VN" cap="none" dirty="0"/>
              <a:t>Retrograde Ureteroscopic Intrarenal Surgery</a:t>
            </a:r>
            <a:r>
              <a:rPr lang="en-US" cap="none" dirty="0"/>
              <a:t>) </a:t>
            </a:r>
            <a:r>
              <a:rPr lang="en-US" cap="none" dirty="0" err="1"/>
              <a:t>sử</a:t>
            </a:r>
            <a:r>
              <a:rPr lang="en-US" cap="none" dirty="0"/>
              <a:t> </a:t>
            </a:r>
            <a:r>
              <a:rPr lang="en-US" cap="none" dirty="0" err="1"/>
              <a:t>dụng</a:t>
            </a:r>
            <a:r>
              <a:rPr lang="en-US" cap="none" dirty="0"/>
              <a:t> </a:t>
            </a:r>
            <a:r>
              <a:rPr lang="en-US" cap="none" dirty="0" err="1"/>
              <a:t>máy</a:t>
            </a:r>
            <a:r>
              <a:rPr lang="en-US" cap="none" dirty="0"/>
              <a:t> </a:t>
            </a:r>
            <a:r>
              <a:rPr lang="en-US" cap="none" dirty="0" err="1"/>
              <a:t>soi</a:t>
            </a:r>
            <a:r>
              <a:rPr lang="en-US" cap="none" dirty="0"/>
              <a:t> </a:t>
            </a:r>
            <a:r>
              <a:rPr lang="en-US" cap="none" dirty="0" err="1"/>
              <a:t>mềm</a:t>
            </a:r>
            <a:r>
              <a:rPr lang="en-US" cap="none" dirty="0"/>
              <a:t> </a:t>
            </a:r>
            <a:r>
              <a:rPr lang="en-US" cap="none" dirty="0" err="1"/>
              <a:t>sau</a:t>
            </a:r>
            <a:r>
              <a:rPr lang="en-US" cap="none" dirty="0"/>
              <a:t> 1 – 2 </a:t>
            </a:r>
            <a:r>
              <a:rPr lang="en-US" cap="none" dirty="0" err="1"/>
              <a:t>tuần</a:t>
            </a:r>
            <a:r>
              <a:rPr lang="en-US" cap="none" dirty="0"/>
              <a:t> </a:t>
            </a:r>
            <a:r>
              <a:rPr lang="en-US" cap="none" dirty="0" err="1"/>
              <a:t>đặt</a:t>
            </a:r>
            <a:r>
              <a:rPr lang="en-US" cap="none" dirty="0"/>
              <a:t> stent </a:t>
            </a:r>
            <a:r>
              <a:rPr lang="en-US" cap="none" dirty="0" err="1"/>
              <a:t>niệu</a:t>
            </a:r>
            <a:r>
              <a:rPr lang="en-US" cap="none" dirty="0"/>
              <a:t> </a:t>
            </a:r>
            <a:r>
              <a:rPr lang="en-US" cap="none" dirty="0" err="1"/>
              <a:t>quản</a:t>
            </a:r>
            <a:r>
              <a:rPr lang="en-US" cap="none" dirty="0"/>
              <a:t>. </a:t>
            </a:r>
          </a:p>
          <a:p>
            <a:endParaRPr lang="x-none" cap="none" dirty="0"/>
          </a:p>
        </p:txBody>
      </p:sp>
      <p:sp>
        <p:nvSpPr>
          <p:cNvPr id="4" name="TextBox 3">
            <a:extLst>
              <a:ext uri="{FF2B5EF4-FFF2-40B4-BE49-F238E27FC236}">
                <a16:creationId xmlns:a16="http://schemas.microsoft.com/office/drawing/2014/main" xmlns="" id="{9775A6AE-099E-4243-BE9F-994C1CF364AC}"/>
              </a:ext>
            </a:extLst>
          </p:cNvPr>
          <p:cNvSpPr txBox="1"/>
          <p:nvPr/>
        </p:nvSpPr>
        <p:spPr>
          <a:xfrm>
            <a:off x="476250" y="6339364"/>
            <a:ext cx="10474146" cy="369332"/>
          </a:xfrm>
          <a:prstGeom prst="rect">
            <a:avLst/>
          </a:prstGeom>
          <a:noFill/>
        </p:spPr>
        <p:txBody>
          <a:bodyPr wrap="square" rtlCol="0">
            <a:spAutoFit/>
          </a:bodyPr>
          <a:lstStyle/>
          <a:p>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chẩn</a:t>
            </a:r>
            <a:r>
              <a:rPr lang="en-US" dirty="0">
                <a:latin typeface="Arial" pitchFamily="34" charset="0"/>
                <a:cs typeface="Arial" pitchFamily="34" charset="0"/>
              </a:rPr>
              <a:t> </a:t>
            </a:r>
            <a:r>
              <a:rPr lang="en-US" dirty="0" err="1">
                <a:latin typeface="Arial" pitchFamily="34" charset="0"/>
                <a:cs typeface="Arial" pitchFamily="34" charset="0"/>
              </a:rPr>
              <a:t>đoán</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tiết</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(VUNA 2015)</a:t>
            </a:r>
          </a:p>
        </p:txBody>
      </p:sp>
    </p:spTree>
    <p:extLst>
      <p:ext uri="{BB962C8B-B14F-4D97-AF65-F5344CB8AC3E}">
        <p14:creationId xmlns:p14="http://schemas.microsoft.com/office/powerpoint/2010/main" val="100063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8D7D85-E4F3-7041-8E49-FAC1B87F859D}"/>
              </a:ext>
            </a:extLst>
          </p:cNvPr>
          <p:cNvSpPr>
            <a:spLocks noGrp="1"/>
          </p:cNvSpPr>
          <p:nvPr>
            <p:ph type="title"/>
          </p:nvPr>
        </p:nvSpPr>
        <p:spPr/>
        <p:txBody>
          <a:bodyPr/>
          <a:lstStyle/>
          <a:p>
            <a:r>
              <a:rPr lang="en-US" b="1"/>
              <a:t>16.1. C</a:t>
            </a:r>
            <a:r>
              <a:rPr lang="x-none" b="1" dirty="0"/>
              <a:t>HỈ ĐỊNH</a:t>
            </a:r>
          </a:p>
        </p:txBody>
      </p:sp>
      <p:sp>
        <p:nvSpPr>
          <p:cNvPr id="3" name="TextBox 2">
            <a:extLst>
              <a:ext uri="{FF2B5EF4-FFF2-40B4-BE49-F238E27FC236}">
                <a16:creationId xmlns:a16="http://schemas.microsoft.com/office/drawing/2014/main" xmlns="" id="{BF20B250-FD02-CE44-BAC0-A8F5F7B0FF51}"/>
              </a:ext>
            </a:extLst>
          </p:cNvPr>
          <p:cNvSpPr txBox="1"/>
          <p:nvPr/>
        </p:nvSpPr>
        <p:spPr>
          <a:xfrm>
            <a:off x="666750" y="6286500"/>
            <a:ext cx="2576894" cy="369332"/>
          </a:xfrm>
          <a:prstGeom prst="rect">
            <a:avLst/>
          </a:prstGeom>
          <a:noFill/>
        </p:spPr>
        <p:txBody>
          <a:bodyPr wrap="square" rtlCol="0">
            <a:spAutoFit/>
          </a:bodyPr>
          <a:lstStyle/>
          <a:p>
            <a:r>
              <a:rPr lang="x-none" dirty="0">
                <a:latin typeface="Arial" charset="0"/>
                <a:ea typeface="Arial" charset="0"/>
                <a:cs typeface="Arial" charset="0"/>
              </a:rPr>
              <a:t>EAU </a:t>
            </a:r>
            <a:r>
              <a:rPr lang="x-none">
                <a:latin typeface="Arial" charset="0"/>
                <a:ea typeface="Arial" charset="0"/>
                <a:cs typeface="Arial" charset="0"/>
              </a:rPr>
              <a:t>guideline 202</a:t>
            </a:r>
            <a:r>
              <a:rPr lang="en-US" dirty="0">
                <a:latin typeface="Arial" charset="0"/>
                <a:ea typeface="Arial" charset="0"/>
                <a:cs typeface="Arial" charset="0"/>
              </a:rPr>
              <a:t>1</a:t>
            </a:r>
            <a:endParaRPr lang="x-none" dirty="0">
              <a:latin typeface="Arial" charset="0"/>
              <a:ea typeface="Arial" charset="0"/>
              <a:cs typeface="Arial"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297" y="423021"/>
            <a:ext cx="5905500" cy="604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362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1652954"/>
            <a:ext cx="7620000" cy="4900246"/>
          </a:xfrm>
          <a:prstGeom prst="rect">
            <a:avLst/>
          </a:prstGeom>
        </p:spPr>
        <p:txBody>
          <a:bodyPr>
            <a:noAutofit/>
          </a:bodyPr>
          <a:lstStyle/>
          <a:p>
            <a:pPr>
              <a:lnSpc>
                <a:spcPct val="150000"/>
              </a:lnSpc>
              <a:spcBef>
                <a:spcPts val="0"/>
              </a:spcBef>
              <a:buFontTx/>
              <a:buChar char="-"/>
            </a:pPr>
            <a:r>
              <a:rPr lang="vi-VN" cap="none" dirty="0"/>
              <a:t>Năm 1964, Victor Marshall là </a:t>
            </a:r>
            <a:r>
              <a:rPr lang="vi-VN" b="1" cap="none" dirty="0"/>
              <a:t>người đầu tiên mô tả cách sử dụng máy soi mềm</a:t>
            </a:r>
            <a:r>
              <a:rPr lang="vi-VN" cap="none" dirty="0"/>
              <a:t> vào quan sát niệu quản bị tắc nghẽn do sỏi.</a:t>
            </a:r>
            <a:endParaRPr lang="en-US" cap="none" dirty="0"/>
          </a:p>
          <a:p>
            <a:pPr lvl="1"/>
            <a:r>
              <a:rPr lang="en-US" cap="none" dirty="0" err="1"/>
              <a:t>Máy</a:t>
            </a:r>
            <a:r>
              <a:rPr lang="en-US" cap="none" dirty="0"/>
              <a:t> </a:t>
            </a:r>
            <a:r>
              <a:rPr lang="en-US" cap="none" dirty="0" err="1"/>
              <a:t>soi</a:t>
            </a:r>
            <a:r>
              <a:rPr lang="en-US" cap="none" dirty="0"/>
              <a:t> </a:t>
            </a:r>
            <a:r>
              <a:rPr lang="en-US" cap="none" dirty="0" err="1"/>
              <a:t>mềm</a:t>
            </a:r>
            <a:r>
              <a:rPr lang="en-US" cap="none" dirty="0"/>
              <a:t> 9Fr </a:t>
            </a:r>
            <a:r>
              <a:rPr lang="en-US" cap="none" dirty="0" err="1"/>
              <a:t>có</a:t>
            </a:r>
            <a:r>
              <a:rPr lang="en-US" cap="none" dirty="0"/>
              <a:t> </a:t>
            </a:r>
            <a:r>
              <a:rPr lang="en-US" cap="none" dirty="0" err="1"/>
              <a:t>sợi</a:t>
            </a:r>
            <a:r>
              <a:rPr lang="en-US" cap="none" dirty="0"/>
              <a:t> </a:t>
            </a:r>
            <a:r>
              <a:rPr lang="en-US" cap="none" dirty="0" err="1"/>
              <a:t>quang</a:t>
            </a:r>
            <a:r>
              <a:rPr lang="en-US" cap="none" dirty="0"/>
              <a:t> </a:t>
            </a:r>
            <a:r>
              <a:rPr lang="en-US" cap="none" dirty="0" err="1"/>
              <a:t>dẫn</a:t>
            </a:r>
            <a:r>
              <a:rPr lang="en-US" cap="none" dirty="0"/>
              <a:t> </a:t>
            </a:r>
            <a:r>
              <a:rPr lang="en-US" cap="none" dirty="0" err="1"/>
              <a:t>truyền</a:t>
            </a:r>
            <a:r>
              <a:rPr lang="en-US" cap="none" dirty="0"/>
              <a:t> </a:t>
            </a:r>
            <a:r>
              <a:rPr lang="en-US" cap="none" dirty="0" err="1"/>
              <a:t>sáng</a:t>
            </a:r>
            <a:r>
              <a:rPr lang="en-US" cap="none" dirty="0"/>
              <a:t> </a:t>
            </a:r>
            <a:r>
              <a:rPr lang="en-US" cap="none" dirty="0" err="1"/>
              <a:t>và</a:t>
            </a:r>
            <a:r>
              <a:rPr lang="en-US" cap="none" dirty="0"/>
              <a:t> </a:t>
            </a:r>
            <a:r>
              <a:rPr lang="en-US" cap="none" dirty="0" err="1"/>
              <a:t>hình</a:t>
            </a:r>
            <a:r>
              <a:rPr lang="en-US" cap="none" dirty="0"/>
              <a:t> </a:t>
            </a:r>
            <a:r>
              <a:rPr lang="en-US" cap="none" dirty="0" err="1"/>
              <a:t>ảnh</a:t>
            </a:r>
            <a:r>
              <a:rPr lang="en-US" cap="none" dirty="0"/>
              <a:t>.</a:t>
            </a:r>
          </a:p>
          <a:p>
            <a:pPr lvl="1"/>
            <a:r>
              <a:rPr lang="en-US" cap="none" dirty="0" err="1"/>
              <a:t>Không</a:t>
            </a:r>
            <a:r>
              <a:rPr lang="en-US" cap="none" dirty="0"/>
              <a:t> </a:t>
            </a:r>
            <a:r>
              <a:rPr lang="en-US" cap="none" dirty="0" err="1"/>
              <a:t>có</a:t>
            </a:r>
            <a:r>
              <a:rPr lang="en-US" cap="none" dirty="0"/>
              <a:t> </a:t>
            </a:r>
            <a:r>
              <a:rPr lang="en-US" cap="none" dirty="0" err="1"/>
              <a:t>đầu</a:t>
            </a:r>
            <a:r>
              <a:rPr lang="en-US" cap="none" dirty="0"/>
              <a:t> </a:t>
            </a:r>
            <a:r>
              <a:rPr lang="en-US" cap="none" dirty="0" err="1"/>
              <a:t>gập</a:t>
            </a:r>
            <a:r>
              <a:rPr lang="en-US" cap="none" dirty="0"/>
              <a:t> </a:t>
            </a:r>
            <a:r>
              <a:rPr lang="en-US" cap="none" dirty="0" err="1"/>
              <a:t>và</a:t>
            </a:r>
            <a:r>
              <a:rPr lang="en-US" cap="none" dirty="0"/>
              <a:t> </a:t>
            </a:r>
            <a:r>
              <a:rPr lang="en-US" cap="none" dirty="0" err="1"/>
              <a:t>không</a:t>
            </a:r>
            <a:r>
              <a:rPr lang="en-US" cap="none" dirty="0"/>
              <a:t> </a:t>
            </a:r>
            <a:r>
              <a:rPr lang="en-US" cap="none" dirty="0" err="1"/>
              <a:t>có</a:t>
            </a:r>
            <a:r>
              <a:rPr lang="en-US" cap="none" dirty="0"/>
              <a:t> </a:t>
            </a:r>
            <a:r>
              <a:rPr lang="en-US" cap="none" dirty="0" err="1"/>
              <a:t>kênh</a:t>
            </a:r>
            <a:r>
              <a:rPr lang="en-US" cap="none" dirty="0"/>
              <a:t> </a:t>
            </a:r>
            <a:r>
              <a:rPr lang="en-US" cap="none" dirty="0" err="1"/>
              <a:t>thao</a:t>
            </a:r>
            <a:r>
              <a:rPr lang="en-US" cap="none" dirty="0"/>
              <a:t> </a:t>
            </a:r>
            <a:r>
              <a:rPr lang="en-US" cap="none" dirty="0" err="1"/>
              <a:t>tác</a:t>
            </a:r>
            <a:r>
              <a:rPr lang="en-US" cap="none" dirty="0"/>
              <a:t>, </a:t>
            </a:r>
            <a:r>
              <a:rPr lang="en-US" cap="none" dirty="0" err="1"/>
              <a:t>kênh</a:t>
            </a:r>
            <a:r>
              <a:rPr lang="en-US" cap="none" dirty="0"/>
              <a:t> </a:t>
            </a:r>
            <a:r>
              <a:rPr lang="en-US" cap="none" dirty="0" err="1"/>
              <a:t>nước</a:t>
            </a:r>
            <a:r>
              <a:rPr lang="en-US" cap="none" dirty="0"/>
              <a:t> </a:t>
            </a:r>
            <a:r>
              <a:rPr lang="en-US" cap="none" dirty="0">
                <a:sym typeface="Wingdings" pitchFamily="2" charset="2"/>
              </a:rPr>
              <a:t> </a:t>
            </a:r>
            <a:r>
              <a:rPr lang="en-US" cap="none" dirty="0" err="1">
                <a:sym typeface="Wingdings" pitchFamily="2" charset="2"/>
              </a:rPr>
              <a:t>khó</a:t>
            </a:r>
            <a:r>
              <a:rPr lang="en-US" cap="none" dirty="0">
                <a:sym typeface="Wingdings" pitchFamily="2" charset="2"/>
              </a:rPr>
              <a:t> </a:t>
            </a:r>
            <a:r>
              <a:rPr lang="en-US" cap="none" dirty="0" err="1">
                <a:sym typeface="Wingdings" pitchFamily="2" charset="2"/>
              </a:rPr>
              <a:t>nhìn</a:t>
            </a:r>
            <a:r>
              <a:rPr lang="en-US" cap="none" dirty="0">
                <a:sym typeface="Wingdings" pitchFamily="2" charset="2"/>
              </a:rPr>
              <a:t>.</a:t>
            </a:r>
          </a:p>
          <a:p>
            <a:pPr lvl="1"/>
            <a:r>
              <a:rPr lang="en-US" cap="none" dirty="0" err="1">
                <a:sym typeface="Wingdings" pitchFamily="2" charset="2"/>
              </a:rPr>
              <a:t>Đưa</a:t>
            </a:r>
            <a:r>
              <a:rPr lang="en-US" cap="none" dirty="0">
                <a:sym typeface="Wingdings" pitchFamily="2" charset="2"/>
              </a:rPr>
              <a:t> </a:t>
            </a:r>
            <a:r>
              <a:rPr lang="en-US" cap="none" dirty="0" err="1">
                <a:sym typeface="Wingdings" pitchFamily="2" charset="2"/>
              </a:rPr>
              <a:t>máy</a:t>
            </a:r>
            <a:r>
              <a:rPr lang="en-US" cap="none" dirty="0">
                <a:sym typeface="Wingdings" pitchFamily="2" charset="2"/>
              </a:rPr>
              <a:t> qua cystoscope 26Fr </a:t>
            </a:r>
            <a:r>
              <a:rPr lang="en-US" cap="none" dirty="0" err="1">
                <a:sym typeface="Wingdings" pitchFamily="2" charset="2"/>
              </a:rPr>
              <a:t>vào</a:t>
            </a:r>
            <a:r>
              <a:rPr lang="en-US" cap="none" dirty="0">
                <a:sym typeface="Wingdings" pitchFamily="2" charset="2"/>
              </a:rPr>
              <a:t> </a:t>
            </a:r>
            <a:r>
              <a:rPr lang="en-US" cap="none" dirty="0" err="1">
                <a:sym typeface="Wingdings" pitchFamily="2" charset="2"/>
              </a:rPr>
              <a:t>niệu</a:t>
            </a:r>
            <a:r>
              <a:rPr lang="en-US" cap="none" dirty="0">
                <a:sym typeface="Wingdings" pitchFamily="2" charset="2"/>
              </a:rPr>
              <a:t> </a:t>
            </a:r>
            <a:r>
              <a:rPr lang="en-US" cap="none" dirty="0" err="1">
                <a:sym typeface="Wingdings" pitchFamily="2" charset="2"/>
              </a:rPr>
              <a:t>quản</a:t>
            </a:r>
            <a:r>
              <a:rPr lang="en-US" cap="none" dirty="0">
                <a:sym typeface="Wingdings" pitchFamily="2" charset="2"/>
              </a:rPr>
              <a:t> </a:t>
            </a:r>
            <a:r>
              <a:rPr lang="en-US" cap="none" dirty="0" err="1">
                <a:sym typeface="Wingdings" pitchFamily="2" charset="2"/>
              </a:rPr>
              <a:t>chậu</a:t>
            </a:r>
            <a:r>
              <a:rPr lang="en-US" cap="none" dirty="0">
                <a:sym typeface="Wingdings" pitchFamily="2" charset="2"/>
              </a:rPr>
              <a:t>, </a:t>
            </a:r>
            <a:r>
              <a:rPr lang="en-US" cap="none" dirty="0" err="1">
                <a:sym typeface="Wingdings" pitchFamily="2" charset="2"/>
              </a:rPr>
              <a:t>thấy</a:t>
            </a:r>
            <a:r>
              <a:rPr lang="en-US" cap="none" dirty="0">
                <a:sym typeface="Wingdings" pitchFamily="2" charset="2"/>
              </a:rPr>
              <a:t> </a:t>
            </a:r>
            <a:r>
              <a:rPr lang="en-US" cap="none" dirty="0" err="1">
                <a:sym typeface="Wingdings" pitchFamily="2" charset="2"/>
              </a:rPr>
              <a:t>viên</a:t>
            </a:r>
            <a:r>
              <a:rPr lang="en-US" cap="none" dirty="0">
                <a:sym typeface="Wingdings" pitchFamily="2" charset="2"/>
              </a:rPr>
              <a:t> </a:t>
            </a:r>
            <a:r>
              <a:rPr lang="en-US" cap="none" dirty="0" err="1">
                <a:sym typeface="Wingdings" pitchFamily="2" charset="2"/>
              </a:rPr>
              <a:t>sỏi</a:t>
            </a:r>
            <a:r>
              <a:rPr lang="en-US" cap="none" dirty="0">
                <a:sym typeface="Wingdings" pitchFamily="2" charset="2"/>
              </a:rPr>
              <a:t> </a:t>
            </a:r>
            <a:r>
              <a:rPr lang="en-US" cap="none" dirty="0" err="1">
                <a:sym typeface="Wingdings" pitchFamily="2" charset="2"/>
              </a:rPr>
              <a:t>cách</a:t>
            </a:r>
            <a:r>
              <a:rPr lang="en-US" cap="none" dirty="0">
                <a:sym typeface="Wingdings" pitchFamily="2" charset="2"/>
              </a:rPr>
              <a:t> 9cm.</a:t>
            </a:r>
            <a:endParaRPr lang="en-US" cap="none" dirty="0"/>
          </a:p>
          <a:p>
            <a:pPr marL="0" indent="0">
              <a:lnSpc>
                <a:spcPct val="150000"/>
              </a:lnSpc>
              <a:spcBef>
                <a:spcPts val="0"/>
              </a:spcBef>
              <a:buNone/>
            </a:pPr>
            <a:endParaRPr lang="en-US" cap="none" dirty="0"/>
          </a:p>
        </p:txBody>
      </p:sp>
      <p:sp>
        <p:nvSpPr>
          <p:cNvPr id="2" name="Slide Number Placeholder 1"/>
          <p:cNvSpPr>
            <a:spLocks noGrp="1"/>
          </p:cNvSpPr>
          <p:nvPr>
            <p:ph type="sldNum" sz="quarter" idx="12"/>
          </p:nvPr>
        </p:nvSpPr>
        <p:spPr/>
        <p:txBody>
          <a:bodyPr/>
          <a:lstStyle/>
          <a:p>
            <a:fld id="{BC410EEA-824F-4D46-AFE7-60426C8C06B0}" type="slidenum">
              <a:rPr lang="en-US" smtClean="0"/>
              <a:pPr/>
              <a:t>8</a:t>
            </a:fld>
            <a:endParaRPr lang="en-US"/>
          </a:p>
        </p:txBody>
      </p:sp>
      <p:sp>
        <p:nvSpPr>
          <p:cNvPr id="4" name="Title 1"/>
          <p:cNvSpPr>
            <a:spLocks noGrp="1"/>
          </p:cNvSpPr>
          <p:nvPr>
            <p:ph type="title"/>
          </p:nvPr>
        </p:nvSpPr>
        <p:spPr>
          <a:xfrm>
            <a:off x="913775" y="618517"/>
            <a:ext cx="10364451" cy="858591"/>
          </a:xfrm>
        </p:spPr>
        <p:txBody>
          <a:bodyPr/>
          <a:lstStyle/>
          <a:p>
            <a:pPr algn="l"/>
            <a:r>
              <a:rPr lang="en-US" b="1" dirty="0"/>
              <a:t> </a:t>
            </a:r>
            <a:r>
              <a:rPr lang="en-US" b="1" dirty="0" err="1"/>
              <a:t>Lịch</a:t>
            </a:r>
            <a:r>
              <a:rPr lang="en-US" b="1" dirty="0"/>
              <a:t> </a:t>
            </a:r>
            <a:r>
              <a:rPr lang="en-US" b="1" dirty="0" err="1"/>
              <a:t>sử</a:t>
            </a:r>
            <a:r>
              <a:rPr lang="en-US" b="1" dirty="0"/>
              <a:t> </a:t>
            </a:r>
            <a:r>
              <a:rPr lang="en-US" b="1" dirty="0" err="1"/>
              <a:t>phát</a:t>
            </a:r>
            <a:r>
              <a:rPr lang="en-US" b="1" dirty="0"/>
              <a:t> </a:t>
            </a:r>
            <a:r>
              <a:rPr lang="en-US" b="1" dirty="0" err="1"/>
              <a:t>triển</a:t>
            </a:r>
            <a:endParaRPr lang="en-US" b="1" dirty="0"/>
          </a:p>
        </p:txBody>
      </p:sp>
      <p:pic>
        <p:nvPicPr>
          <p:cNvPr id="5" name="Picture 4" descr="A picture containing text, electronics, camera, adapter&#10;&#10;Description automatically generated">
            <a:extLst>
              <a:ext uri="{FF2B5EF4-FFF2-40B4-BE49-F238E27FC236}">
                <a16:creationId xmlns:a16="http://schemas.microsoft.com/office/drawing/2014/main" xmlns="" id="{17406FEC-9E4C-B94A-BBE6-9F91483E97DA}"/>
              </a:ext>
            </a:extLst>
          </p:cNvPr>
          <p:cNvPicPr>
            <a:picLocks noChangeAspect="1"/>
          </p:cNvPicPr>
          <p:nvPr/>
        </p:nvPicPr>
        <p:blipFill>
          <a:blip r:embed="rId2"/>
          <a:stretch>
            <a:fillRect/>
          </a:stretch>
        </p:blipFill>
        <p:spPr>
          <a:xfrm>
            <a:off x="8556825" y="1652954"/>
            <a:ext cx="3213145" cy="2384234"/>
          </a:xfrm>
          <a:prstGeom prst="rect">
            <a:avLst/>
          </a:prstGeom>
        </p:spPr>
      </p:pic>
      <p:pic>
        <p:nvPicPr>
          <p:cNvPr id="6" name="Picture 5" descr="Circle&#10;&#10;Description automatically generated with medium confidence">
            <a:extLst>
              <a:ext uri="{FF2B5EF4-FFF2-40B4-BE49-F238E27FC236}">
                <a16:creationId xmlns:a16="http://schemas.microsoft.com/office/drawing/2014/main" xmlns="" id="{B8D77604-87A0-D942-8C2C-9B21216FFB7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8589436" y="4071414"/>
            <a:ext cx="3180534" cy="2632165"/>
          </a:xfrm>
          <a:prstGeom prst="rect">
            <a:avLst/>
          </a:prstGeom>
        </p:spPr>
      </p:pic>
      <p:sp>
        <p:nvSpPr>
          <p:cNvPr id="9" name="TextBox 8">
            <a:extLst>
              <a:ext uri="{FF2B5EF4-FFF2-40B4-BE49-F238E27FC236}">
                <a16:creationId xmlns:a16="http://schemas.microsoft.com/office/drawing/2014/main" xmlns="" id="{57C5AA4E-DD60-452A-B2B7-B226AF981227}"/>
              </a:ext>
            </a:extLst>
          </p:cNvPr>
          <p:cNvSpPr txBox="1"/>
          <p:nvPr/>
        </p:nvSpPr>
        <p:spPr>
          <a:xfrm>
            <a:off x="171450" y="6276945"/>
            <a:ext cx="11791950" cy="707886"/>
          </a:xfrm>
          <a:prstGeom prst="rect">
            <a:avLst/>
          </a:prstGeom>
          <a:noFill/>
        </p:spPr>
        <p:txBody>
          <a:bodyPr wrap="square" lIns="91440" tIns="45720" rIns="91440" bIns="45720" rtlCol="0" anchor="t">
            <a:spAutoFit/>
          </a:bodyPr>
          <a:lstStyle/>
          <a:p>
            <a:r>
              <a:rPr lang="en-US" sz="2000" dirty="0">
                <a:ea typeface="+mn-lt"/>
                <a:cs typeface="+mn-lt"/>
              </a:rPr>
              <a:t>1. Marshall, V. F. (1964). Fiber optics in urology. </a:t>
            </a:r>
            <a:r>
              <a:rPr lang="en-US" sz="2000" i="1" dirty="0">
                <a:ea typeface="+mn-lt"/>
                <a:cs typeface="+mn-lt"/>
              </a:rPr>
              <a:t>The Journal of urology</a:t>
            </a:r>
            <a:r>
              <a:rPr lang="en-US" sz="2000" dirty="0">
                <a:ea typeface="+mn-lt"/>
                <a:cs typeface="+mn-lt"/>
              </a:rPr>
              <a:t>, </a:t>
            </a:r>
            <a:r>
              <a:rPr lang="en-US" sz="2000" i="1" dirty="0">
                <a:ea typeface="+mn-lt"/>
                <a:cs typeface="+mn-lt"/>
              </a:rPr>
              <a:t>91</a:t>
            </a:r>
            <a:r>
              <a:rPr lang="en-US" sz="2000" dirty="0">
                <a:ea typeface="+mn-lt"/>
                <a:cs typeface="+mn-lt"/>
              </a:rPr>
              <a:t>(1), 110-114.</a:t>
            </a:r>
            <a:endParaRPr lang="en-US" dirty="0"/>
          </a:p>
          <a:p>
            <a:endParaRPr lang="en-US" sz="2000" i="1" dirty="0">
              <a:latin typeface="Arial" pitchFamily="34" charset="0"/>
              <a:cs typeface="Arial" pitchFamily="34" charset="0"/>
            </a:endParaRPr>
          </a:p>
        </p:txBody>
      </p:sp>
    </p:spTree>
    <p:extLst>
      <p:ext uri="{BB962C8B-B14F-4D97-AF65-F5344CB8AC3E}">
        <p14:creationId xmlns:p14="http://schemas.microsoft.com/office/powerpoint/2010/main" val="1227406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F5A9DC-0A69-1D49-9C36-72074FDA0834}"/>
              </a:ext>
            </a:extLst>
          </p:cNvPr>
          <p:cNvSpPr>
            <a:spLocks noGrp="1"/>
          </p:cNvSpPr>
          <p:nvPr>
            <p:ph type="title"/>
          </p:nvPr>
        </p:nvSpPr>
        <p:spPr/>
        <p:txBody>
          <a:bodyPr/>
          <a:lstStyle/>
          <a:p>
            <a:r>
              <a:rPr lang="en-US" b="1"/>
              <a:t>16.2. </a:t>
            </a:r>
            <a:r>
              <a:rPr lang="x-none" b="1"/>
              <a:t>CHỐNG </a:t>
            </a:r>
            <a:r>
              <a:rPr lang="x-none" b="1" dirty="0"/>
              <a:t>CHỈ ĐỊNH</a:t>
            </a:r>
          </a:p>
        </p:txBody>
      </p:sp>
      <p:sp>
        <p:nvSpPr>
          <p:cNvPr id="3" name="Content Placeholder 2">
            <a:extLst>
              <a:ext uri="{FF2B5EF4-FFF2-40B4-BE49-F238E27FC236}">
                <a16:creationId xmlns:a16="http://schemas.microsoft.com/office/drawing/2014/main" xmlns="" id="{0F8E8F1B-D1C3-C942-99AF-4CE445E98855}"/>
              </a:ext>
            </a:extLst>
          </p:cNvPr>
          <p:cNvSpPr>
            <a:spLocks noGrp="1"/>
          </p:cNvSpPr>
          <p:nvPr>
            <p:ph idx="4294967295"/>
          </p:nvPr>
        </p:nvSpPr>
        <p:spPr>
          <a:xfrm>
            <a:off x="838200" y="1825625"/>
            <a:ext cx="10515600" cy="4351338"/>
          </a:xfrm>
          <a:prstGeom prst="rect">
            <a:avLst/>
          </a:prstGeom>
        </p:spPr>
        <p:txBody>
          <a:bodyPr/>
          <a:lstStyle/>
          <a:p>
            <a:r>
              <a:rPr lang="en-US" cap="none" dirty="0" err="1"/>
              <a:t>Nhiễm</a:t>
            </a:r>
            <a:r>
              <a:rPr lang="en-US" cap="none" dirty="0"/>
              <a:t> </a:t>
            </a:r>
            <a:r>
              <a:rPr lang="en-US" cap="none" dirty="0" err="1"/>
              <a:t>khuẩn</a:t>
            </a:r>
            <a:r>
              <a:rPr lang="en-US" cap="none" dirty="0"/>
              <a:t> </a:t>
            </a:r>
            <a:r>
              <a:rPr lang="en-US" cap="none" dirty="0" err="1"/>
              <a:t>niệu</a:t>
            </a:r>
            <a:r>
              <a:rPr lang="en-US" cap="none" dirty="0"/>
              <a:t> </a:t>
            </a:r>
            <a:r>
              <a:rPr lang="en-US" cap="none" dirty="0" err="1"/>
              <a:t>chưa</a:t>
            </a:r>
            <a:r>
              <a:rPr lang="en-US" cap="none" dirty="0"/>
              <a:t> </a:t>
            </a:r>
            <a:r>
              <a:rPr lang="en-US" cap="none" dirty="0" err="1"/>
              <a:t>điều</a:t>
            </a:r>
            <a:r>
              <a:rPr lang="en-US" cap="none" dirty="0"/>
              <a:t> </a:t>
            </a:r>
            <a:r>
              <a:rPr lang="en-US" cap="none" dirty="0" err="1"/>
              <a:t>trị</a:t>
            </a:r>
            <a:r>
              <a:rPr lang="en-US" cap="none" dirty="0"/>
              <a:t> </a:t>
            </a:r>
            <a:r>
              <a:rPr lang="en-US" cap="none" dirty="0" err="1"/>
              <a:t>ổn</a:t>
            </a:r>
            <a:r>
              <a:rPr lang="en-US" cap="none" dirty="0"/>
              <a:t> </a:t>
            </a:r>
            <a:r>
              <a:rPr lang="en-US" cap="none" dirty="0" err="1"/>
              <a:t>định</a:t>
            </a:r>
            <a:endParaRPr lang="en-US" cap="none" dirty="0"/>
          </a:p>
          <a:p>
            <a:r>
              <a:rPr lang="en-US" cap="none" dirty="0" err="1"/>
              <a:t>Chưa</a:t>
            </a:r>
            <a:r>
              <a:rPr lang="en-US" cap="none" dirty="0"/>
              <a:t> </a:t>
            </a:r>
            <a:r>
              <a:rPr lang="en-US" cap="none" dirty="0" err="1"/>
              <a:t>kiểm</a:t>
            </a:r>
            <a:r>
              <a:rPr lang="en-US" cap="none" dirty="0"/>
              <a:t> </a:t>
            </a:r>
            <a:r>
              <a:rPr lang="en-US" cap="none" dirty="0" err="1"/>
              <a:t>soát</a:t>
            </a:r>
            <a:r>
              <a:rPr lang="en-US" cap="none" dirty="0"/>
              <a:t> </a:t>
            </a:r>
            <a:r>
              <a:rPr lang="en-US" cap="none" dirty="0" err="1"/>
              <a:t>được</a:t>
            </a:r>
            <a:r>
              <a:rPr lang="en-US" cap="none" dirty="0"/>
              <a:t> </a:t>
            </a:r>
            <a:r>
              <a:rPr lang="en-US" cap="none" dirty="0" err="1"/>
              <a:t>rối</a:t>
            </a:r>
            <a:r>
              <a:rPr lang="en-US" cap="none" dirty="0"/>
              <a:t> </a:t>
            </a:r>
            <a:r>
              <a:rPr lang="en-US" cap="none" dirty="0" err="1"/>
              <a:t>loạn</a:t>
            </a:r>
            <a:r>
              <a:rPr lang="en-US" cap="none" dirty="0"/>
              <a:t> </a:t>
            </a:r>
            <a:r>
              <a:rPr lang="en-US" cap="none" dirty="0" err="1"/>
              <a:t>đông</a:t>
            </a:r>
            <a:r>
              <a:rPr lang="en-US" cap="none" dirty="0"/>
              <a:t> </a:t>
            </a:r>
            <a:r>
              <a:rPr lang="en-US" cap="none" dirty="0" err="1"/>
              <a:t>máu</a:t>
            </a:r>
            <a:endParaRPr lang="en-US" cap="none" dirty="0"/>
          </a:p>
          <a:p>
            <a:r>
              <a:rPr lang="en-US" cap="none" dirty="0" err="1"/>
              <a:t>Bất</a:t>
            </a:r>
            <a:r>
              <a:rPr lang="en-US" cap="none" dirty="0"/>
              <a:t> </a:t>
            </a:r>
            <a:r>
              <a:rPr lang="en-US" cap="none" dirty="0" err="1"/>
              <a:t>thường</a:t>
            </a:r>
            <a:r>
              <a:rPr lang="en-US" cap="none" dirty="0"/>
              <a:t> </a:t>
            </a:r>
            <a:r>
              <a:rPr lang="en-US" cap="none" dirty="0" err="1"/>
              <a:t>về</a:t>
            </a:r>
            <a:r>
              <a:rPr lang="en-US" cap="none" dirty="0"/>
              <a:t> </a:t>
            </a:r>
            <a:r>
              <a:rPr lang="en-US" cap="none" dirty="0" err="1"/>
              <a:t>giải</a:t>
            </a:r>
            <a:r>
              <a:rPr lang="en-US" cap="none" dirty="0"/>
              <a:t> </a:t>
            </a:r>
            <a:r>
              <a:rPr lang="en-US" cap="none" dirty="0" err="1"/>
              <a:t>phẩu</a:t>
            </a:r>
            <a:r>
              <a:rPr lang="en-US" cap="none" dirty="0"/>
              <a:t> </a:t>
            </a:r>
            <a:r>
              <a:rPr lang="en-US" cap="none" dirty="0" err="1"/>
              <a:t>học</a:t>
            </a:r>
            <a:r>
              <a:rPr lang="en-US" cap="none" dirty="0"/>
              <a:t> </a:t>
            </a:r>
            <a:r>
              <a:rPr lang="en-US" cap="none" dirty="0" err="1"/>
              <a:t>và</a:t>
            </a:r>
            <a:r>
              <a:rPr lang="en-US" cap="none" dirty="0"/>
              <a:t> </a:t>
            </a:r>
            <a:r>
              <a:rPr lang="en-US" cap="none" dirty="0" err="1"/>
              <a:t>hẹp</a:t>
            </a:r>
            <a:r>
              <a:rPr lang="en-US" cap="none" dirty="0"/>
              <a:t> </a:t>
            </a:r>
            <a:r>
              <a:rPr lang="en-US" cap="none" dirty="0" err="1"/>
              <a:t>niệu</a:t>
            </a:r>
            <a:r>
              <a:rPr lang="en-US" cap="none" dirty="0"/>
              <a:t> </a:t>
            </a:r>
            <a:r>
              <a:rPr lang="en-US" cap="none" dirty="0" err="1"/>
              <a:t>quản</a:t>
            </a:r>
            <a:r>
              <a:rPr lang="en-US" cap="none" dirty="0"/>
              <a:t>.</a:t>
            </a:r>
          </a:p>
          <a:p>
            <a:endParaRPr lang="x-none" cap="none" dirty="0"/>
          </a:p>
        </p:txBody>
      </p:sp>
      <p:sp>
        <p:nvSpPr>
          <p:cNvPr id="5" name="TextBox 4">
            <a:extLst>
              <a:ext uri="{FF2B5EF4-FFF2-40B4-BE49-F238E27FC236}">
                <a16:creationId xmlns:a16="http://schemas.microsoft.com/office/drawing/2014/main" xmlns="" id="{455AA846-BE05-EA46-842E-ABC5FA631AB0}"/>
              </a:ext>
            </a:extLst>
          </p:cNvPr>
          <p:cNvSpPr txBox="1"/>
          <p:nvPr/>
        </p:nvSpPr>
        <p:spPr>
          <a:xfrm>
            <a:off x="228600" y="6311900"/>
            <a:ext cx="8842248" cy="369332"/>
          </a:xfrm>
          <a:prstGeom prst="rect">
            <a:avLst/>
          </a:prstGeom>
          <a:noFill/>
        </p:spPr>
        <p:txBody>
          <a:bodyPr wrap="square" rtlCol="0">
            <a:spAutoFit/>
          </a:bodyPr>
          <a:lstStyle/>
          <a:p>
            <a:r>
              <a:rPr lang="en-US" dirty="0" err="1">
                <a:latin typeface="Arial" charset="0"/>
                <a:ea typeface="Arial" charset="0"/>
                <a:cs typeface="Arial" charset="0"/>
              </a:rPr>
              <a:t>Hướng</a:t>
            </a:r>
            <a:r>
              <a:rPr lang="en-US" dirty="0">
                <a:latin typeface="Arial" charset="0"/>
                <a:ea typeface="Arial" charset="0"/>
                <a:cs typeface="Arial" charset="0"/>
              </a:rPr>
              <a:t> </a:t>
            </a:r>
            <a:r>
              <a:rPr lang="en-US" dirty="0" err="1">
                <a:latin typeface="Arial" charset="0"/>
                <a:ea typeface="Arial" charset="0"/>
                <a:cs typeface="Arial" charset="0"/>
              </a:rPr>
              <a:t>dẫn</a:t>
            </a:r>
            <a:r>
              <a:rPr lang="en-US" dirty="0">
                <a:latin typeface="Arial" charset="0"/>
                <a:ea typeface="Arial" charset="0"/>
                <a:cs typeface="Arial" charset="0"/>
              </a:rPr>
              <a:t> </a:t>
            </a:r>
            <a:r>
              <a:rPr lang="en-US" dirty="0" err="1">
                <a:latin typeface="Arial" charset="0"/>
                <a:ea typeface="Arial" charset="0"/>
                <a:cs typeface="Arial" charset="0"/>
              </a:rPr>
              <a:t>chẩn</a:t>
            </a:r>
            <a:r>
              <a:rPr lang="en-US" dirty="0">
                <a:latin typeface="Arial" charset="0"/>
                <a:ea typeface="Arial" charset="0"/>
                <a:cs typeface="Arial" charset="0"/>
              </a:rPr>
              <a:t> </a:t>
            </a:r>
            <a:r>
              <a:rPr lang="en-US" dirty="0" err="1">
                <a:latin typeface="Arial" charset="0"/>
                <a:ea typeface="Arial" charset="0"/>
                <a:cs typeface="Arial" charset="0"/>
              </a:rPr>
              <a:t>đoán</a:t>
            </a:r>
            <a:r>
              <a:rPr lang="en-US" dirty="0">
                <a:latin typeface="Arial" charset="0"/>
                <a:ea typeface="Arial" charset="0"/>
                <a:cs typeface="Arial" charset="0"/>
              </a:rPr>
              <a:t> </a:t>
            </a:r>
            <a:r>
              <a:rPr lang="en-US" dirty="0" err="1">
                <a:latin typeface="Arial" charset="0"/>
                <a:ea typeface="Arial" charset="0"/>
                <a:cs typeface="Arial" charset="0"/>
              </a:rPr>
              <a:t>và</a:t>
            </a:r>
            <a:r>
              <a:rPr lang="en-US" dirty="0">
                <a:latin typeface="Arial" charset="0"/>
                <a:ea typeface="Arial" charset="0"/>
                <a:cs typeface="Arial" charset="0"/>
              </a:rPr>
              <a:t> </a:t>
            </a:r>
            <a:r>
              <a:rPr lang="en-US" dirty="0" err="1">
                <a:latin typeface="Arial" charset="0"/>
                <a:ea typeface="Arial" charset="0"/>
                <a:cs typeface="Arial" charset="0"/>
              </a:rPr>
              <a:t>điều</a:t>
            </a:r>
            <a:r>
              <a:rPr lang="en-US" dirty="0">
                <a:latin typeface="Arial" charset="0"/>
                <a:ea typeface="Arial" charset="0"/>
                <a:cs typeface="Arial" charset="0"/>
              </a:rPr>
              <a:t> </a:t>
            </a:r>
            <a:r>
              <a:rPr lang="en-US" dirty="0" err="1">
                <a:latin typeface="Arial" charset="0"/>
                <a:ea typeface="Arial" charset="0"/>
                <a:cs typeface="Arial" charset="0"/>
              </a:rPr>
              <a:t>trị</a:t>
            </a:r>
            <a:r>
              <a:rPr lang="en-US" dirty="0">
                <a:latin typeface="Arial" charset="0"/>
                <a:ea typeface="Arial" charset="0"/>
                <a:cs typeface="Arial" charset="0"/>
              </a:rPr>
              <a:t> </a:t>
            </a:r>
            <a:r>
              <a:rPr lang="en-US" dirty="0" err="1">
                <a:latin typeface="Arial" charset="0"/>
                <a:ea typeface="Arial" charset="0"/>
                <a:cs typeface="Arial" charset="0"/>
              </a:rPr>
              <a:t>sỏi</a:t>
            </a:r>
            <a:r>
              <a:rPr lang="en-US" dirty="0">
                <a:latin typeface="Arial" charset="0"/>
                <a:ea typeface="Arial" charset="0"/>
                <a:cs typeface="Arial" charset="0"/>
              </a:rPr>
              <a:t> </a:t>
            </a:r>
            <a:r>
              <a:rPr lang="en-US" dirty="0" err="1">
                <a:latin typeface="Arial" charset="0"/>
                <a:ea typeface="Arial" charset="0"/>
                <a:cs typeface="Arial" charset="0"/>
              </a:rPr>
              <a:t>tiết</a:t>
            </a:r>
            <a:r>
              <a:rPr lang="en-US" dirty="0">
                <a:latin typeface="Arial" charset="0"/>
                <a:ea typeface="Arial" charset="0"/>
                <a:cs typeface="Arial" charset="0"/>
              </a:rPr>
              <a:t> </a:t>
            </a:r>
            <a:r>
              <a:rPr lang="en-US" dirty="0" err="1">
                <a:latin typeface="Arial" charset="0"/>
                <a:ea typeface="Arial" charset="0"/>
                <a:cs typeface="Arial" charset="0"/>
              </a:rPr>
              <a:t>niệu</a:t>
            </a:r>
            <a:r>
              <a:rPr lang="en-US" dirty="0">
                <a:latin typeface="Arial" charset="0"/>
                <a:ea typeface="Arial" charset="0"/>
                <a:cs typeface="Arial" charset="0"/>
              </a:rPr>
              <a:t> (VUNA 2015)</a:t>
            </a:r>
          </a:p>
        </p:txBody>
      </p:sp>
    </p:spTree>
    <p:extLst>
      <p:ext uri="{BB962C8B-B14F-4D97-AF65-F5344CB8AC3E}">
        <p14:creationId xmlns:p14="http://schemas.microsoft.com/office/powerpoint/2010/main" val="27380722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29EA2C-3EB2-4C48-BDA5-DC6F1C3492CE}"/>
              </a:ext>
            </a:extLst>
          </p:cNvPr>
          <p:cNvSpPr>
            <a:spLocks noGrp="1"/>
          </p:cNvSpPr>
          <p:nvPr>
            <p:ph type="title"/>
          </p:nvPr>
        </p:nvSpPr>
        <p:spPr/>
        <p:txBody>
          <a:bodyPr/>
          <a:lstStyle/>
          <a:p>
            <a:r>
              <a:rPr lang="en-US" b="1" dirty="0"/>
              <a:t>16.3. </a:t>
            </a:r>
            <a:r>
              <a:rPr lang="x-none" b="1" dirty="0"/>
              <a:t>QUY TRÌNH KỸ THUẬT</a:t>
            </a:r>
          </a:p>
        </p:txBody>
      </p:sp>
      <p:sp>
        <p:nvSpPr>
          <p:cNvPr id="3" name="Content Placeholder 2">
            <a:extLst>
              <a:ext uri="{FF2B5EF4-FFF2-40B4-BE49-F238E27FC236}">
                <a16:creationId xmlns:a16="http://schemas.microsoft.com/office/drawing/2014/main" xmlns="" id="{A01B3522-A797-8B4E-8925-9DC52BB9117B}"/>
              </a:ext>
            </a:extLst>
          </p:cNvPr>
          <p:cNvSpPr>
            <a:spLocks noGrp="1"/>
          </p:cNvSpPr>
          <p:nvPr>
            <p:ph idx="4294967295"/>
          </p:nvPr>
        </p:nvSpPr>
        <p:spPr>
          <a:xfrm>
            <a:off x="838200" y="1825625"/>
            <a:ext cx="10998200" cy="4351338"/>
          </a:xfrm>
          <a:prstGeom prst="rect">
            <a:avLst/>
          </a:prstGeom>
        </p:spPr>
        <p:txBody>
          <a:bodyPr>
            <a:normAutofit fontScale="92500" lnSpcReduction="10000"/>
          </a:bodyPr>
          <a:lstStyle/>
          <a:p>
            <a:r>
              <a:rPr lang="vi-VN" cap="none" dirty="0"/>
              <a:t>Có thể dùng máy soi ống cứng để nong niệu quản trước khi soi ống mềm</a:t>
            </a:r>
          </a:p>
          <a:p>
            <a:r>
              <a:rPr lang="vi-VN" cap="none" dirty="0"/>
              <a:t>Đặt thông niệu quản trước khi tán sỏi:</a:t>
            </a:r>
            <a:endParaRPr lang="en-US" cap="none" dirty="0"/>
          </a:p>
          <a:p>
            <a:pPr lvl="1">
              <a:buFont typeface="Wingdings" charset="2"/>
              <a:buChar char="v"/>
            </a:pPr>
            <a:r>
              <a:rPr lang="vi-VN" cap="none" dirty="0"/>
              <a:t> Không thường quy ( 31-33% theo Rosette và Sofer)</a:t>
            </a:r>
          </a:p>
          <a:p>
            <a:pPr lvl="1">
              <a:buFont typeface="Wingdings" charset="2"/>
              <a:buChar char="v"/>
            </a:pPr>
            <a:r>
              <a:rPr lang="vi-VN" cap="none" dirty="0"/>
              <a:t> Lợi ích: tiếp cận sỏi dễ hơn, tăng tỷ lệ sạch sỏi, giảm biến chứng trong mổ</a:t>
            </a:r>
          </a:p>
          <a:p>
            <a:pPr lvl="1">
              <a:buFont typeface="Wingdings" charset="2"/>
              <a:buChar char="v"/>
            </a:pPr>
            <a:r>
              <a:rPr lang="vi-VN" cap="none" dirty="0"/>
              <a:t> Nên đặt thông niệu quản:</a:t>
            </a:r>
          </a:p>
          <a:p>
            <a:pPr lvl="2">
              <a:buFont typeface="Wingdings" charset="2"/>
              <a:buChar char="q"/>
            </a:pPr>
            <a:r>
              <a:rPr lang="vi-VN" cap="none" dirty="0"/>
              <a:t>Nội soi mềm trong niệu quản khó khăn do niệu quản nhỏ, gập góc</a:t>
            </a:r>
          </a:p>
          <a:p>
            <a:pPr lvl="2">
              <a:buFont typeface="Wingdings" charset="2"/>
              <a:buChar char="q"/>
            </a:pPr>
            <a:r>
              <a:rPr lang="vi-VN" cap="none" dirty="0"/>
              <a:t> Dẫn lưu trong khi thận ứ nước nhiễm khuẩn do sỏi</a:t>
            </a:r>
          </a:p>
          <a:p>
            <a:pPr lvl="1">
              <a:buFont typeface="Wingdings" charset="2"/>
              <a:buChar char="v"/>
            </a:pPr>
            <a:r>
              <a:rPr lang="vi-VN" cap="none" dirty="0"/>
              <a:t> Thời gian: 1-2 tuần trước tán sỏi</a:t>
            </a:r>
          </a:p>
          <a:p>
            <a:pPr lvl="1">
              <a:buFont typeface="Wingdings" charset="2"/>
              <a:buChar char="v"/>
            </a:pPr>
            <a:r>
              <a:rPr lang="vi-VN" b="1" cap="none" dirty="0"/>
              <a:t> Sử dụng ống soi mềm đường kính nhỏ (7,5Fr) làm giảm thiểu sự cần thiết phải làm giãn niệu quản trước tán sỏi</a:t>
            </a:r>
          </a:p>
        </p:txBody>
      </p:sp>
      <p:sp>
        <p:nvSpPr>
          <p:cNvPr id="4" name="TextBox 3">
            <a:extLst>
              <a:ext uri="{FF2B5EF4-FFF2-40B4-BE49-F238E27FC236}">
                <a16:creationId xmlns:a16="http://schemas.microsoft.com/office/drawing/2014/main" xmlns="" id="{C5AD43B8-369F-DC41-8645-5AE795C733D2}"/>
              </a:ext>
            </a:extLst>
          </p:cNvPr>
          <p:cNvSpPr txBox="1"/>
          <p:nvPr/>
        </p:nvSpPr>
        <p:spPr>
          <a:xfrm>
            <a:off x="222250" y="6057781"/>
            <a:ext cx="10052050" cy="800219"/>
          </a:xfrm>
          <a:prstGeom prst="rect">
            <a:avLst/>
          </a:prstGeom>
          <a:noFill/>
        </p:spPr>
        <p:txBody>
          <a:bodyPr wrap="square" rtlCol="0">
            <a:spAutoFit/>
          </a:bodyPr>
          <a:lstStyle/>
          <a:p>
            <a:pPr lvl="0"/>
            <a:endParaRPr lang="en-US" dirty="0">
              <a:latin typeface="Arial" charset="0"/>
              <a:ea typeface="Arial" charset="0"/>
              <a:cs typeface="Arial" charset="0"/>
            </a:endParaRPr>
          </a:p>
          <a:p>
            <a:pPr lvl="0"/>
            <a:r>
              <a:rPr lang="en-US" sz="1400" dirty="0">
                <a:latin typeface="Arial" charset="0"/>
                <a:ea typeface="Arial" charset="0"/>
                <a:cs typeface="Arial" charset="0"/>
              </a:rPr>
              <a:t>Surgical Management of Upper Urinary Tract Calculi- Campbell-Walsh Urology 11th </a:t>
            </a:r>
            <a:r>
              <a:rPr lang="en-US" sz="1400" dirty="0" err="1">
                <a:latin typeface="Arial" charset="0"/>
                <a:ea typeface="Arial" charset="0"/>
                <a:cs typeface="Arial" charset="0"/>
              </a:rPr>
              <a:t>ed</a:t>
            </a:r>
            <a:r>
              <a:rPr lang="en-US" sz="1400" dirty="0">
                <a:latin typeface="Arial" charset="0"/>
                <a:ea typeface="Arial" charset="0"/>
                <a:cs typeface="Arial" charset="0"/>
              </a:rPr>
              <a:t>, 2016</a:t>
            </a:r>
          </a:p>
          <a:p>
            <a:r>
              <a:rPr lang="en-US" sz="1400" dirty="0">
                <a:latin typeface="Arial" pitchFamily="34" charset="0"/>
                <a:cs typeface="Arial" pitchFamily="34" charset="0"/>
              </a:rPr>
              <a:t>Phan </a:t>
            </a:r>
            <a:r>
              <a:rPr lang="en-US" sz="1400" dirty="0" err="1">
                <a:latin typeface="Arial" pitchFamily="34" charset="0"/>
                <a:cs typeface="Arial" pitchFamily="34" charset="0"/>
              </a:rPr>
              <a:t>Trường</a:t>
            </a:r>
            <a:r>
              <a:rPr lang="en-US" sz="1400" dirty="0">
                <a:latin typeface="Arial" pitchFamily="34" charset="0"/>
                <a:cs typeface="Arial" pitchFamily="34" charset="0"/>
              </a:rPr>
              <a:t> </a:t>
            </a:r>
            <a:r>
              <a:rPr lang="en-US" sz="1400" dirty="0" err="1">
                <a:latin typeface="Arial" pitchFamily="34" charset="0"/>
                <a:cs typeface="Arial" pitchFamily="34" charset="0"/>
              </a:rPr>
              <a:t>Bảo</a:t>
            </a:r>
            <a:r>
              <a:rPr lang="en-US" sz="1400" dirty="0">
                <a:latin typeface="Arial" pitchFamily="34" charset="0"/>
                <a:cs typeface="Arial" pitchFamily="34" charset="0"/>
              </a:rPr>
              <a:t> (2016),  </a:t>
            </a:r>
            <a:r>
              <a:rPr lang="en-US" sz="1400" dirty="0" err="1">
                <a:latin typeface="Arial" pitchFamily="34" charset="0"/>
                <a:cs typeface="Arial" pitchFamily="34" charset="0"/>
              </a:rPr>
              <a:t>Vai</a:t>
            </a:r>
            <a:r>
              <a:rPr lang="en-US" sz="1400" dirty="0">
                <a:latin typeface="Arial" pitchFamily="34" charset="0"/>
                <a:cs typeface="Arial" pitchFamily="34" charset="0"/>
              </a:rPr>
              <a:t> </a:t>
            </a:r>
            <a:r>
              <a:rPr lang="en-US" sz="1400" dirty="0" err="1">
                <a:latin typeface="Arial" pitchFamily="34" charset="0"/>
                <a:cs typeface="Arial" pitchFamily="34" charset="0"/>
              </a:rPr>
              <a:t>trò</a:t>
            </a:r>
            <a:r>
              <a:rPr lang="en-US" sz="1400" dirty="0">
                <a:latin typeface="Arial" pitchFamily="34" charset="0"/>
                <a:cs typeface="Arial" pitchFamily="34" charset="0"/>
              </a:rPr>
              <a:t> </a:t>
            </a:r>
            <a:r>
              <a:rPr lang="en-US" sz="1400" dirty="0" err="1">
                <a:latin typeface="Arial" pitchFamily="34" charset="0"/>
                <a:cs typeface="Arial" pitchFamily="34" charset="0"/>
              </a:rPr>
              <a:t>nội</a:t>
            </a:r>
            <a:r>
              <a:rPr lang="en-US" sz="1400" dirty="0">
                <a:latin typeface="Arial" pitchFamily="34" charset="0"/>
                <a:cs typeface="Arial" pitchFamily="34" charset="0"/>
              </a:rPr>
              <a:t> </a:t>
            </a:r>
            <a:r>
              <a:rPr lang="en-US" sz="1400" dirty="0" err="1">
                <a:latin typeface="Arial" pitchFamily="34" charset="0"/>
                <a:cs typeface="Arial" pitchFamily="34" charset="0"/>
              </a:rPr>
              <a:t>soi</a:t>
            </a:r>
            <a:r>
              <a:rPr lang="en-US" sz="1400" dirty="0">
                <a:latin typeface="Arial" pitchFamily="34" charset="0"/>
                <a:cs typeface="Arial" pitchFamily="34" charset="0"/>
              </a:rPr>
              <a:t> </a:t>
            </a:r>
            <a:r>
              <a:rPr lang="en-US" sz="1400" dirty="0" err="1">
                <a:latin typeface="Arial" pitchFamily="34" charset="0"/>
                <a:cs typeface="Arial" pitchFamily="34" charset="0"/>
              </a:rPr>
              <a:t>mềm</a:t>
            </a:r>
            <a:r>
              <a:rPr lang="en-US" sz="1400" dirty="0">
                <a:latin typeface="Arial" pitchFamily="34" charset="0"/>
                <a:cs typeface="Arial" pitchFamily="34" charset="0"/>
              </a:rPr>
              <a:t> </a:t>
            </a:r>
            <a:r>
              <a:rPr lang="en-US" sz="1400" dirty="0" err="1">
                <a:latin typeface="Arial" pitchFamily="34" charset="0"/>
                <a:cs typeface="Arial" pitchFamily="34" charset="0"/>
              </a:rPr>
              <a:t>trong</a:t>
            </a:r>
            <a:r>
              <a:rPr lang="en-US" sz="1400" dirty="0">
                <a:latin typeface="Arial" pitchFamily="34" charset="0"/>
                <a:cs typeface="Arial" pitchFamily="34" charset="0"/>
              </a:rPr>
              <a:t> </a:t>
            </a:r>
            <a:r>
              <a:rPr lang="en-US" sz="1400" dirty="0" err="1">
                <a:latin typeface="Arial" pitchFamily="34" charset="0"/>
                <a:cs typeface="Arial" pitchFamily="34" charset="0"/>
              </a:rPr>
              <a:t>điều</a:t>
            </a:r>
            <a:r>
              <a:rPr lang="en-US" sz="1400" dirty="0">
                <a:latin typeface="Arial" pitchFamily="34" charset="0"/>
                <a:cs typeface="Arial" pitchFamily="34" charset="0"/>
              </a:rPr>
              <a:t> </a:t>
            </a:r>
            <a:r>
              <a:rPr lang="en-US" sz="1400" dirty="0" err="1">
                <a:latin typeface="Arial" pitchFamily="34" charset="0"/>
                <a:cs typeface="Arial" pitchFamily="34" charset="0"/>
              </a:rPr>
              <a:t>trị</a:t>
            </a:r>
            <a:r>
              <a:rPr lang="en-US" sz="1400" dirty="0">
                <a:latin typeface="Arial" pitchFamily="34" charset="0"/>
                <a:cs typeface="Arial" pitchFamily="34" charset="0"/>
              </a:rPr>
              <a:t> </a:t>
            </a:r>
            <a:r>
              <a:rPr lang="en-US" sz="1400" dirty="0" err="1">
                <a:latin typeface="Arial" pitchFamily="34" charset="0"/>
                <a:cs typeface="Arial" pitchFamily="34" charset="0"/>
              </a:rPr>
              <a:t>sỏi</a:t>
            </a:r>
            <a:r>
              <a:rPr lang="en-US" sz="1400" dirty="0">
                <a:latin typeface="Arial" pitchFamily="34" charset="0"/>
                <a:cs typeface="Arial" pitchFamily="34" charset="0"/>
              </a:rPr>
              <a:t> </a:t>
            </a:r>
            <a:r>
              <a:rPr lang="en-US" sz="1400" dirty="0" err="1">
                <a:latin typeface="Arial" pitchFamily="34" charset="0"/>
                <a:cs typeface="Arial" pitchFamily="34" charset="0"/>
              </a:rPr>
              <a:t>thận</a:t>
            </a:r>
            <a:r>
              <a:rPr lang="en-US" sz="1400" dirty="0">
                <a:latin typeface="Arial" pitchFamily="34" charset="0"/>
                <a:cs typeface="Arial" pitchFamily="34" charset="0"/>
              </a:rPr>
              <a:t>, </a:t>
            </a:r>
            <a:r>
              <a:rPr lang="en-US" sz="1400" dirty="0" err="1">
                <a:latin typeface="Arial" pitchFamily="34" charset="0"/>
                <a:cs typeface="Arial" pitchFamily="34" charset="0"/>
              </a:rPr>
              <a:t>luận</a:t>
            </a:r>
            <a:r>
              <a:rPr lang="en-US" sz="1400" dirty="0">
                <a:latin typeface="Arial" pitchFamily="34" charset="0"/>
                <a:cs typeface="Arial" pitchFamily="34" charset="0"/>
              </a:rPr>
              <a:t> </a:t>
            </a:r>
            <a:r>
              <a:rPr lang="en-US" sz="1400" dirty="0" err="1">
                <a:latin typeface="Arial" pitchFamily="34" charset="0"/>
                <a:cs typeface="Arial" pitchFamily="34" charset="0"/>
              </a:rPr>
              <a:t>án</a:t>
            </a:r>
            <a:r>
              <a:rPr lang="en-US" sz="1400" dirty="0">
                <a:latin typeface="Arial" pitchFamily="34" charset="0"/>
                <a:cs typeface="Arial" pitchFamily="34" charset="0"/>
              </a:rPr>
              <a:t> </a:t>
            </a:r>
            <a:r>
              <a:rPr lang="en-US" sz="1400" dirty="0" err="1">
                <a:latin typeface="Arial" pitchFamily="34" charset="0"/>
                <a:cs typeface="Arial" pitchFamily="34" charset="0"/>
              </a:rPr>
              <a:t>tiến</a:t>
            </a:r>
            <a:r>
              <a:rPr lang="en-US" sz="1400" dirty="0">
                <a:latin typeface="Arial" pitchFamily="34" charset="0"/>
                <a:cs typeface="Arial" pitchFamily="34" charset="0"/>
              </a:rPr>
              <a:t> </a:t>
            </a:r>
            <a:r>
              <a:rPr lang="en-US" sz="1400" dirty="0" err="1">
                <a:latin typeface="Arial" pitchFamily="34" charset="0"/>
                <a:cs typeface="Arial" pitchFamily="34" charset="0"/>
              </a:rPr>
              <a:t>sĩ</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26203598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29EA2C-3EB2-4C48-BDA5-DC6F1C3492CE}"/>
              </a:ext>
            </a:extLst>
          </p:cNvPr>
          <p:cNvSpPr>
            <a:spLocks noGrp="1"/>
          </p:cNvSpPr>
          <p:nvPr>
            <p:ph type="title"/>
          </p:nvPr>
        </p:nvSpPr>
        <p:spPr/>
        <p:txBody>
          <a:bodyPr/>
          <a:lstStyle/>
          <a:p>
            <a:r>
              <a:rPr lang="en-US" b="1"/>
              <a:t>16.3. </a:t>
            </a:r>
            <a:r>
              <a:rPr lang="x-none" b="1"/>
              <a:t>QUY </a:t>
            </a:r>
            <a:r>
              <a:rPr lang="x-none" b="1" dirty="0"/>
              <a:t>TRÌNH KỸ THUẬT</a:t>
            </a:r>
          </a:p>
        </p:txBody>
      </p:sp>
      <p:sp>
        <p:nvSpPr>
          <p:cNvPr id="3" name="Content Placeholder 2">
            <a:extLst>
              <a:ext uri="{FF2B5EF4-FFF2-40B4-BE49-F238E27FC236}">
                <a16:creationId xmlns:a16="http://schemas.microsoft.com/office/drawing/2014/main" xmlns="" id="{A01B3522-A797-8B4E-8925-9DC52BB9117B}"/>
              </a:ext>
            </a:extLst>
          </p:cNvPr>
          <p:cNvSpPr>
            <a:spLocks noGrp="1"/>
          </p:cNvSpPr>
          <p:nvPr>
            <p:ph idx="4294967295"/>
          </p:nvPr>
        </p:nvSpPr>
        <p:spPr>
          <a:xfrm>
            <a:off x="838200" y="1825625"/>
            <a:ext cx="10515600" cy="4351338"/>
          </a:xfrm>
          <a:prstGeom prst="rect">
            <a:avLst/>
          </a:prstGeom>
        </p:spPr>
        <p:txBody>
          <a:bodyPr>
            <a:normAutofit/>
          </a:bodyPr>
          <a:lstStyle/>
          <a:p>
            <a:r>
              <a:rPr lang="vi-VN" cap="none" dirty="0"/>
              <a:t>Đặt ống soi bán cứng soi niệu đạo vào bàng quang, rút </a:t>
            </a:r>
            <a:r>
              <a:rPr lang="en-US" cap="none" dirty="0" err="1"/>
              <a:t>một</a:t>
            </a:r>
            <a:r>
              <a:rPr lang="en-US" cap="none" dirty="0"/>
              <a:t> </a:t>
            </a:r>
            <a:r>
              <a:rPr lang="vi-VN" cap="none" dirty="0"/>
              <a:t>đầu thông</a:t>
            </a:r>
            <a:r>
              <a:rPr lang="en-US" cap="none" dirty="0"/>
              <a:t> </a:t>
            </a:r>
            <a:r>
              <a:rPr lang="vi-VN" cap="none" dirty="0"/>
              <a:t>niệu quản (thông JJ)</a:t>
            </a:r>
            <a:r>
              <a:rPr lang="en-US" cap="none" dirty="0"/>
              <a:t> </a:t>
            </a:r>
            <a:r>
              <a:rPr lang="en-US" cap="none" dirty="0" err="1"/>
              <a:t>và</a:t>
            </a:r>
            <a:r>
              <a:rPr lang="en-US" cap="none" dirty="0"/>
              <a:t> </a:t>
            </a:r>
            <a:r>
              <a:rPr lang="en-US" cap="none" dirty="0" err="1"/>
              <a:t>luồn</a:t>
            </a:r>
            <a:r>
              <a:rPr lang="en-US" cap="none" dirty="0"/>
              <a:t> guide </a:t>
            </a:r>
            <a:r>
              <a:rPr lang="en-US" cap="none" dirty="0" err="1"/>
              <a:t>mềm</a:t>
            </a:r>
            <a:r>
              <a:rPr lang="en-US" cap="none" dirty="0"/>
              <a:t> </a:t>
            </a:r>
            <a:r>
              <a:rPr lang="en-US" cap="none" dirty="0" err="1"/>
              <a:t>lên</a:t>
            </a:r>
            <a:r>
              <a:rPr lang="en-US" cap="none" dirty="0"/>
              <a:t> </a:t>
            </a:r>
            <a:r>
              <a:rPr lang="en-US" cap="none" dirty="0" err="1"/>
              <a:t>tới</a:t>
            </a:r>
            <a:r>
              <a:rPr lang="en-US" cap="none" dirty="0"/>
              <a:t> </a:t>
            </a:r>
            <a:r>
              <a:rPr lang="en-US" cap="none" dirty="0" err="1"/>
              <a:t>bể</a:t>
            </a:r>
            <a:r>
              <a:rPr lang="en-US" cap="none" dirty="0"/>
              <a:t> </a:t>
            </a:r>
            <a:r>
              <a:rPr lang="en-US" cap="none" dirty="0" err="1"/>
              <a:t>thận</a:t>
            </a:r>
            <a:r>
              <a:rPr lang="en-US" cap="none" dirty="0"/>
              <a:t>.</a:t>
            </a:r>
          </a:p>
          <a:p>
            <a:r>
              <a:rPr lang="vi-VN" cap="none" dirty="0"/>
              <a:t>Rút hẳn thông JJ ra ngoài, đ</a:t>
            </a:r>
            <a:r>
              <a:rPr lang="en-US" cap="none" dirty="0" err="1"/>
              <a:t>ư</a:t>
            </a:r>
            <a:r>
              <a:rPr lang="vi-VN" cap="none" dirty="0"/>
              <a:t>a ống soi bán cứng theo dây dẫn</a:t>
            </a:r>
            <a:r>
              <a:rPr lang="en-US" cap="none" dirty="0"/>
              <a:t> </a:t>
            </a:r>
            <a:r>
              <a:rPr lang="vi-VN" cap="none" dirty="0"/>
              <a:t>lên niệu quản.</a:t>
            </a:r>
          </a:p>
          <a:p>
            <a:r>
              <a:rPr lang="vi-VN" cap="none" dirty="0"/>
              <a:t>Đặt dây dẫn mềm</a:t>
            </a:r>
            <a:r>
              <a:rPr lang="en-US" cap="none" dirty="0"/>
              <a:t> </a:t>
            </a:r>
            <a:r>
              <a:rPr lang="vi-VN" cap="none" dirty="0"/>
              <a:t>trong niệu quản, đ</a:t>
            </a:r>
            <a:r>
              <a:rPr lang="en-US" cap="none" dirty="0" err="1"/>
              <a:t>ư</a:t>
            </a:r>
            <a:r>
              <a:rPr lang="vi-VN" cap="none" dirty="0"/>
              <a:t>a lên thận tr</a:t>
            </a:r>
            <a:r>
              <a:rPr lang="en-US" cap="none" dirty="0" err="1"/>
              <a:t>ư</a:t>
            </a:r>
            <a:r>
              <a:rPr lang="vi-VN" cap="none" dirty="0"/>
              <a:t>ớc khi rút ống soi</a:t>
            </a:r>
            <a:r>
              <a:rPr lang="en-US" cap="none" dirty="0"/>
              <a:t> </a:t>
            </a:r>
            <a:r>
              <a:rPr lang="vi-VN" cap="none" dirty="0"/>
              <a:t>niệu quản bán cứng, lúc này trở thành dây dẫn an toàn.</a:t>
            </a:r>
          </a:p>
          <a:p>
            <a:r>
              <a:rPr lang="en-US" cap="none" dirty="0" err="1"/>
              <a:t>Các</a:t>
            </a:r>
            <a:r>
              <a:rPr lang="en-US" cap="none" dirty="0"/>
              <a:t> </a:t>
            </a:r>
            <a:r>
              <a:rPr lang="en-US" cap="none" dirty="0" err="1"/>
              <a:t>thao</a:t>
            </a:r>
            <a:r>
              <a:rPr lang="en-US" cap="none" dirty="0"/>
              <a:t> </a:t>
            </a:r>
            <a:r>
              <a:rPr lang="en-US" cap="none" dirty="0" err="1"/>
              <a:t>tác</a:t>
            </a:r>
            <a:r>
              <a:rPr lang="en-US" cap="none" dirty="0"/>
              <a:t> </a:t>
            </a:r>
            <a:r>
              <a:rPr lang="en-US" cap="none" dirty="0" err="1"/>
              <a:t>cần</a:t>
            </a:r>
            <a:r>
              <a:rPr lang="en-US" cap="none" dirty="0"/>
              <a:t> </a:t>
            </a:r>
            <a:r>
              <a:rPr lang="en-US" cap="none" dirty="0" err="1"/>
              <a:t>phải</a:t>
            </a:r>
            <a:r>
              <a:rPr lang="en-US" cap="none" dirty="0"/>
              <a:t> </a:t>
            </a:r>
            <a:r>
              <a:rPr lang="en-US" cap="none" dirty="0" err="1"/>
              <a:t>có</a:t>
            </a:r>
            <a:r>
              <a:rPr lang="en-US" cap="none" dirty="0"/>
              <a:t> </a:t>
            </a:r>
            <a:r>
              <a:rPr lang="en-US" cap="none" dirty="0" err="1"/>
              <a:t>hướng</a:t>
            </a:r>
            <a:r>
              <a:rPr lang="en-US" cap="none" dirty="0"/>
              <a:t> </a:t>
            </a:r>
            <a:r>
              <a:rPr lang="en-US" cap="none" dirty="0" err="1"/>
              <a:t>dẫn</a:t>
            </a:r>
            <a:r>
              <a:rPr lang="en-US" cap="none" dirty="0"/>
              <a:t> </a:t>
            </a:r>
            <a:r>
              <a:rPr lang="en-US" cap="none" dirty="0" err="1"/>
              <a:t>dưới</a:t>
            </a:r>
            <a:r>
              <a:rPr lang="en-US" cap="none" dirty="0"/>
              <a:t> C-arm</a:t>
            </a:r>
          </a:p>
          <a:p>
            <a:endParaRPr lang="x-none" cap="none" dirty="0"/>
          </a:p>
        </p:txBody>
      </p:sp>
      <p:sp>
        <p:nvSpPr>
          <p:cNvPr id="4" name="TextBox 3">
            <a:extLst>
              <a:ext uri="{FF2B5EF4-FFF2-40B4-BE49-F238E27FC236}">
                <a16:creationId xmlns:a16="http://schemas.microsoft.com/office/drawing/2014/main" xmlns="" id="{C5AD43B8-369F-DC41-8645-5AE795C733D2}"/>
              </a:ext>
            </a:extLst>
          </p:cNvPr>
          <p:cNvSpPr txBox="1"/>
          <p:nvPr/>
        </p:nvSpPr>
        <p:spPr>
          <a:xfrm>
            <a:off x="527050" y="5934670"/>
            <a:ext cx="10052050" cy="800219"/>
          </a:xfrm>
          <a:prstGeom prst="rect">
            <a:avLst/>
          </a:prstGeom>
          <a:noFill/>
        </p:spPr>
        <p:txBody>
          <a:bodyPr wrap="square" rtlCol="0">
            <a:spAutoFit/>
          </a:bodyPr>
          <a:lstStyle/>
          <a:p>
            <a:pPr lvl="0"/>
            <a:endParaRPr lang="en-US" dirty="0">
              <a:latin typeface="Arial" charset="0"/>
              <a:ea typeface="Arial" charset="0"/>
              <a:cs typeface="Arial" charset="0"/>
            </a:endParaRPr>
          </a:p>
          <a:p>
            <a:pPr lvl="0"/>
            <a:r>
              <a:rPr lang="en-US" sz="1400" dirty="0">
                <a:latin typeface="Arial" charset="0"/>
                <a:ea typeface="Arial" charset="0"/>
                <a:cs typeface="Arial" charset="0"/>
              </a:rPr>
              <a:t>Surgical Management of Upper Urinary Tract Calculi- Campbell-Walsh Urology 11th </a:t>
            </a:r>
            <a:r>
              <a:rPr lang="en-US" sz="1400" dirty="0" err="1">
                <a:latin typeface="Arial" charset="0"/>
                <a:ea typeface="Arial" charset="0"/>
                <a:cs typeface="Arial" charset="0"/>
              </a:rPr>
              <a:t>ed</a:t>
            </a:r>
            <a:r>
              <a:rPr lang="en-US" sz="1400" dirty="0">
                <a:latin typeface="Arial" charset="0"/>
                <a:ea typeface="Arial" charset="0"/>
                <a:cs typeface="Arial" charset="0"/>
              </a:rPr>
              <a:t>, 2016</a:t>
            </a:r>
          </a:p>
          <a:p>
            <a:r>
              <a:rPr lang="en-US" sz="1400" dirty="0">
                <a:latin typeface="Arial" pitchFamily="34" charset="0"/>
                <a:cs typeface="Arial" pitchFamily="34" charset="0"/>
              </a:rPr>
              <a:t>Phan </a:t>
            </a:r>
            <a:r>
              <a:rPr lang="en-US" sz="1400" dirty="0" err="1">
                <a:latin typeface="Arial" pitchFamily="34" charset="0"/>
                <a:cs typeface="Arial" pitchFamily="34" charset="0"/>
              </a:rPr>
              <a:t>Trường</a:t>
            </a:r>
            <a:r>
              <a:rPr lang="en-US" sz="1400" dirty="0">
                <a:latin typeface="Arial" pitchFamily="34" charset="0"/>
                <a:cs typeface="Arial" pitchFamily="34" charset="0"/>
              </a:rPr>
              <a:t> </a:t>
            </a:r>
            <a:r>
              <a:rPr lang="en-US" sz="1400" dirty="0" err="1">
                <a:latin typeface="Arial" pitchFamily="34" charset="0"/>
                <a:cs typeface="Arial" pitchFamily="34" charset="0"/>
              </a:rPr>
              <a:t>Bảo</a:t>
            </a:r>
            <a:r>
              <a:rPr lang="en-US" sz="1400" dirty="0">
                <a:latin typeface="Arial" pitchFamily="34" charset="0"/>
                <a:cs typeface="Arial" pitchFamily="34" charset="0"/>
              </a:rPr>
              <a:t> (2016),  </a:t>
            </a:r>
            <a:r>
              <a:rPr lang="en-US" sz="1400" dirty="0" err="1">
                <a:latin typeface="Arial" pitchFamily="34" charset="0"/>
                <a:cs typeface="Arial" pitchFamily="34" charset="0"/>
              </a:rPr>
              <a:t>Vai</a:t>
            </a:r>
            <a:r>
              <a:rPr lang="en-US" sz="1400" dirty="0">
                <a:latin typeface="Arial" pitchFamily="34" charset="0"/>
                <a:cs typeface="Arial" pitchFamily="34" charset="0"/>
              </a:rPr>
              <a:t> </a:t>
            </a:r>
            <a:r>
              <a:rPr lang="en-US" sz="1400" dirty="0" err="1">
                <a:latin typeface="Arial" pitchFamily="34" charset="0"/>
                <a:cs typeface="Arial" pitchFamily="34" charset="0"/>
              </a:rPr>
              <a:t>trò</a:t>
            </a:r>
            <a:r>
              <a:rPr lang="en-US" sz="1400" dirty="0">
                <a:latin typeface="Arial" pitchFamily="34" charset="0"/>
                <a:cs typeface="Arial" pitchFamily="34" charset="0"/>
              </a:rPr>
              <a:t> </a:t>
            </a:r>
            <a:r>
              <a:rPr lang="en-US" sz="1400" dirty="0" err="1">
                <a:latin typeface="Arial" pitchFamily="34" charset="0"/>
                <a:cs typeface="Arial" pitchFamily="34" charset="0"/>
              </a:rPr>
              <a:t>nội</a:t>
            </a:r>
            <a:r>
              <a:rPr lang="en-US" sz="1400" dirty="0">
                <a:latin typeface="Arial" pitchFamily="34" charset="0"/>
                <a:cs typeface="Arial" pitchFamily="34" charset="0"/>
              </a:rPr>
              <a:t> </a:t>
            </a:r>
            <a:r>
              <a:rPr lang="en-US" sz="1400" dirty="0" err="1">
                <a:latin typeface="Arial" pitchFamily="34" charset="0"/>
                <a:cs typeface="Arial" pitchFamily="34" charset="0"/>
              </a:rPr>
              <a:t>soi</a:t>
            </a:r>
            <a:r>
              <a:rPr lang="en-US" sz="1400" dirty="0">
                <a:latin typeface="Arial" pitchFamily="34" charset="0"/>
                <a:cs typeface="Arial" pitchFamily="34" charset="0"/>
              </a:rPr>
              <a:t> </a:t>
            </a:r>
            <a:r>
              <a:rPr lang="en-US" sz="1400" dirty="0" err="1">
                <a:latin typeface="Arial" pitchFamily="34" charset="0"/>
                <a:cs typeface="Arial" pitchFamily="34" charset="0"/>
              </a:rPr>
              <a:t>mềm</a:t>
            </a:r>
            <a:r>
              <a:rPr lang="en-US" sz="1400" dirty="0">
                <a:latin typeface="Arial" pitchFamily="34" charset="0"/>
                <a:cs typeface="Arial" pitchFamily="34" charset="0"/>
              </a:rPr>
              <a:t> </a:t>
            </a:r>
            <a:r>
              <a:rPr lang="en-US" sz="1400" dirty="0" err="1">
                <a:latin typeface="Arial" pitchFamily="34" charset="0"/>
                <a:cs typeface="Arial" pitchFamily="34" charset="0"/>
              </a:rPr>
              <a:t>trong</a:t>
            </a:r>
            <a:r>
              <a:rPr lang="en-US" sz="1400" dirty="0">
                <a:latin typeface="Arial" pitchFamily="34" charset="0"/>
                <a:cs typeface="Arial" pitchFamily="34" charset="0"/>
              </a:rPr>
              <a:t> </a:t>
            </a:r>
            <a:r>
              <a:rPr lang="en-US" sz="1400" dirty="0" err="1">
                <a:latin typeface="Arial" pitchFamily="34" charset="0"/>
                <a:cs typeface="Arial" pitchFamily="34" charset="0"/>
              </a:rPr>
              <a:t>điều</a:t>
            </a:r>
            <a:r>
              <a:rPr lang="en-US" sz="1400" dirty="0">
                <a:latin typeface="Arial" pitchFamily="34" charset="0"/>
                <a:cs typeface="Arial" pitchFamily="34" charset="0"/>
              </a:rPr>
              <a:t> </a:t>
            </a:r>
            <a:r>
              <a:rPr lang="en-US" sz="1400" dirty="0" err="1">
                <a:latin typeface="Arial" pitchFamily="34" charset="0"/>
                <a:cs typeface="Arial" pitchFamily="34" charset="0"/>
              </a:rPr>
              <a:t>trị</a:t>
            </a:r>
            <a:r>
              <a:rPr lang="en-US" sz="1400" dirty="0">
                <a:latin typeface="Arial" pitchFamily="34" charset="0"/>
                <a:cs typeface="Arial" pitchFamily="34" charset="0"/>
              </a:rPr>
              <a:t> </a:t>
            </a:r>
            <a:r>
              <a:rPr lang="en-US" sz="1400" dirty="0" err="1">
                <a:latin typeface="Arial" pitchFamily="34" charset="0"/>
                <a:cs typeface="Arial" pitchFamily="34" charset="0"/>
              </a:rPr>
              <a:t>sỏi</a:t>
            </a:r>
            <a:r>
              <a:rPr lang="en-US" sz="1400" dirty="0">
                <a:latin typeface="Arial" pitchFamily="34" charset="0"/>
                <a:cs typeface="Arial" pitchFamily="34" charset="0"/>
              </a:rPr>
              <a:t> </a:t>
            </a:r>
            <a:r>
              <a:rPr lang="en-US" sz="1400" dirty="0" err="1">
                <a:latin typeface="Arial" pitchFamily="34" charset="0"/>
                <a:cs typeface="Arial" pitchFamily="34" charset="0"/>
              </a:rPr>
              <a:t>thận</a:t>
            </a:r>
            <a:r>
              <a:rPr lang="en-US" sz="1400" dirty="0">
                <a:latin typeface="Arial" pitchFamily="34" charset="0"/>
                <a:cs typeface="Arial" pitchFamily="34" charset="0"/>
              </a:rPr>
              <a:t>, </a:t>
            </a:r>
            <a:r>
              <a:rPr lang="en-US" sz="1400" dirty="0" err="1">
                <a:latin typeface="Arial" pitchFamily="34" charset="0"/>
                <a:cs typeface="Arial" pitchFamily="34" charset="0"/>
              </a:rPr>
              <a:t>luận</a:t>
            </a:r>
            <a:r>
              <a:rPr lang="en-US" sz="1400" dirty="0">
                <a:latin typeface="Arial" pitchFamily="34" charset="0"/>
                <a:cs typeface="Arial" pitchFamily="34" charset="0"/>
              </a:rPr>
              <a:t> </a:t>
            </a:r>
            <a:r>
              <a:rPr lang="en-US" sz="1400" dirty="0" err="1">
                <a:latin typeface="Arial" pitchFamily="34" charset="0"/>
                <a:cs typeface="Arial" pitchFamily="34" charset="0"/>
              </a:rPr>
              <a:t>án</a:t>
            </a:r>
            <a:r>
              <a:rPr lang="en-US" sz="1400" dirty="0">
                <a:latin typeface="Arial" pitchFamily="34" charset="0"/>
                <a:cs typeface="Arial" pitchFamily="34" charset="0"/>
              </a:rPr>
              <a:t> </a:t>
            </a:r>
            <a:r>
              <a:rPr lang="en-US" sz="1400" dirty="0" err="1">
                <a:latin typeface="Arial" pitchFamily="34" charset="0"/>
                <a:cs typeface="Arial" pitchFamily="34" charset="0"/>
              </a:rPr>
              <a:t>tiến</a:t>
            </a:r>
            <a:r>
              <a:rPr lang="en-US" sz="1400" dirty="0">
                <a:latin typeface="Arial" pitchFamily="34" charset="0"/>
                <a:cs typeface="Arial" pitchFamily="34" charset="0"/>
              </a:rPr>
              <a:t> </a:t>
            </a:r>
            <a:r>
              <a:rPr lang="en-US" sz="1400" dirty="0" err="1">
                <a:latin typeface="Arial" pitchFamily="34" charset="0"/>
                <a:cs typeface="Arial" pitchFamily="34" charset="0"/>
              </a:rPr>
              <a:t>sĩ</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1014256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A9EE7-9514-9D44-A41B-7204312C57EC}"/>
              </a:ext>
            </a:extLst>
          </p:cNvPr>
          <p:cNvSpPr>
            <a:spLocks noGrp="1"/>
          </p:cNvSpPr>
          <p:nvPr>
            <p:ph type="title"/>
          </p:nvPr>
        </p:nvSpPr>
        <p:spPr/>
        <p:txBody>
          <a:bodyPr/>
          <a:lstStyle/>
          <a:p>
            <a:r>
              <a:rPr lang="en-US" b="1"/>
              <a:t>16.3. </a:t>
            </a:r>
            <a:r>
              <a:rPr lang="x-none" b="1"/>
              <a:t>QUY </a:t>
            </a:r>
            <a:r>
              <a:rPr lang="x-none" b="1" dirty="0"/>
              <a:t>TRÌNH KỸ THUẬT</a:t>
            </a:r>
          </a:p>
        </p:txBody>
      </p:sp>
      <p:sp>
        <p:nvSpPr>
          <p:cNvPr id="3" name="Content Placeholder 2">
            <a:extLst>
              <a:ext uri="{FF2B5EF4-FFF2-40B4-BE49-F238E27FC236}">
                <a16:creationId xmlns:a16="http://schemas.microsoft.com/office/drawing/2014/main" xmlns="" id="{E3ED7137-F45A-E348-9604-8895BA5E57AA}"/>
              </a:ext>
            </a:extLst>
          </p:cNvPr>
          <p:cNvSpPr>
            <a:spLocks noGrp="1"/>
          </p:cNvSpPr>
          <p:nvPr>
            <p:ph idx="4294967295"/>
          </p:nvPr>
        </p:nvSpPr>
        <p:spPr>
          <a:xfrm>
            <a:off x="838200" y="1825625"/>
            <a:ext cx="10515600" cy="4351338"/>
          </a:xfrm>
          <a:prstGeom prst="rect">
            <a:avLst/>
          </a:prstGeom>
        </p:spPr>
        <p:txBody>
          <a:bodyPr>
            <a:normAutofit/>
          </a:bodyPr>
          <a:lstStyle/>
          <a:p>
            <a:r>
              <a:rPr lang="vi-VN" cap="none"/>
              <a:t>Đặt ống đỡ MSM vào niệu quản</a:t>
            </a:r>
            <a:r>
              <a:rPr lang="en-US" cap="none"/>
              <a:t> (</a:t>
            </a:r>
            <a:r>
              <a:rPr lang="vi-VN" cap="none"/>
              <a:t>có dây dẫn an toàn trượt bên trong</a:t>
            </a:r>
            <a:r>
              <a:rPr lang="en-US" cap="none"/>
              <a:t>).</a:t>
            </a:r>
          </a:p>
          <a:p>
            <a:r>
              <a:rPr lang="vi-VN" cap="none"/>
              <a:t>Đưa đầu ống soi mềm vào trong lòng của ống đỡ </a:t>
            </a:r>
            <a:r>
              <a:rPr lang="en-US" cap="none"/>
              <a:t>MSM</a:t>
            </a:r>
            <a:r>
              <a:rPr lang="vi-VN" cap="none"/>
              <a:t>, từ niệu quản soi</a:t>
            </a:r>
            <a:r>
              <a:rPr lang="en-US" cap="none"/>
              <a:t> </a:t>
            </a:r>
            <a:r>
              <a:rPr lang="vi-VN" cap="none"/>
              <a:t>vào bể thận, đến các đài thận.</a:t>
            </a:r>
          </a:p>
          <a:p>
            <a:r>
              <a:rPr lang="vi-VN" cap="none"/>
              <a:t>Rút hẳn thông </a:t>
            </a:r>
            <a:r>
              <a:rPr lang="en-US" cap="none"/>
              <a:t>JJ</a:t>
            </a:r>
            <a:r>
              <a:rPr lang="vi-VN" cap="none"/>
              <a:t> ra ngoài, đ</a:t>
            </a:r>
            <a:r>
              <a:rPr lang="en-US" cap="none"/>
              <a:t>ư</a:t>
            </a:r>
            <a:r>
              <a:rPr lang="vi-VN" cap="none"/>
              <a:t>a ống soi bán cứng theo dây dẫn</a:t>
            </a:r>
            <a:r>
              <a:rPr lang="en-US" cap="none"/>
              <a:t> </a:t>
            </a:r>
            <a:r>
              <a:rPr lang="vi-VN" cap="none"/>
              <a:t>lên niệu quản.</a:t>
            </a:r>
          </a:p>
          <a:p>
            <a:r>
              <a:rPr lang="vi-VN" cap="none"/>
              <a:t>Đặt dây dẫn mềm</a:t>
            </a:r>
            <a:r>
              <a:rPr lang="en-US" cap="none"/>
              <a:t> </a:t>
            </a:r>
            <a:r>
              <a:rPr lang="vi-VN" cap="none"/>
              <a:t>trong niệu quản, đ</a:t>
            </a:r>
            <a:r>
              <a:rPr lang="en-US" cap="none"/>
              <a:t>ư</a:t>
            </a:r>
            <a:r>
              <a:rPr lang="vi-VN" cap="none"/>
              <a:t>a lên thận tr</a:t>
            </a:r>
            <a:r>
              <a:rPr lang="en-US" cap="none"/>
              <a:t>ư</a:t>
            </a:r>
            <a:r>
              <a:rPr lang="vi-VN" cap="none"/>
              <a:t>ớc khi rút ống soi</a:t>
            </a:r>
            <a:r>
              <a:rPr lang="en-US" cap="none"/>
              <a:t> </a:t>
            </a:r>
            <a:r>
              <a:rPr lang="vi-VN" cap="none"/>
              <a:t>niệu quản bán cứng, lúc này trở thành dây dẫn an toàn.</a:t>
            </a:r>
          </a:p>
          <a:p>
            <a:endParaRPr lang="en-US" cap="none"/>
          </a:p>
          <a:p>
            <a:endParaRPr lang="x-none" cap="none" dirty="0"/>
          </a:p>
        </p:txBody>
      </p:sp>
      <p:sp>
        <p:nvSpPr>
          <p:cNvPr id="4" name="TextBox 3">
            <a:extLst>
              <a:ext uri="{FF2B5EF4-FFF2-40B4-BE49-F238E27FC236}">
                <a16:creationId xmlns:a16="http://schemas.microsoft.com/office/drawing/2014/main" xmlns="" id="{9E415B69-2D68-5042-B292-F3AA7762A975}"/>
              </a:ext>
            </a:extLst>
          </p:cNvPr>
          <p:cNvSpPr txBox="1"/>
          <p:nvPr/>
        </p:nvSpPr>
        <p:spPr>
          <a:xfrm>
            <a:off x="532776" y="6240485"/>
            <a:ext cx="9792324" cy="369332"/>
          </a:xfrm>
          <a:prstGeom prst="rect">
            <a:avLst/>
          </a:prstGeom>
          <a:noFill/>
        </p:spPr>
        <p:txBody>
          <a:bodyPr wrap="square" rtlCol="0">
            <a:spAutoFit/>
          </a:bodyPr>
          <a:lstStyle/>
          <a:p>
            <a:pPr algn="ctr"/>
            <a:r>
              <a:rPr lang="en-US" dirty="0" err="1">
                <a:latin typeface="Arial" pitchFamily="34" charset="0"/>
                <a:cs typeface="Arial" pitchFamily="34" charset="0"/>
              </a:rPr>
              <a:t>Phan</a:t>
            </a:r>
            <a:r>
              <a:rPr lang="en-US" dirty="0">
                <a:latin typeface="Arial" pitchFamily="34" charset="0"/>
                <a:cs typeface="Arial" pitchFamily="34" charset="0"/>
              </a:rPr>
              <a:t> </a:t>
            </a:r>
            <a:r>
              <a:rPr lang="en-US" dirty="0" err="1">
                <a:latin typeface="Arial" pitchFamily="34" charset="0"/>
                <a:cs typeface="Arial" pitchFamily="34" charset="0"/>
              </a:rPr>
              <a:t>Trường</a:t>
            </a:r>
            <a:r>
              <a:rPr lang="en-US" dirty="0">
                <a:latin typeface="Arial" pitchFamily="34" charset="0"/>
                <a:cs typeface="Arial" pitchFamily="34" charset="0"/>
              </a:rPr>
              <a:t> </a:t>
            </a:r>
            <a:r>
              <a:rPr lang="en-US" dirty="0" err="1">
                <a:latin typeface="Arial" pitchFamily="34" charset="0"/>
                <a:cs typeface="Arial" pitchFamily="34" charset="0"/>
              </a:rPr>
              <a:t>Bảo</a:t>
            </a:r>
            <a:r>
              <a:rPr lang="en-US" dirty="0">
                <a:latin typeface="Arial" pitchFamily="34" charset="0"/>
                <a:cs typeface="Arial" pitchFamily="34" charset="0"/>
              </a:rPr>
              <a:t> (2016),  </a:t>
            </a:r>
            <a:r>
              <a:rPr lang="en-US" dirty="0" err="1">
                <a:latin typeface="Arial" pitchFamily="34" charset="0"/>
                <a:cs typeface="Arial" pitchFamily="34" charset="0"/>
              </a:rPr>
              <a:t>Vai</a:t>
            </a:r>
            <a:r>
              <a:rPr lang="en-US" dirty="0">
                <a:latin typeface="Arial" pitchFamily="34" charset="0"/>
                <a:cs typeface="Arial" pitchFamily="34" charset="0"/>
              </a:rPr>
              <a:t> </a:t>
            </a:r>
            <a:r>
              <a:rPr lang="en-US" dirty="0" err="1">
                <a:latin typeface="Arial" pitchFamily="34" charset="0"/>
                <a:cs typeface="Arial" pitchFamily="34" charset="0"/>
              </a:rPr>
              <a:t>trò</a:t>
            </a:r>
            <a:r>
              <a:rPr lang="en-US" dirty="0">
                <a:latin typeface="Arial" pitchFamily="34" charset="0"/>
                <a:cs typeface="Arial" pitchFamily="34" charset="0"/>
              </a:rPr>
              <a:t> </a:t>
            </a:r>
            <a:r>
              <a:rPr lang="en-US" dirty="0" err="1">
                <a:latin typeface="Arial" pitchFamily="34" charset="0"/>
                <a:cs typeface="Arial" pitchFamily="34" charset="0"/>
              </a:rPr>
              <a:t>nội</a:t>
            </a:r>
            <a:r>
              <a:rPr lang="en-US" dirty="0">
                <a:latin typeface="Arial" pitchFamily="34" charset="0"/>
                <a:cs typeface="Arial" pitchFamily="34" charset="0"/>
              </a:rPr>
              <a:t> </a:t>
            </a:r>
            <a:r>
              <a:rPr lang="en-US" dirty="0" err="1">
                <a:latin typeface="Arial" pitchFamily="34" charset="0"/>
                <a:cs typeface="Arial" pitchFamily="34" charset="0"/>
              </a:rPr>
              <a:t>soi</a:t>
            </a:r>
            <a:r>
              <a:rPr lang="en-US" dirty="0">
                <a:latin typeface="Arial" pitchFamily="34" charset="0"/>
                <a:cs typeface="Arial" pitchFamily="34" charset="0"/>
              </a:rPr>
              <a:t> </a:t>
            </a:r>
            <a:r>
              <a:rPr lang="en-US" dirty="0" err="1">
                <a:latin typeface="Arial" pitchFamily="34" charset="0"/>
                <a:cs typeface="Arial" pitchFamily="34" charset="0"/>
              </a:rPr>
              <a:t>mềm</a:t>
            </a:r>
            <a:r>
              <a:rPr lang="en-US" dirty="0">
                <a:latin typeface="Arial" pitchFamily="34" charset="0"/>
                <a:cs typeface="Arial" pitchFamily="34" charset="0"/>
              </a:rPr>
              <a:t> </a:t>
            </a:r>
            <a:r>
              <a:rPr lang="en-US" dirty="0" err="1">
                <a:latin typeface="Arial" pitchFamily="34" charset="0"/>
                <a:cs typeface="Arial" pitchFamily="34" charset="0"/>
              </a:rPr>
              <a:t>trong</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thận</a:t>
            </a:r>
            <a:r>
              <a:rPr lang="en-US" dirty="0">
                <a:latin typeface="Arial" pitchFamily="34" charset="0"/>
                <a:cs typeface="Arial" pitchFamily="34" charset="0"/>
              </a:rPr>
              <a:t>, </a:t>
            </a:r>
            <a:r>
              <a:rPr lang="en-US" dirty="0" err="1">
                <a:latin typeface="Arial" pitchFamily="34" charset="0"/>
                <a:cs typeface="Arial" pitchFamily="34" charset="0"/>
              </a:rPr>
              <a:t>luận</a:t>
            </a:r>
            <a:r>
              <a:rPr lang="en-US" dirty="0">
                <a:latin typeface="Arial" pitchFamily="34" charset="0"/>
                <a:cs typeface="Arial" pitchFamily="34" charset="0"/>
              </a:rPr>
              <a:t> </a:t>
            </a:r>
            <a:r>
              <a:rPr lang="en-US" dirty="0" err="1">
                <a:latin typeface="Arial" pitchFamily="34" charset="0"/>
                <a:cs typeface="Arial" pitchFamily="34" charset="0"/>
              </a:rPr>
              <a:t>án</a:t>
            </a:r>
            <a:r>
              <a:rPr lang="en-US" dirty="0">
                <a:latin typeface="Arial" pitchFamily="34" charset="0"/>
                <a:cs typeface="Arial" pitchFamily="34" charset="0"/>
              </a:rPr>
              <a:t> </a:t>
            </a:r>
            <a:r>
              <a:rPr lang="en-US" dirty="0" err="1">
                <a:latin typeface="Arial" pitchFamily="34" charset="0"/>
                <a:cs typeface="Arial" pitchFamily="34" charset="0"/>
              </a:rPr>
              <a:t>tiến</a:t>
            </a:r>
            <a:r>
              <a:rPr lang="en-US" dirty="0">
                <a:latin typeface="Arial" pitchFamily="34" charset="0"/>
                <a:cs typeface="Arial" pitchFamily="34" charset="0"/>
              </a:rPr>
              <a:t> </a:t>
            </a:r>
            <a:r>
              <a:rPr lang="en-US" dirty="0" err="1">
                <a:latin typeface="Arial" pitchFamily="34" charset="0"/>
                <a:cs typeface="Arial" pitchFamily="34" charset="0"/>
              </a:rPr>
              <a:t>sĩ</a:t>
            </a:r>
            <a:endParaRPr lang="en-US" dirty="0">
              <a:latin typeface="Arial" pitchFamily="34" charset="0"/>
              <a:cs typeface="Arial" pitchFamily="34" charset="0"/>
            </a:endParaRPr>
          </a:p>
        </p:txBody>
      </p:sp>
    </p:spTree>
    <p:extLst>
      <p:ext uri="{BB962C8B-B14F-4D97-AF65-F5344CB8AC3E}">
        <p14:creationId xmlns:p14="http://schemas.microsoft.com/office/powerpoint/2010/main" val="3883207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A9EE7-9514-9D44-A41B-7204312C57EC}"/>
              </a:ext>
            </a:extLst>
          </p:cNvPr>
          <p:cNvSpPr>
            <a:spLocks noGrp="1"/>
          </p:cNvSpPr>
          <p:nvPr>
            <p:ph type="title"/>
          </p:nvPr>
        </p:nvSpPr>
        <p:spPr/>
        <p:txBody>
          <a:bodyPr/>
          <a:lstStyle/>
          <a:p>
            <a:r>
              <a:rPr lang="en-US" b="1"/>
              <a:t>16.3. </a:t>
            </a:r>
            <a:r>
              <a:rPr lang="x-none" b="1"/>
              <a:t>QUY </a:t>
            </a:r>
            <a:r>
              <a:rPr lang="x-none" b="1" dirty="0"/>
              <a:t>TRÌNH KỸ THUẬT</a:t>
            </a:r>
          </a:p>
        </p:txBody>
      </p:sp>
      <p:sp>
        <p:nvSpPr>
          <p:cNvPr id="3" name="Content Placeholder 2">
            <a:extLst>
              <a:ext uri="{FF2B5EF4-FFF2-40B4-BE49-F238E27FC236}">
                <a16:creationId xmlns:a16="http://schemas.microsoft.com/office/drawing/2014/main" xmlns="" id="{E3ED7137-F45A-E348-9604-8895BA5E57AA}"/>
              </a:ext>
            </a:extLst>
          </p:cNvPr>
          <p:cNvSpPr>
            <a:spLocks noGrp="1"/>
          </p:cNvSpPr>
          <p:nvPr>
            <p:ph idx="4294967295"/>
          </p:nvPr>
        </p:nvSpPr>
        <p:spPr>
          <a:xfrm>
            <a:off x="838200" y="1825625"/>
            <a:ext cx="10515600" cy="4351338"/>
          </a:xfrm>
          <a:prstGeom prst="rect">
            <a:avLst/>
          </a:prstGeom>
        </p:spPr>
        <p:txBody>
          <a:bodyPr vert="horz" lIns="91440" tIns="45720" rIns="91440" bIns="45720" rtlCol="0" anchor="t">
            <a:normAutofit/>
          </a:bodyPr>
          <a:lstStyle/>
          <a:p>
            <a:pPr>
              <a:buClr>
                <a:srgbClr val="000000"/>
              </a:buClr>
            </a:pPr>
            <a:r>
              <a:rPr lang="vi" cap="none" dirty="0" err="1">
                <a:latin typeface="Arial"/>
                <a:cs typeface="Arial"/>
              </a:rPr>
              <a:t>Đặt</a:t>
            </a:r>
            <a:r>
              <a:rPr lang="vi" cap="none" dirty="0">
                <a:latin typeface="Arial"/>
                <a:cs typeface="Arial"/>
              </a:rPr>
              <a:t> </a:t>
            </a:r>
            <a:r>
              <a:rPr lang="vi" cap="none" dirty="0" err="1">
                <a:latin typeface="Arial"/>
                <a:cs typeface="Arial"/>
              </a:rPr>
              <a:t>ống</a:t>
            </a:r>
            <a:r>
              <a:rPr lang="vi" cap="none" dirty="0">
                <a:latin typeface="Arial"/>
                <a:cs typeface="Arial"/>
              </a:rPr>
              <a:t> </a:t>
            </a:r>
            <a:r>
              <a:rPr lang="vi" cap="none" dirty="0" err="1">
                <a:latin typeface="Arial"/>
                <a:cs typeface="Arial"/>
              </a:rPr>
              <a:t>đỡ</a:t>
            </a:r>
            <a:r>
              <a:rPr lang="vi" cap="none" dirty="0">
                <a:latin typeface="Arial"/>
                <a:cs typeface="Arial"/>
              </a:rPr>
              <a:t> MSM </a:t>
            </a:r>
            <a:r>
              <a:rPr lang="vi" cap="none" dirty="0" err="1">
                <a:latin typeface="Arial"/>
                <a:cs typeface="Arial"/>
              </a:rPr>
              <a:t>vào</a:t>
            </a:r>
            <a:r>
              <a:rPr lang="vi" cap="none" dirty="0">
                <a:latin typeface="Arial"/>
                <a:cs typeface="Arial"/>
              </a:rPr>
              <a:t> NQ</a:t>
            </a:r>
            <a:r>
              <a:rPr lang="vi-VN" cap="none" dirty="0">
                <a:latin typeface="Arial"/>
                <a:cs typeface="Arial"/>
              </a:rPr>
              <a:t> (</a:t>
            </a:r>
            <a:r>
              <a:rPr lang="vi" cap="none" dirty="0" err="1">
                <a:latin typeface="Arial"/>
                <a:cs typeface="Arial"/>
              </a:rPr>
              <a:t>có</a:t>
            </a:r>
            <a:r>
              <a:rPr lang="vi" cap="none" dirty="0">
                <a:latin typeface="Arial"/>
                <a:cs typeface="Arial"/>
              </a:rPr>
              <a:t> dây </a:t>
            </a:r>
            <a:r>
              <a:rPr lang="vi" cap="none" dirty="0" err="1">
                <a:latin typeface="Arial"/>
                <a:cs typeface="Arial"/>
              </a:rPr>
              <a:t>dẫn</a:t>
            </a:r>
            <a:r>
              <a:rPr lang="vi" cap="none" dirty="0">
                <a:latin typeface="Arial"/>
                <a:cs typeface="Arial"/>
              </a:rPr>
              <a:t> an </a:t>
            </a:r>
            <a:r>
              <a:rPr lang="vi" cap="none" dirty="0" err="1">
                <a:latin typeface="Arial"/>
                <a:cs typeface="Arial"/>
              </a:rPr>
              <a:t>toàn</a:t>
            </a:r>
            <a:r>
              <a:rPr lang="vi" cap="none" dirty="0">
                <a:latin typeface="Arial"/>
                <a:cs typeface="Arial"/>
              </a:rPr>
              <a:t> </a:t>
            </a:r>
            <a:r>
              <a:rPr lang="vi" cap="none" dirty="0" err="1">
                <a:latin typeface="Arial"/>
                <a:cs typeface="Arial"/>
              </a:rPr>
              <a:t>trượt</a:t>
            </a:r>
            <a:r>
              <a:rPr lang="vi" cap="none" dirty="0">
                <a:latin typeface="Arial"/>
                <a:cs typeface="Arial"/>
              </a:rPr>
              <a:t> bên trong</a:t>
            </a:r>
            <a:r>
              <a:rPr lang="vi-VN" cap="none" dirty="0">
                <a:latin typeface="Arial"/>
                <a:cs typeface="Arial"/>
              </a:rPr>
              <a:t>) </a:t>
            </a:r>
            <a:endParaRPr lang="vi-VN" dirty="0"/>
          </a:p>
          <a:p>
            <a:pPr>
              <a:buClr>
                <a:srgbClr val="000000"/>
              </a:buClr>
            </a:pPr>
            <a:r>
              <a:rPr lang="vi" cap="none" dirty="0">
                <a:latin typeface="Arial"/>
                <a:cs typeface="Arial"/>
              </a:rPr>
              <a:t>Đưa </a:t>
            </a:r>
            <a:r>
              <a:rPr lang="vi" cap="none" dirty="0" err="1">
                <a:latin typeface="Arial"/>
                <a:cs typeface="Arial"/>
              </a:rPr>
              <a:t>đầu</a:t>
            </a:r>
            <a:r>
              <a:rPr lang="vi" cap="none" dirty="0">
                <a:latin typeface="Arial"/>
                <a:cs typeface="Arial"/>
              </a:rPr>
              <a:t> </a:t>
            </a:r>
            <a:r>
              <a:rPr lang="vi" cap="none" dirty="0" err="1">
                <a:latin typeface="Arial"/>
                <a:cs typeface="Arial"/>
              </a:rPr>
              <a:t>ống</a:t>
            </a:r>
            <a:r>
              <a:rPr lang="vi" cap="none" dirty="0">
                <a:latin typeface="Arial"/>
                <a:cs typeface="Arial"/>
              </a:rPr>
              <a:t> soi </a:t>
            </a:r>
            <a:r>
              <a:rPr lang="vi" cap="none" dirty="0" err="1">
                <a:latin typeface="Arial"/>
                <a:cs typeface="Arial"/>
              </a:rPr>
              <a:t>mềm</a:t>
            </a:r>
            <a:r>
              <a:rPr lang="vi" cap="none" dirty="0">
                <a:latin typeface="Arial"/>
                <a:cs typeface="Arial"/>
              </a:rPr>
              <a:t> </a:t>
            </a:r>
            <a:r>
              <a:rPr lang="vi" cap="none" dirty="0" err="1">
                <a:latin typeface="Arial"/>
                <a:cs typeface="Arial"/>
              </a:rPr>
              <a:t>vào</a:t>
            </a:r>
            <a:r>
              <a:rPr lang="vi" cap="none" dirty="0">
                <a:latin typeface="Arial"/>
                <a:cs typeface="Arial"/>
              </a:rPr>
              <a:t> trong </a:t>
            </a:r>
            <a:r>
              <a:rPr lang="vi" cap="none" dirty="0" err="1">
                <a:latin typeface="Arial"/>
                <a:cs typeface="Arial"/>
              </a:rPr>
              <a:t>lòng</a:t>
            </a:r>
            <a:r>
              <a:rPr lang="vi" cap="none" dirty="0">
                <a:latin typeface="Arial"/>
                <a:cs typeface="Arial"/>
              </a:rPr>
              <a:t> </a:t>
            </a:r>
            <a:r>
              <a:rPr lang="vi" cap="none" dirty="0" err="1">
                <a:latin typeface="Arial"/>
                <a:cs typeface="Arial"/>
              </a:rPr>
              <a:t>của</a:t>
            </a:r>
            <a:r>
              <a:rPr lang="vi" cap="none" dirty="0">
                <a:latin typeface="Arial"/>
                <a:cs typeface="Arial"/>
              </a:rPr>
              <a:t> </a:t>
            </a:r>
            <a:r>
              <a:rPr lang="vi" cap="none" dirty="0" err="1">
                <a:latin typeface="Arial"/>
                <a:cs typeface="Arial"/>
              </a:rPr>
              <a:t>ống</a:t>
            </a:r>
            <a:r>
              <a:rPr lang="vi" cap="none" dirty="0">
                <a:latin typeface="Arial"/>
                <a:cs typeface="Arial"/>
              </a:rPr>
              <a:t> </a:t>
            </a:r>
            <a:r>
              <a:rPr lang="vi" cap="none" dirty="0" err="1">
                <a:latin typeface="Arial"/>
                <a:cs typeface="Arial"/>
              </a:rPr>
              <a:t>đỡ</a:t>
            </a:r>
            <a:r>
              <a:rPr lang="vi" cap="none" dirty="0">
                <a:latin typeface="Arial"/>
                <a:cs typeface="Arial"/>
              </a:rPr>
              <a:t> MSM, </a:t>
            </a:r>
            <a:r>
              <a:rPr lang="vi" cap="none" dirty="0" err="1">
                <a:latin typeface="Arial"/>
                <a:cs typeface="Arial"/>
              </a:rPr>
              <a:t>từ</a:t>
            </a:r>
            <a:r>
              <a:rPr lang="vi" cap="none" dirty="0">
                <a:latin typeface="Arial"/>
                <a:cs typeface="Arial"/>
              </a:rPr>
              <a:t> NQ soi </a:t>
            </a:r>
            <a:r>
              <a:rPr lang="vi" cap="none" dirty="0" err="1">
                <a:latin typeface="Arial"/>
                <a:cs typeface="Arial"/>
              </a:rPr>
              <a:t>vào</a:t>
            </a:r>
            <a:r>
              <a:rPr lang="vi" cap="none" dirty="0">
                <a:latin typeface="Arial"/>
                <a:cs typeface="Arial"/>
              </a:rPr>
              <a:t> </a:t>
            </a:r>
            <a:r>
              <a:rPr lang="vi" cap="none" dirty="0" err="1">
                <a:latin typeface="Arial"/>
                <a:cs typeface="Arial"/>
              </a:rPr>
              <a:t>bể</a:t>
            </a:r>
            <a:r>
              <a:rPr lang="vi" cap="none" dirty="0">
                <a:latin typeface="Arial"/>
                <a:cs typeface="Arial"/>
              </a:rPr>
              <a:t> </a:t>
            </a:r>
            <a:r>
              <a:rPr lang="vi" cap="none" dirty="0" err="1">
                <a:latin typeface="Arial"/>
                <a:cs typeface="Arial"/>
              </a:rPr>
              <a:t>thận</a:t>
            </a:r>
            <a:r>
              <a:rPr lang="vi" cap="none" dirty="0">
                <a:latin typeface="Arial"/>
                <a:cs typeface="Arial"/>
              </a:rPr>
              <a:t>, </a:t>
            </a:r>
            <a:r>
              <a:rPr lang="vi" cap="none" dirty="0" err="1">
                <a:latin typeface="Arial"/>
                <a:cs typeface="Arial"/>
              </a:rPr>
              <a:t>đến</a:t>
            </a:r>
            <a:r>
              <a:rPr lang="vi" cap="none" dirty="0">
                <a:latin typeface="Arial"/>
                <a:cs typeface="Arial"/>
              </a:rPr>
              <a:t> </a:t>
            </a:r>
            <a:r>
              <a:rPr lang="vi" cap="none" dirty="0" err="1">
                <a:latin typeface="Arial"/>
                <a:cs typeface="Arial"/>
              </a:rPr>
              <a:t>các</a:t>
            </a:r>
            <a:r>
              <a:rPr lang="vi" cap="none" dirty="0">
                <a:latin typeface="Arial"/>
                <a:cs typeface="Arial"/>
              </a:rPr>
              <a:t> </a:t>
            </a:r>
            <a:r>
              <a:rPr lang="vi" cap="none" dirty="0" err="1">
                <a:latin typeface="Arial"/>
                <a:cs typeface="Arial"/>
              </a:rPr>
              <a:t>đài</a:t>
            </a:r>
            <a:r>
              <a:rPr lang="vi" cap="none" dirty="0">
                <a:latin typeface="Arial"/>
                <a:cs typeface="Arial"/>
              </a:rPr>
              <a:t> </a:t>
            </a:r>
            <a:r>
              <a:rPr lang="vi" cap="none" dirty="0" err="1">
                <a:latin typeface="Arial"/>
                <a:cs typeface="Arial"/>
              </a:rPr>
              <a:t>thận</a:t>
            </a:r>
            <a:r>
              <a:rPr lang="vi-VN" cap="none" dirty="0">
                <a:latin typeface="Arial"/>
                <a:cs typeface="Arial"/>
              </a:rPr>
              <a:t> </a:t>
            </a:r>
            <a:endParaRPr lang="vi-VN"/>
          </a:p>
          <a:p>
            <a:pPr>
              <a:buClr>
                <a:srgbClr val="000000"/>
              </a:buClr>
            </a:pPr>
            <a:r>
              <a:rPr lang="vi" cap="none" dirty="0" err="1">
                <a:latin typeface="Arial"/>
                <a:cs typeface="Arial"/>
              </a:rPr>
              <a:t>Dùng</a:t>
            </a:r>
            <a:r>
              <a:rPr lang="vi" cap="none" dirty="0">
                <a:latin typeface="Arial"/>
                <a:cs typeface="Arial"/>
              </a:rPr>
              <a:t> </a:t>
            </a:r>
            <a:r>
              <a:rPr lang="vi" cap="none" dirty="0" err="1">
                <a:latin typeface="Arial"/>
                <a:cs typeface="Arial"/>
              </a:rPr>
              <a:t>laser</a:t>
            </a:r>
            <a:r>
              <a:rPr lang="vi" cap="none" dirty="0">
                <a:latin typeface="Arial"/>
                <a:cs typeface="Arial"/>
              </a:rPr>
              <a:t> đ</a:t>
            </a:r>
            <a:r>
              <a:rPr lang="vi-VN" cap="none" dirty="0">
                <a:latin typeface="Arial"/>
                <a:cs typeface="Arial"/>
              </a:rPr>
              <a:t>ư</a:t>
            </a:r>
            <a:r>
              <a:rPr lang="vi" cap="none" dirty="0">
                <a:latin typeface="Arial"/>
                <a:cs typeface="Arial"/>
              </a:rPr>
              <a:t>a qua kênh thao </a:t>
            </a:r>
            <a:r>
              <a:rPr lang="vi" cap="none" dirty="0" err="1">
                <a:latin typeface="Arial"/>
                <a:cs typeface="Arial"/>
              </a:rPr>
              <a:t>tác</a:t>
            </a:r>
            <a:r>
              <a:rPr lang="vi" cap="none" dirty="0">
                <a:latin typeface="Arial"/>
                <a:cs typeface="Arial"/>
              </a:rPr>
              <a:t> trên MSM </a:t>
            </a:r>
            <a:r>
              <a:rPr lang="vi" cap="none" dirty="0" err="1">
                <a:latin typeface="Arial"/>
                <a:cs typeface="Arial"/>
              </a:rPr>
              <a:t>vào</a:t>
            </a:r>
            <a:r>
              <a:rPr lang="vi" cap="none" dirty="0">
                <a:latin typeface="Arial"/>
                <a:cs typeface="Arial"/>
              </a:rPr>
              <a:t> </a:t>
            </a:r>
            <a:r>
              <a:rPr lang="vi" cap="none" dirty="0" err="1">
                <a:latin typeface="Arial"/>
                <a:cs typeface="Arial"/>
              </a:rPr>
              <a:t>thận</a:t>
            </a:r>
            <a:r>
              <a:rPr lang="vi" cap="none" dirty="0">
                <a:latin typeface="Arial"/>
                <a:cs typeface="Arial"/>
              </a:rPr>
              <a:t> </a:t>
            </a:r>
            <a:r>
              <a:rPr lang="vi" cap="none" dirty="0" err="1">
                <a:latin typeface="Arial"/>
                <a:cs typeface="Arial"/>
              </a:rPr>
              <a:t>tán</a:t>
            </a:r>
            <a:r>
              <a:rPr lang="vi" cap="none" dirty="0">
                <a:latin typeface="Arial"/>
                <a:cs typeface="Arial"/>
              </a:rPr>
              <a:t> </a:t>
            </a:r>
            <a:r>
              <a:rPr lang="vi" cap="none" dirty="0" err="1">
                <a:latin typeface="Arial"/>
                <a:cs typeface="Arial"/>
              </a:rPr>
              <a:t>sỏi</a:t>
            </a:r>
            <a:r>
              <a:rPr lang="vi-VN" cap="none" dirty="0">
                <a:latin typeface="Arial"/>
                <a:cs typeface="Arial"/>
              </a:rPr>
              <a:t> </a:t>
            </a:r>
            <a:endParaRPr lang="vi-VN"/>
          </a:p>
          <a:p>
            <a:pPr>
              <a:buClr>
                <a:srgbClr val="000000"/>
              </a:buClr>
            </a:pPr>
            <a:r>
              <a:rPr lang="vi" cap="none" dirty="0" err="1">
                <a:latin typeface="Arial"/>
                <a:cs typeface="Arial"/>
              </a:rPr>
              <a:t>Mảnh</a:t>
            </a:r>
            <a:r>
              <a:rPr lang="vi" cap="none" dirty="0">
                <a:latin typeface="Arial"/>
                <a:cs typeface="Arial"/>
              </a:rPr>
              <a:t> </a:t>
            </a:r>
            <a:r>
              <a:rPr lang="vi" cap="none" dirty="0" err="1">
                <a:latin typeface="Arial"/>
                <a:cs typeface="Arial"/>
              </a:rPr>
              <a:t>sỏi</a:t>
            </a:r>
            <a:r>
              <a:rPr lang="vi" cap="none" dirty="0">
                <a:latin typeface="Arial"/>
                <a:cs typeface="Arial"/>
              </a:rPr>
              <a:t> </a:t>
            </a:r>
            <a:r>
              <a:rPr lang="vi" cap="none" dirty="0" err="1">
                <a:latin typeface="Arial"/>
                <a:cs typeface="Arial"/>
              </a:rPr>
              <a:t>thận</a:t>
            </a:r>
            <a:r>
              <a:rPr lang="vi" cap="none" dirty="0">
                <a:latin typeface="Arial"/>
                <a:cs typeface="Arial"/>
              </a:rPr>
              <a:t> ≥ 4mm đ</a:t>
            </a:r>
            <a:r>
              <a:rPr lang="vi-VN" cap="none" dirty="0">
                <a:latin typeface="Arial"/>
                <a:cs typeface="Arial"/>
              </a:rPr>
              <a:t>ư</a:t>
            </a:r>
            <a:r>
              <a:rPr lang="vi" cap="none" dirty="0" err="1">
                <a:latin typeface="Arial"/>
                <a:cs typeface="Arial"/>
              </a:rPr>
              <a:t>ợc</a:t>
            </a:r>
            <a:r>
              <a:rPr lang="vi" cap="none" dirty="0">
                <a:latin typeface="Arial"/>
                <a:cs typeface="Arial"/>
              </a:rPr>
              <a:t> </a:t>
            </a:r>
            <a:r>
              <a:rPr lang="vi" cap="none" dirty="0" err="1">
                <a:latin typeface="Arial"/>
                <a:cs typeface="Arial"/>
              </a:rPr>
              <a:t>rọ</a:t>
            </a:r>
            <a:r>
              <a:rPr lang="vi" cap="none" dirty="0">
                <a:latin typeface="Arial"/>
                <a:cs typeface="Arial"/>
              </a:rPr>
              <a:t> </a:t>
            </a:r>
            <a:r>
              <a:rPr lang="vi" cap="none" dirty="0" err="1">
                <a:latin typeface="Arial"/>
                <a:cs typeface="Arial"/>
              </a:rPr>
              <a:t>bắt</a:t>
            </a:r>
            <a:r>
              <a:rPr lang="vi" cap="none" dirty="0">
                <a:latin typeface="Arial"/>
                <a:cs typeface="Arial"/>
              </a:rPr>
              <a:t> </a:t>
            </a:r>
            <a:r>
              <a:rPr lang="vi" cap="none" dirty="0" err="1">
                <a:latin typeface="Arial"/>
                <a:cs typeface="Arial"/>
              </a:rPr>
              <a:t>sỏi</a:t>
            </a:r>
            <a:r>
              <a:rPr lang="vi" cap="none" dirty="0">
                <a:latin typeface="Arial"/>
                <a:cs typeface="Arial"/>
              </a:rPr>
              <a:t> </a:t>
            </a:r>
            <a:r>
              <a:rPr lang="vi" cap="none" dirty="0" err="1">
                <a:latin typeface="Arial"/>
                <a:cs typeface="Arial"/>
              </a:rPr>
              <a:t>hoặc</a:t>
            </a:r>
            <a:r>
              <a:rPr lang="vi" cap="none" dirty="0">
                <a:latin typeface="Arial"/>
                <a:cs typeface="Arial"/>
              </a:rPr>
              <a:t> </a:t>
            </a:r>
            <a:r>
              <a:rPr lang="vi" cap="none" dirty="0" err="1">
                <a:latin typeface="Arial"/>
                <a:cs typeface="Arial"/>
              </a:rPr>
              <a:t>kềm</a:t>
            </a:r>
            <a:r>
              <a:rPr lang="vi" cap="none" dirty="0">
                <a:latin typeface="Arial"/>
                <a:cs typeface="Arial"/>
              </a:rPr>
              <a:t> </a:t>
            </a:r>
            <a:r>
              <a:rPr lang="vi" cap="none" dirty="0" err="1">
                <a:latin typeface="Arial"/>
                <a:cs typeface="Arial"/>
              </a:rPr>
              <a:t>bắt</a:t>
            </a:r>
            <a:r>
              <a:rPr lang="vi" cap="none" dirty="0">
                <a:latin typeface="Arial"/>
                <a:cs typeface="Arial"/>
              </a:rPr>
              <a:t> </a:t>
            </a:r>
            <a:r>
              <a:rPr lang="vi" cap="none" dirty="0" err="1">
                <a:latin typeface="Arial"/>
                <a:cs typeface="Arial"/>
              </a:rPr>
              <a:t>sỏi</a:t>
            </a:r>
            <a:r>
              <a:rPr lang="vi" cap="none" dirty="0">
                <a:latin typeface="Arial"/>
                <a:cs typeface="Arial"/>
              </a:rPr>
              <a:t>, lôi ra </a:t>
            </a:r>
            <a:r>
              <a:rPr lang="vi" cap="none" dirty="0" err="1">
                <a:latin typeface="Arial"/>
                <a:cs typeface="Arial"/>
              </a:rPr>
              <a:t>ngoài</a:t>
            </a:r>
            <a:r>
              <a:rPr lang="vi-VN" cap="none" dirty="0">
                <a:latin typeface="Arial"/>
                <a:cs typeface="Arial"/>
              </a:rPr>
              <a:t> </a:t>
            </a:r>
            <a:endParaRPr lang="vi-VN"/>
          </a:p>
          <a:p>
            <a:pPr marL="0" indent="0">
              <a:buClr>
                <a:srgbClr val="000000"/>
              </a:buClr>
              <a:buNone/>
            </a:pPr>
            <a:endParaRPr lang="vi-VN" cap="none" dirty="0"/>
          </a:p>
          <a:p>
            <a:endParaRPr lang="en-US" cap="none"/>
          </a:p>
          <a:p>
            <a:endParaRPr lang="x-none" cap="none" dirty="0"/>
          </a:p>
        </p:txBody>
      </p:sp>
      <p:sp>
        <p:nvSpPr>
          <p:cNvPr id="4" name="TextBox 3">
            <a:extLst>
              <a:ext uri="{FF2B5EF4-FFF2-40B4-BE49-F238E27FC236}">
                <a16:creationId xmlns:a16="http://schemas.microsoft.com/office/drawing/2014/main" xmlns="" id="{9E415B69-2D68-5042-B292-F3AA7762A975}"/>
              </a:ext>
            </a:extLst>
          </p:cNvPr>
          <p:cNvSpPr txBox="1"/>
          <p:nvPr/>
        </p:nvSpPr>
        <p:spPr>
          <a:xfrm>
            <a:off x="532776" y="6240485"/>
            <a:ext cx="9792324" cy="369332"/>
          </a:xfrm>
          <a:prstGeom prst="rect">
            <a:avLst/>
          </a:prstGeom>
          <a:noFill/>
        </p:spPr>
        <p:txBody>
          <a:bodyPr wrap="square" rtlCol="0">
            <a:spAutoFit/>
          </a:bodyPr>
          <a:lstStyle/>
          <a:p>
            <a:pPr algn="ctr"/>
            <a:r>
              <a:rPr lang="en-US" dirty="0" err="1">
                <a:latin typeface="Arial" pitchFamily="34" charset="0"/>
                <a:cs typeface="Arial" pitchFamily="34" charset="0"/>
              </a:rPr>
              <a:t>Phan</a:t>
            </a:r>
            <a:r>
              <a:rPr lang="en-US" dirty="0">
                <a:latin typeface="Arial" pitchFamily="34" charset="0"/>
                <a:cs typeface="Arial" pitchFamily="34" charset="0"/>
              </a:rPr>
              <a:t> </a:t>
            </a:r>
            <a:r>
              <a:rPr lang="en-US" dirty="0" err="1">
                <a:latin typeface="Arial" pitchFamily="34" charset="0"/>
                <a:cs typeface="Arial" pitchFamily="34" charset="0"/>
              </a:rPr>
              <a:t>Trường</a:t>
            </a:r>
            <a:r>
              <a:rPr lang="en-US" dirty="0">
                <a:latin typeface="Arial" pitchFamily="34" charset="0"/>
                <a:cs typeface="Arial" pitchFamily="34" charset="0"/>
              </a:rPr>
              <a:t> </a:t>
            </a:r>
            <a:r>
              <a:rPr lang="en-US" dirty="0" err="1">
                <a:latin typeface="Arial" pitchFamily="34" charset="0"/>
                <a:cs typeface="Arial" pitchFamily="34" charset="0"/>
              </a:rPr>
              <a:t>Bảo</a:t>
            </a:r>
            <a:r>
              <a:rPr lang="en-US" dirty="0">
                <a:latin typeface="Arial" pitchFamily="34" charset="0"/>
                <a:cs typeface="Arial" pitchFamily="34" charset="0"/>
              </a:rPr>
              <a:t> (2016),  </a:t>
            </a:r>
            <a:r>
              <a:rPr lang="en-US" dirty="0" err="1">
                <a:latin typeface="Arial" pitchFamily="34" charset="0"/>
                <a:cs typeface="Arial" pitchFamily="34" charset="0"/>
              </a:rPr>
              <a:t>Vai</a:t>
            </a:r>
            <a:r>
              <a:rPr lang="en-US" dirty="0">
                <a:latin typeface="Arial" pitchFamily="34" charset="0"/>
                <a:cs typeface="Arial" pitchFamily="34" charset="0"/>
              </a:rPr>
              <a:t> </a:t>
            </a:r>
            <a:r>
              <a:rPr lang="en-US" dirty="0" err="1">
                <a:latin typeface="Arial" pitchFamily="34" charset="0"/>
                <a:cs typeface="Arial" pitchFamily="34" charset="0"/>
              </a:rPr>
              <a:t>trò</a:t>
            </a:r>
            <a:r>
              <a:rPr lang="en-US" dirty="0">
                <a:latin typeface="Arial" pitchFamily="34" charset="0"/>
                <a:cs typeface="Arial" pitchFamily="34" charset="0"/>
              </a:rPr>
              <a:t> </a:t>
            </a:r>
            <a:r>
              <a:rPr lang="en-US" dirty="0" err="1">
                <a:latin typeface="Arial" pitchFamily="34" charset="0"/>
                <a:cs typeface="Arial" pitchFamily="34" charset="0"/>
              </a:rPr>
              <a:t>nội</a:t>
            </a:r>
            <a:r>
              <a:rPr lang="en-US" dirty="0">
                <a:latin typeface="Arial" pitchFamily="34" charset="0"/>
                <a:cs typeface="Arial" pitchFamily="34" charset="0"/>
              </a:rPr>
              <a:t> </a:t>
            </a:r>
            <a:r>
              <a:rPr lang="en-US" dirty="0" err="1">
                <a:latin typeface="Arial" pitchFamily="34" charset="0"/>
                <a:cs typeface="Arial" pitchFamily="34" charset="0"/>
              </a:rPr>
              <a:t>soi</a:t>
            </a:r>
            <a:r>
              <a:rPr lang="en-US" dirty="0">
                <a:latin typeface="Arial" pitchFamily="34" charset="0"/>
                <a:cs typeface="Arial" pitchFamily="34" charset="0"/>
              </a:rPr>
              <a:t> </a:t>
            </a:r>
            <a:r>
              <a:rPr lang="en-US" dirty="0" err="1">
                <a:latin typeface="Arial" pitchFamily="34" charset="0"/>
                <a:cs typeface="Arial" pitchFamily="34" charset="0"/>
              </a:rPr>
              <a:t>mềm</a:t>
            </a:r>
            <a:r>
              <a:rPr lang="en-US" dirty="0">
                <a:latin typeface="Arial" pitchFamily="34" charset="0"/>
                <a:cs typeface="Arial" pitchFamily="34" charset="0"/>
              </a:rPr>
              <a:t> </a:t>
            </a:r>
            <a:r>
              <a:rPr lang="en-US" dirty="0" err="1">
                <a:latin typeface="Arial" pitchFamily="34" charset="0"/>
                <a:cs typeface="Arial" pitchFamily="34" charset="0"/>
              </a:rPr>
              <a:t>trong</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thận</a:t>
            </a:r>
            <a:r>
              <a:rPr lang="en-US" dirty="0">
                <a:latin typeface="Arial" pitchFamily="34" charset="0"/>
                <a:cs typeface="Arial" pitchFamily="34" charset="0"/>
              </a:rPr>
              <a:t>, </a:t>
            </a:r>
            <a:r>
              <a:rPr lang="en-US" dirty="0" err="1">
                <a:latin typeface="Arial" pitchFamily="34" charset="0"/>
                <a:cs typeface="Arial" pitchFamily="34" charset="0"/>
              </a:rPr>
              <a:t>luận</a:t>
            </a:r>
            <a:r>
              <a:rPr lang="en-US" dirty="0">
                <a:latin typeface="Arial" pitchFamily="34" charset="0"/>
                <a:cs typeface="Arial" pitchFamily="34" charset="0"/>
              </a:rPr>
              <a:t> </a:t>
            </a:r>
            <a:r>
              <a:rPr lang="en-US" dirty="0" err="1">
                <a:latin typeface="Arial" pitchFamily="34" charset="0"/>
                <a:cs typeface="Arial" pitchFamily="34" charset="0"/>
              </a:rPr>
              <a:t>án</a:t>
            </a:r>
            <a:r>
              <a:rPr lang="en-US" dirty="0">
                <a:latin typeface="Arial" pitchFamily="34" charset="0"/>
                <a:cs typeface="Arial" pitchFamily="34" charset="0"/>
              </a:rPr>
              <a:t> </a:t>
            </a:r>
            <a:r>
              <a:rPr lang="en-US" dirty="0" err="1">
                <a:latin typeface="Arial" pitchFamily="34" charset="0"/>
                <a:cs typeface="Arial" pitchFamily="34" charset="0"/>
              </a:rPr>
              <a:t>tiến</a:t>
            </a:r>
            <a:r>
              <a:rPr lang="en-US" dirty="0">
                <a:latin typeface="Arial" pitchFamily="34" charset="0"/>
                <a:cs typeface="Arial" pitchFamily="34" charset="0"/>
              </a:rPr>
              <a:t> </a:t>
            </a:r>
            <a:r>
              <a:rPr lang="en-US" dirty="0" err="1">
                <a:latin typeface="Arial" pitchFamily="34" charset="0"/>
                <a:cs typeface="Arial" pitchFamily="34" charset="0"/>
              </a:rPr>
              <a:t>sĩ</a:t>
            </a:r>
            <a:endParaRPr lang="en-US" dirty="0">
              <a:latin typeface="Arial" pitchFamily="34" charset="0"/>
              <a:cs typeface="Arial" pitchFamily="34" charset="0"/>
            </a:endParaRPr>
          </a:p>
        </p:txBody>
      </p:sp>
    </p:spTree>
    <p:extLst>
      <p:ext uri="{BB962C8B-B14F-4D97-AF65-F5344CB8AC3E}">
        <p14:creationId xmlns:p14="http://schemas.microsoft.com/office/powerpoint/2010/main" val="37862924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moval of kidney stones- URS">
            <a:hlinkClick r:id="" action="ppaction://media"/>
            <a:extLst>
              <a:ext uri="{FF2B5EF4-FFF2-40B4-BE49-F238E27FC236}">
                <a16:creationId xmlns:a16="http://schemas.microsoft.com/office/drawing/2014/main" xmlns="" id="{F56E8AB3-7289-4887-BDF4-BF6E8EB08C85}"/>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463040" y="918646"/>
            <a:ext cx="8930640" cy="5020708"/>
          </a:xfrm>
        </p:spPr>
      </p:pic>
    </p:spTree>
    <p:extLst>
      <p:ext uri="{BB962C8B-B14F-4D97-AF65-F5344CB8AC3E}">
        <p14:creationId xmlns:p14="http://schemas.microsoft.com/office/powerpoint/2010/main" val="51511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2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575" y="161317"/>
            <a:ext cx="7607926" cy="854683"/>
          </a:xfrm>
        </p:spPr>
        <p:txBody>
          <a:bodyPr/>
          <a:lstStyle/>
          <a:p>
            <a:r>
              <a:rPr lang="en-US" b="1" dirty="0"/>
              <a:t>16.3. </a:t>
            </a:r>
            <a:r>
              <a:rPr lang="x-none" b="1" dirty="0"/>
              <a:t>QUY TRÌNH KỸ THUẬT</a:t>
            </a:r>
            <a:endParaRPr lang="en-US" dirty="0"/>
          </a:p>
        </p:txBody>
      </p:sp>
      <p:sp>
        <p:nvSpPr>
          <p:cNvPr id="3" name="Content Placeholder 2"/>
          <p:cNvSpPr>
            <a:spLocks noGrp="1"/>
          </p:cNvSpPr>
          <p:nvPr>
            <p:ph sz="quarter" idx="13"/>
          </p:nvPr>
        </p:nvSpPr>
        <p:spPr>
          <a:xfrm>
            <a:off x="711200" y="1104900"/>
            <a:ext cx="5740400" cy="6299200"/>
          </a:xfrm>
        </p:spPr>
        <p:txBody>
          <a:bodyPr>
            <a:normAutofit/>
          </a:bodyPr>
          <a:lstStyle/>
          <a:p>
            <a:r>
              <a:rPr lang="vi-VN" sz="2000" cap="none" dirty="0"/>
              <a:t>Đặt giá đỡ niệu quản (ureteral access sheath- UAS) vào niệu quản</a:t>
            </a:r>
            <a:r>
              <a:rPr lang="en-US" sz="2000" cap="none" dirty="0"/>
              <a:t> (</a:t>
            </a:r>
            <a:r>
              <a:rPr lang="vi-VN" sz="2000" cap="none" dirty="0"/>
              <a:t>có dây dẫn an toàn trượt bên trong</a:t>
            </a:r>
            <a:r>
              <a:rPr lang="en-US" sz="2000" cap="none" dirty="0"/>
              <a:t>).</a:t>
            </a:r>
          </a:p>
          <a:p>
            <a:r>
              <a:rPr lang="en-US" sz="2000" cap="none" dirty="0" err="1"/>
              <a:t>Lợi</a:t>
            </a:r>
            <a:r>
              <a:rPr lang="en-US" sz="2000" cap="none" dirty="0"/>
              <a:t> </a:t>
            </a:r>
            <a:r>
              <a:rPr lang="en-US" sz="2000" cap="none" dirty="0" err="1"/>
              <a:t>ích</a:t>
            </a:r>
            <a:r>
              <a:rPr lang="en-US" sz="2000" cap="none" dirty="0"/>
              <a:t> UAS: </a:t>
            </a:r>
          </a:p>
          <a:p>
            <a:pPr lvl="1">
              <a:buFont typeface="Wingdings" charset="2"/>
              <a:buChar char="v"/>
            </a:pPr>
            <a:r>
              <a:rPr lang="en-US" sz="2000" cap="none" dirty="0"/>
              <a:t> </a:t>
            </a:r>
            <a:r>
              <a:rPr lang="en-US" sz="2000" cap="none" dirty="0" err="1"/>
              <a:t>Tiếp</a:t>
            </a:r>
            <a:r>
              <a:rPr lang="en-US" sz="2000" cap="none" dirty="0"/>
              <a:t> </a:t>
            </a:r>
            <a:r>
              <a:rPr lang="en-US" sz="2000" cap="none" dirty="0" err="1"/>
              <a:t>cận</a:t>
            </a:r>
            <a:r>
              <a:rPr lang="en-US" sz="2000" cap="none" dirty="0"/>
              <a:t> </a:t>
            </a:r>
            <a:r>
              <a:rPr lang="en-US" sz="2000" cap="none" dirty="0" err="1"/>
              <a:t>niệu</a:t>
            </a:r>
            <a:r>
              <a:rPr lang="en-US" sz="2000" cap="none" dirty="0"/>
              <a:t> </a:t>
            </a:r>
            <a:r>
              <a:rPr lang="en-US" sz="2000" cap="none" dirty="0" err="1"/>
              <a:t>quản</a:t>
            </a:r>
            <a:r>
              <a:rPr lang="en-US" sz="2000" cap="none" dirty="0"/>
              <a:t> </a:t>
            </a:r>
            <a:r>
              <a:rPr lang="en-US" sz="2000" cap="none" dirty="0" err="1"/>
              <a:t>dễ</a:t>
            </a:r>
            <a:r>
              <a:rPr lang="en-US" sz="2000" cap="none" dirty="0"/>
              <a:t> </a:t>
            </a:r>
            <a:r>
              <a:rPr lang="en-US" sz="2000" cap="none" dirty="0" err="1"/>
              <a:t>dàng</a:t>
            </a:r>
            <a:r>
              <a:rPr lang="en-US" sz="2000" cap="none" dirty="0"/>
              <a:t> </a:t>
            </a:r>
            <a:r>
              <a:rPr lang="en-US" sz="2000" cap="none" dirty="0" err="1"/>
              <a:t>và</a:t>
            </a:r>
            <a:r>
              <a:rPr lang="en-US" sz="2000" cap="none" dirty="0"/>
              <a:t> </a:t>
            </a:r>
            <a:r>
              <a:rPr lang="en-US" sz="2000" cap="none" dirty="0" err="1"/>
              <a:t>nhanh</a:t>
            </a:r>
            <a:r>
              <a:rPr lang="en-US" sz="2000" cap="none" dirty="0"/>
              <a:t> </a:t>
            </a:r>
            <a:r>
              <a:rPr lang="en-US" sz="2000" cap="none" dirty="0" err="1"/>
              <a:t>chóng</a:t>
            </a:r>
            <a:r>
              <a:rPr lang="en-US" sz="2000" cap="none" dirty="0"/>
              <a:t> </a:t>
            </a:r>
            <a:r>
              <a:rPr lang="en-US" sz="2000" cap="none" dirty="0" err="1"/>
              <a:t>khi</a:t>
            </a:r>
            <a:r>
              <a:rPr lang="en-US" sz="2000" cap="none" dirty="0"/>
              <a:t> </a:t>
            </a:r>
            <a:r>
              <a:rPr lang="en-US" sz="2000" cap="none" dirty="0" err="1"/>
              <a:t>sử</a:t>
            </a:r>
            <a:r>
              <a:rPr lang="en-US" sz="2000" cap="none" dirty="0"/>
              <a:t> </a:t>
            </a:r>
            <a:r>
              <a:rPr lang="en-US" sz="2000" cap="none" dirty="0" err="1"/>
              <a:t>dụng</a:t>
            </a:r>
            <a:r>
              <a:rPr lang="en-US" sz="2000" cap="none" dirty="0"/>
              <a:t> MSM, </a:t>
            </a:r>
            <a:r>
              <a:rPr lang="en-US" sz="2000" cap="none" dirty="0" err="1"/>
              <a:t>tăng</a:t>
            </a:r>
            <a:r>
              <a:rPr lang="en-US" sz="2000" cap="none" dirty="0"/>
              <a:t> </a:t>
            </a:r>
            <a:r>
              <a:rPr lang="en-US" sz="2000" cap="none" dirty="0" err="1"/>
              <a:t>độ</a:t>
            </a:r>
            <a:r>
              <a:rPr lang="en-US" sz="2000" cap="none" dirty="0"/>
              <a:t> </a:t>
            </a:r>
            <a:r>
              <a:rPr lang="en-US" sz="2000" cap="none" dirty="0" err="1"/>
              <a:t>bền</a:t>
            </a:r>
            <a:r>
              <a:rPr lang="en-US" sz="2000" cap="none" dirty="0"/>
              <a:t> MSM</a:t>
            </a:r>
          </a:p>
          <a:p>
            <a:pPr lvl="1">
              <a:buFont typeface="Wingdings" charset="2"/>
              <a:buChar char="v"/>
            </a:pPr>
            <a:r>
              <a:rPr lang="en-US" sz="2000" cap="none" dirty="0"/>
              <a:t> </a:t>
            </a:r>
            <a:r>
              <a:rPr lang="en-US" sz="2000" cap="none" dirty="0" err="1"/>
              <a:t>Giảm</a:t>
            </a:r>
            <a:r>
              <a:rPr lang="en-US" sz="2000" cap="none" dirty="0"/>
              <a:t> </a:t>
            </a:r>
            <a:r>
              <a:rPr lang="en-US" sz="2000" cap="none" dirty="0" err="1"/>
              <a:t>áp</a:t>
            </a:r>
            <a:r>
              <a:rPr lang="en-US" sz="2000" cap="none" dirty="0"/>
              <a:t> </a:t>
            </a:r>
            <a:r>
              <a:rPr lang="en-US" sz="2000" cap="none" dirty="0" err="1"/>
              <a:t>lực</a:t>
            </a:r>
            <a:r>
              <a:rPr lang="en-US" sz="2000" cap="none" dirty="0"/>
              <a:t> </a:t>
            </a:r>
            <a:r>
              <a:rPr lang="en-US" sz="2000" cap="none" dirty="0" err="1"/>
              <a:t>trong</a:t>
            </a:r>
            <a:r>
              <a:rPr lang="en-US" sz="2000" cap="none" dirty="0"/>
              <a:t> </a:t>
            </a:r>
            <a:r>
              <a:rPr lang="en-US" sz="2000" cap="none" dirty="0" err="1"/>
              <a:t>thận</a:t>
            </a:r>
            <a:r>
              <a:rPr lang="en-US" sz="2000" cap="none" dirty="0"/>
              <a:t>, </a:t>
            </a:r>
            <a:r>
              <a:rPr lang="en-US" sz="2000" cap="none" dirty="0" err="1"/>
              <a:t>duy</a:t>
            </a:r>
            <a:r>
              <a:rPr lang="en-US" sz="2000" cap="none" dirty="0"/>
              <a:t> </a:t>
            </a:r>
            <a:r>
              <a:rPr lang="en-US" sz="2000" cap="none" dirty="0" err="1"/>
              <a:t>trì</a:t>
            </a:r>
            <a:r>
              <a:rPr lang="en-US" sz="2000" cap="none" dirty="0"/>
              <a:t> </a:t>
            </a:r>
            <a:r>
              <a:rPr lang="en-US" sz="2000" cap="none" dirty="0" err="1"/>
              <a:t>dòng</a:t>
            </a:r>
            <a:r>
              <a:rPr lang="en-US" sz="2000" cap="none" dirty="0"/>
              <a:t> </a:t>
            </a:r>
            <a:r>
              <a:rPr lang="en-US" sz="2000" cap="none" dirty="0" err="1"/>
              <a:t>nước</a:t>
            </a:r>
            <a:r>
              <a:rPr lang="en-US" sz="2000" cap="none" dirty="0"/>
              <a:t> </a:t>
            </a:r>
            <a:r>
              <a:rPr lang="en-US" sz="2000" cap="none" dirty="0" err="1"/>
              <a:t>tưới</a:t>
            </a:r>
            <a:r>
              <a:rPr lang="en-US" sz="2000" cap="none" dirty="0"/>
              <a:t> </a:t>
            </a:r>
            <a:r>
              <a:rPr lang="en-US" sz="2000" cap="none" dirty="0" err="1"/>
              <a:t>rửa</a:t>
            </a:r>
            <a:endParaRPr lang="en-US" sz="2000" cap="none" dirty="0"/>
          </a:p>
          <a:p>
            <a:pPr lvl="1">
              <a:buFont typeface="Wingdings" charset="2"/>
              <a:buChar char="v"/>
            </a:pPr>
            <a:r>
              <a:rPr lang="en-US" sz="2000" cap="none" dirty="0"/>
              <a:t> </a:t>
            </a:r>
            <a:r>
              <a:rPr lang="en-US" sz="2000" cap="none" dirty="0" err="1"/>
              <a:t>Thoát</a:t>
            </a:r>
            <a:r>
              <a:rPr lang="en-US" sz="2000" cap="none" dirty="0"/>
              <a:t> </a:t>
            </a:r>
            <a:r>
              <a:rPr lang="en-US" sz="2000" cap="none" dirty="0" err="1"/>
              <a:t>các</a:t>
            </a:r>
            <a:r>
              <a:rPr lang="en-US" sz="2000" cap="none" dirty="0"/>
              <a:t> </a:t>
            </a:r>
            <a:r>
              <a:rPr lang="en-US" sz="2000" cap="none" dirty="0" err="1"/>
              <a:t>mảnh</a:t>
            </a:r>
            <a:r>
              <a:rPr lang="en-US" sz="2000" cap="none" dirty="0"/>
              <a:t> </a:t>
            </a:r>
            <a:r>
              <a:rPr lang="en-US" sz="2000" cap="none" dirty="0" err="1"/>
              <a:t>sỏi</a:t>
            </a:r>
            <a:r>
              <a:rPr lang="en-US" sz="2000" cap="none" dirty="0"/>
              <a:t> </a:t>
            </a:r>
            <a:r>
              <a:rPr lang="en-US" sz="2000" cap="none" dirty="0" err="1"/>
              <a:t>vụn</a:t>
            </a:r>
            <a:r>
              <a:rPr lang="en-US" sz="2000" cap="none" dirty="0"/>
              <a:t> </a:t>
            </a:r>
            <a:r>
              <a:rPr lang="en-US" sz="2000" cap="none" dirty="0" err="1"/>
              <a:t>và</a:t>
            </a:r>
            <a:r>
              <a:rPr lang="en-US" sz="2000" cap="none" dirty="0"/>
              <a:t> </a:t>
            </a:r>
            <a:r>
              <a:rPr lang="en-US" sz="2000" cap="none" dirty="0" err="1"/>
              <a:t>giảm</a:t>
            </a:r>
            <a:r>
              <a:rPr lang="en-US" sz="2000" cap="none" dirty="0"/>
              <a:t> </a:t>
            </a:r>
            <a:r>
              <a:rPr lang="en-US" sz="2000" cap="none" dirty="0" err="1"/>
              <a:t>thời</a:t>
            </a:r>
            <a:r>
              <a:rPr lang="en-US" sz="2000" cap="none" dirty="0"/>
              <a:t> </a:t>
            </a:r>
            <a:r>
              <a:rPr lang="en-US" sz="2000" cap="none" dirty="0" err="1"/>
              <a:t>gian</a:t>
            </a:r>
            <a:r>
              <a:rPr lang="en-US" sz="2000" cap="none" dirty="0"/>
              <a:t> </a:t>
            </a:r>
            <a:r>
              <a:rPr lang="en-US" sz="2000" cap="none" dirty="0" err="1"/>
              <a:t>thủ</a:t>
            </a:r>
            <a:r>
              <a:rPr lang="en-US" sz="2000" cap="none" dirty="0"/>
              <a:t> </a:t>
            </a:r>
            <a:r>
              <a:rPr lang="en-US" sz="2000" cap="none" dirty="0" err="1"/>
              <a:t>thuật</a:t>
            </a:r>
            <a:endParaRPr lang="en-US" sz="2000" cap="none" dirty="0"/>
          </a:p>
          <a:p>
            <a:pPr lvl="1">
              <a:buFont typeface="Wingdings" charset="2"/>
              <a:buChar char="v"/>
            </a:pPr>
            <a:r>
              <a:rPr lang="en-US" sz="2000" cap="none" dirty="0"/>
              <a:t> </a:t>
            </a:r>
            <a:r>
              <a:rPr lang="en-US" sz="2000" cap="none" dirty="0" err="1"/>
              <a:t>Lưu</a:t>
            </a:r>
            <a:r>
              <a:rPr lang="en-US" sz="2000" cap="none" dirty="0"/>
              <a:t> </a:t>
            </a:r>
            <a:r>
              <a:rPr lang="en-US" sz="2000" cap="none" dirty="0" err="1"/>
              <a:t>ý</a:t>
            </a:r>
            <a:r>
              <a:rPr lang="en-US" sz="2000" cap="none" dirty="0"/>
              <a:t>: </a:t>
            </a:r>
            <a:r>
              <a:rPr lang="en-US" sz="2000" cap="none" dirty="0" err="1"/>
              <a:t>đặt</a:t>
            </a:r>
            <a:r>
              <a:rPr lang="en-US" sz="2000" cap="none" dirty="0"/>
              <a:t> </a:t>
            </a:r>
            <a:r>
              <a:rPr lang="en-US" sz="2000" cap="none" dirty="0" err="1"/>
              <a:t>theo</a:t>
            </a:r>
            <a:r>
              <a:rPr lang="en-US" sz="2000" cap="none" dirty="0"/>
              <a:t> </a:t>
            </a:r>
            <a:r>
              <a:rPr lang="en-US" sz="2000" cap="none" dirty="0" err="1"/>
              <a:t>dây</a:t>
            </a:r>
            <a:r>
              <a:rPr lang="en-US" sz="2000" cap="none" dirty="0"/>
              <a:t> </a:t>
            </a:r>
            <a:r>
              <a:rPr lang="en-US" sz="2000" cap="none" dirty="0" err="1"/>
              <a:t>dẫn</a:t>
            </a:r>
            <a:r>
              <a:rPr lang="en-US" sz="2000" cap="none" dirty="0"/>
              <a:t> </a:t>
            </a:r>
            <a:r>
              <a:rPr lang="en-US" sz="2000" cap="none" dirty="0" err="1"/>
              <a:t>đường</a:t>
            </a:r>
            <a:r>
              <a:rPr lang="en-US" sz="2000" cap="none" dirty="0"/>
              <a:t>, </a:t>
            </a:r>
            <a:r>
              <a:rPr lang="en-US" sz="2000" cap="none" dirty="0" err="1"/>
              <a:t>có</a:t>
            </a:r>
            <a:r>
              <a:rPr lang="en-US" sz="2000" cap="none" dirty="0"/>
              <a:t> </a:t>
            </a:r>
            <a:r>
              <a:rPr lang="en-US" sz="2000" cap="none" dirty="0" err="1"/>
              <a:t>thể</a:t>
            </a:r>
            <a:r>
              <a:rPr lang="en-US" sz="2000" cap="none" dirty="0"/>
              <a:t> </a:t>
            </a:r>
            <a:r>
              <a:rPr lang="en-US" sz="2000" cap="none" dirty="0" err="1"/>
              <a:t>gây</a:t>
            </a:r>
            <a:r>
              <a:rPr lang="en-US" sz="2000" cap="none" dirty="0"/>
              <a:t> </a:t>
            </a:r>
            <a:r>
              <a:rPr lang="en-US" sz="2000" cap="none" dirty="0" err="1"/>
              <a:t>thiếu</a:t>
            </a:r>
            <a:r>
              <a:rPr lang="en-US" sz="2000" cap="none" dirty="0"/>
              <a:t> </a:t>
            </a:r>
            <a:r>
              <a:rPr lang="en-US" sz="2000" cap="none" dirty="0" err="1"/>
              <a:t>máu</a:t>
            </a:r>
            <a:r>
              <a:rPr lang="en-US" sz="2000" cap="none" dirty="0"/>
              <a:t> </a:t>
            </a:r>
            <a:r>
              <a:rPr lang="en-US" sz="2000" cap="none" dirty="0" err="1"/>
              <a:t>nuôi</a:t>
            </a:r>
            <a:r>
              <a:rPr lang="en-US" sz="2000" cap="none" dirty="0"/>
              <a:t> </a:t>
            </a:r>
            <a:r>
              <a:rPr lang="en-US" sz="2000" cap="none" dirty="0" err="1"/>
              <a:t>niệu</a:t>
            </a:r>
            <a:r>
              <a:rPr lang="en-US" sz="2000" cap="none" dirty="0"/>
              <a:t> </a:t>
            </a:r>
            <a:r>
              <a:rPr lang="en-US" sz="2000" cap="none" dirty="0" err="1"/>
              <a:t>quản</a:t>
            </a:r>
            <a:r>
              <a:rPr lang="en-US" sz="2000" cap="none" dirty="0"/>
              <a:t>, </a:t>
            </a:r>
            <a:r>
              <a:rPr lang="en-US" sz="2000" cap="none" dirty="0" err="1"/>
              <a:t>thủng</a:t>
            </a:r>
            <a:r>
              <a:rPr lang="en-US" sz="2000" cap="none" dirty="0"/>
              <a:t> </a:t>
            </a:r>
            <a:r>
              <a:rPr lang="en-US" sz="2000" cap="none" dirty="0" err="1"/>
              <a:t>niệu</a:t>
            </a:r>
            <a:r>
              <a:rPr lang="en-US" sz="2000" cap="none" dirty="0"/>
              <a:t> </a:t>
            </a:r>
            <a:r>
              <a:rPr lang="en-US" sz="2000" cap="none" dirty="0" err="1"/>
              <a:t>quản</a:t>
            </a:r>
            <a:endParaRPr lang="en-US" sz="2000" dirty="0"/>
          </a:p>
          <a:p>
            <a:endParaRPr lang="x-none" sz="2000" dirty="0"/>
          </a:p>
          <a:p>
            <a:endParaRPr lang="en-US" sz="2000" dirty="0"/>
          </a:p>
        </p:txBody>
      </p:sp>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451600" y="1543584"/>
            <a:ext cx="5488712" cy="3485615"/>
          </a:xfrm>
          <a:prstGeom prst="rect">
            <a:avLst/>
          </a:prstGeom>
        </p:spPr>
      </p:pic>
    </p:spTree>
    <p:extLst>
      <p:ext uri="{BB962C8B-B14F-4D97-AF65-F5344CB8AC3E}">
        <p14:creationId xmlns:p14="http://schemas.microsoft.com/office/powerpoint/2010/main" val="156467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3" y="0"/>
            <a:ext cx="10364451" cy="1596177"/>
          </a:xfrm>
        </p:spPr>
        <p:txBody>
          <a:bodyPr/>
          <a:lstStyle/>
          <a:p>
            <a:r>
              <a:rPr lang="en-US" dirty="0">
                <a:solidFill>
                  <a:srgbClr val="C00000"/>
                </a:solidFill>
              </a:rPr>
              <a:t>GIÁ ĐỠ </a:t>
            </a:r>
            <a:r>
              <a:rPr lang="en-US" dirty="0" err="1">
                <a:solidFill>
                  <a:srgbClr val="C00000"/>
                </a:solidFill>
              </a:rPr>
              <a:t>niệu</a:t>
            </a:r>
            <a:r>
              <a:rPr lang="en-US" dirty="0">
                <a:solidFill>
                  <a:srgbClr val="C00000"/>
                </a:solidFill>
              </a:rPr>
              <a:t> </a:t>
            </a:r>
            <a:r>
              <a:rPr lang="en-US" dirty="0" err="1">
                <a:solidFill>
                  <a:srgbClr val="C00000"/>
                </a:solidFill>
              </a:rPr>
              <a:t>quản</a:t>
            </a:r>
            <a:r>
              <a:rPr lang="en-US" dirty="0">
                <a:solidFill>
                  <a:srgbClr val="C00000"/>
                </a:solidFill>
              </a:rPr>
              <a:t> (UAS)</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5125" y="1687132"/>
            <a:ext cx="11601745" cy="4424908"/>
          </a:xfrm>
        </p:spPr>
      </p:pic>
      <p:sp>
        <p:nvSpPr>
          <p:cNvPr id="5" name="TextBox 4"/>
          <p:cNvSpPr txBox="1"/>
          <p:nvPr/>
        </p:nvSpPr>
        <p:spPr>
          <a:xfrm>
            <a:off x="0" y="6459770"/>
            <a:ext cx="6619741" cy="369332"/>
          </a:xfrm>
          <a:prstGeom prst="rect">
            <a:avLst/>
          </a:prstGeom>
          <a:noFill/>
        </p:spPr>
        <p:txBody>
          <a:bodyPr wrap="square" rtlCol="0">
            <a:spAutoFit/>
          </a:bodyPr>
          <a:lstStyle/>
          <a:p>
            <a:r>
              <a:rPr lang="en-US" dirty="0"/>
              <a:t>Campbell-Walsh Urology 11</a:t>
            </a:r>
            <a:r>
              <a:rPr lang="en-US" baseline="30000" dirty="0"/>
              <a:t>th</a:t>
            </a:r>
            <a:r>
              <a:rPr lang="en-US" dirty="0"/>
              <a:t> </a:t>
            </a:r>
            <a:r>
              <a:rPr lang="en-US" dirty="0" err="1"/>
              <a:t>ed</a:t>
            </a:r>
            <a:r>
              <a:rPr lang="en-US" dirty="0"/>
              <a:t>, 2016</a:t>
            </a:r>
          </a:p>
        </p:txBody>
      </p:sp>
      <p:sp>
        <p:nvSpPr>
          <p:cNvPr id="6" name="Slide Number Placeholder 5"/>
          <p:cNvSpPr>
            <a:spLocks noGrp="1"/>
          </p:cNvSpPr>
          <p:nvPr>
            <p:ph type="sldNum" sz="quarter" idx="12"/>
          </p:nvPr>
        </p:nvSpPr>
        <p:spPr/>
        <p:txBody>
          <a:bodyPr/>
          <a:lstStyle/>
          <a:p>
            <a:fld id="{0FCE076D-B564-F140-B539-4D2BAE8F83B5}" type="slidenum">
              <a:rPr lang="en-US" smtClean="0"/>
              <a:t>87</a:t>
            </a:fld>
            <a:endParaRPr lang="en-US"/>
          </a:p>
        </p:txBody>
      </p:sp>
    </p:spTree>
    <p:extLst>
      <p:ext uri="{BB962C8B-B14F-4D97-AF65-F5344CB8AC3E}">
        <p14:creationId xmlns:p14="http://schemas.microsoft.com/office/powerpoint/2010/main" val="1708278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024" y="-101672"/>
            <a:ext cx="10364451" cy="1057883"/>
          </a:xfrm>
        </p:spPr>
        <p:txBody>
          <a:bodyPr/>
          <a:lstStyle/>
          <a:p>
            <a:r>
              <a:rPr lang="x-none" b="1" dirty="0"/>
              <a:t>QUY TRÌNH KỸ THUẬT</a:t>
            </a:r>
            <a:endParaRPr lang="en-US" dirty="0"/>
          </a:p>
        </p:txBody>
      </p:sp>
      <p:pic>
        <p:nvPicPr>
          <p:cNvPr id="4" name="My Movie - Small.mov">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056903" y="831273"/>
            <a:ext cx="10157821" cy="5695456"/>
          </a:xfrm>
        </p:spPr>
      </p:pic>
    </p:spTree>
    <p:extLst>
      <p:ext uri="{BB962C8B-B14F-4D97-AF65-F5344CB8AC3E}">
        <p14:creationId xmlns:p14="http://schemas.microsoft.com/office/powerpoint/2010/main" val="9719683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36D57A-321C-8C4F-BA2E-356744361D86}"/>
              </a:ext>
            </a:extLst>
          </p:cNvPr>
          <p:cNvSpPr>
            <a:spLocks noGrp="1"/>
          </p:cNvSpPr>
          <p:nvPr>
            <p:ph type="title"/>
          </p:nvPr>
        </p:nvSpPr>
        <p:spPr/>
        <p:txBody>
          <a:bodyPr/>
          <a:lstStyle/>
          <a:p>
            <a:r>
              <a:rPr lang="en-US" b="1"/>
              <a:t>16.4. </a:t>
            </a:r>
            <a:r>
              <a:rPr lang="x-none" b="1"/>
              <a:t>BIẾN </a:t>
            </a:r>
            <a:r>
              <a:rPr lang="x-none" b="1" dirty="0"/>
              <a:t>CHỨNG</a:t>
            </a:r>
          </a:p>
        </p:txBody>
      </p:sp>
      <p:sp>
        <p:nvSpPr>
          <p:cNvPr id="3" name="Content Placeholder 2">
            <a:extLst>
              <a:ext uri="{FF2B5EF4-FFF2-40B4-BE49-F238E27FC236}">
                <a16:creationId xmlns:a16="http://schemas.microsoft.com/office/drawing/2014/main" xmlns="" id="{922F9DB4-52AE-3443-BEDF-EA4F47E88F1B}"/>
              </a:ext>
            </a:extLst>
          </p:cNvPr>
          <p:cNvSpPr>
            <a:spLocks noGrp="1"/>
          </p:cNvSpPr>
          <p:nvPr>
            <p:ph idx="4294967295"/>
          </p:nvPr>
        </p:nvSpPr>
        <p:spPr>
          <a:xfrm>
            <a:off x="913775" y="1295400"/>
            <a:ext cx="10515600" cy="4881563"/>
          </a:xfrm>
          <a:prstGeom prst="rect">
            <a:avLst/>
          </a:prstGeom>
        </p:spPr>
        <p:txBody>
          <a:bodyPr>
            <a:noAutofit/>
          </a:bodyPr>
          <a:lstStyle/>
          <a:p>
            <a:pPr marL="0" indent="0">
              <a:buNone/>
            </a:pPr>
            <a:r>
              <a:rPr lang="vi-VN" sz="2800" cap="none" dirty="0">
                <a:latin typeface="+mn-lt"/>
                <a:cs typeface="Calibri" panose="020F0502020204030204" pitchFamily="34" charset="0"/>
              </a:rPr>
              <a:t>Thời gian mổ nội soi niệu càng kéo dài càng liên kết mạnh mẽ với nguy cơ </a:t>
            </a:r>
            <a:endParaRPr lang="en-US" sz="2800" cap="none" dirty="0">
              <a:latin typeface="+mn-lt"/>
              <a:cs typeface="Calibri" panose="020F0502020204030204" pitchFamily="34" charset="0"/>
            </a:endParaRPr>
          </a:p>
          <a:p>
            <a:r>
              <a:rPr lang="vi-VN" sz="2800" cap="none" dirty="0">
                <a:latin typeface="+mn-lt"/>
                <a:cs typeface="Calibri" panose="020F0502020204030204" pitchFamily="34" charset="0"/>
              </a:rPr>
              <a:t>Thủng</a:t>
            </a:r>
            <a:r>
              <a:rPr lang="en-US" sz="2800" cap="none" dirty="0">
                <a:latin typeface="+mn-lt"/>
                <a:cs typeface="Calibri" panose="020F0502020204030204" pitchFamily="34" charset="0"/>
              </a:rPr>
              <a:t> </a:t>
            </a:r>
            <a:r>
              <a:rPr lang="vi-VN" sz="2800" cap="none" dirty="0">
                <a:cs typeface="Calibri" panose="020F0502020204030204" pitchFamily="34" charset="0"/>
              </a:rPr>
              <a:t>niệu quản</a:t>
            </a:r>
            <a:endParaRPr lang="en-US" sz="2800" cap="none" dirty="0">
              <a:latin typeface="+mn-lt"/>
              <a:cs typeface="Calibri" panose="020F0502020204030204" pitchFamily="34" charset="0"/>
            </a:endParaRPr>
          </a:p>
          <a:p>
            <a:r>
              <a:rPr lang="vi-VN" sz="2800" cap="none" dirty="0">
                <a:latin typeface="+mn-lt"/>
                <a:cs typeface="Calibri" panose="020F0502020204030204" pitchFamily="34" charset="0"/>
              </a:rPr>
              <a:t>Rách </a:t>
            </a:r>
            <a:r>
              <a:rPr lang="vi-VN" sz="2800" cap="none" dirty="0">
                <a:cs typeface="Calibri" panose="020F0502020204030204" pitchFamily="34" charset="0"/>
              </a:rPr>
              <a:t>niệu quản</a:t>
            </a:r>
            <a:endParaRPr lang="en-US" sz="2800" cap="none" dirty="0">
              <a:latin typeface="+mn-lt"/>
              <a:cs typeface="Calibri" panose="020F0502020204030204" pitchFamily="34" charset="0"/>
            </a:endParaRPr>
          </a:p>
          <a:p>
            <a:r>
              <a:rPr lang="vi-VN" sz="2800" cap="none" dirty="0">
                <a:latin typeface="+mn-lt"/>
                <a:cs typeface="Calibri" panose="020F0502020204030204" pitchFamily="34" charset="0"/>
              </a:rPr>
              <a:t>Đứt rời niệu quản</a:t>
            </a:r>
          </a:p>
        </p:txBody>
      </p:sp>
      <p:sp>
        <p:nvSpPr>
          <p:cNvPr id="4" name="TextBox 3">
            <a:extLst>
              <a:ext uri="{FF2B5EF4-FFF2-40B4-BE49-F238E27FC236}">
                <a16:creationId xmlns:a16="http://schemas.microsoft.com/office/drawing/2014/main" xmlns="" id="{CD571EBA-4A85-274C-AF9B-41E7D928B1E8}"/>
              </a:ext>
            </a:extLst>
          </p:cNvPr>
          <p:cNvSpPr txBox="1"/>
          <p:nvPr/>
        </p:nvSpPr>
        <p:spPr>
          <a:xfrm>
            <a:off x="494675" y="6049844"/>
            <a:ext cx="9124950" cy="800219"/>
          </a:xfrm>
          <a:prstGeom prst="rect">
            <a:avLst/>
          </a:prstGeom>
          <a:noFill/>
        </p:spPr>
        <p:txBody>
          <a:bodyPr wrap="square" rtlCol="0">
            <a:spAutoFit/>
          </a:bodyPr>
          <a:lstStyle/>
          <a:p>
            <a:pPr lvl="0"/>
            <a:endParaRPr lang="en-US" dirty="0">
              <a:solidFill>
                <a:prstClr val="black"/>
              </a:solidFill>
              <a:latin typeface="Arial" charset="0"/>
              <a:ea typeface="Arial" charset="0"/>
              <a:cs typeface="Arial" charset="0"/>
            </a:endParaRPr>
          </a:p>
          <a:p>
            <a:pPr lvl="0"/>
            <a:r>
              <a:rPr lang="en-US" sz="1400" dirty="0">
                <a:solidFill>
                  <a:prstClr val="black"/>
                </a:solidFill>
                <a:latin typeface="Arial" charset="0"/>
                <a:ea typeface="Arial" charset="0"/>
                <a:cs typeface="Arial" charset="0"/>
              </a:rPr>
              <a:t>Surgical Management of Upper Urinary Tract Calculi- Campbell-Walsh Urology 11th </a:t>
            </a:r>
            <a:r>
              <a:rPr lang="en-US" sz="1400" dirty="0" err="1">
                <a:solidFill>
                  <a:prstClr val="black"/>
                </a:solidFill>
                <a:latin typeface="Arial" charset="0"/>
                <a:ea typeface="Arial" charset="0"/>
                <a:cs typeface="Arial" charset="0"/>
              </a:rPr>
              <a:t>ed</a:t>
            </a:r>
            <a:r>
              <a:rPr lang="en-US" sz="1400" dirty="0">
                <a:solidFill>
                  <a:prstClr val="black"/>
                </a:solidFill>
                <a:latin typeface="Arial" charset="0"/>
                <a:ea typeface="Arial" charset="0"/>
                <a:cs typeface="Arial" charset="0"/>
              </a:rPr>
              <a:t>, 2016</a:t>
            </a:r>
          </a:p>
          <a:p>
            <a:pPr lvl="0"/>
            <a:r>
              <a:rPr lang="en-US" sz="1400" dirty="0">
                <a:solidFill>
                  <a:prstClr val="black"/>
                </a:solidFill>
                <a:latin typeface="Arial" pitchFamily="34" charset="0"/>
                <a:cs typeface="Arial" pitchFamily="34" charset="0"/>
              </a:rPr>
              <a:t>Phan </a:t>
            </a:r>
            <a:r>
              <a:rPr lang="en-US" sz="1400" dirty="0" err="1">
                <a:solidFill>
                  <a:prstClr val="black"/>
                </a:solidFill>
                <a:latin typeface="Arial" pitchFamily="34" charset="0"/>
                <a:cs typeface="Arial" pitchFamily="34" charset="0"/>
              </a:rPr>
              <a:t>Trường</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Bảo</a:t>
            </a:r>
            <a:r>
              <a:rPr lang="en-US" sz="1400" dirty="0">
                <a:solidFill>
                  <a:prstClr val="black"/>
                </a:solidFill>
                <a:latin typeface="Arial" pitchFamily="34" charset="0"/>
                <a:cs typeface="Arial" pitchFamily="34" charset="0"/>
              </a:rPr>
              <a:t> (2016),  </a:t>
            </a:r>
            <a:r>
              <a:rPr lang="en-US" sz="1400" dirty="0" err="1">
                <a:solidFill>
                  <a:prstClr val="black"/>
                </a:solidFill>
                <a:latin typeface="Arial" pitchFamily="34" charset="0"/>
                <a:cs typeface="Arial" pitchFamily="34" charset="0"/>
              </a:rPr>
              <a:t>Vai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trò</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nội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soi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mềm</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trong</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điều</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trị</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sỏi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thận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luận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án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tiến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sĩ</a:t>
            </a:r>
            <a:endParaRPr lang="en-US" sz="14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511242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1305658"/>
            <a:ext cx="10972800" cy="5171342"/>
          </a:xfrm>
          <a:prstGeom prst="rect">
            <a:avLst/>
          </a:prstGeom>
        </p:spPr>
        <p:txBody>
          <a:bodyPr vert="horz" lIns="91440" tIns="45720" rIns="91440" bIns="45720" rtlCol="0" anchor="t">
            <a:noAutofit/>
          </a:bodyPr>
          <a:lstStyle/>
          <a:p>
            <a:pPr marL="0" indent="0" algn="just">
              <a:lnSpc>
                <a:spcPct val="170000"/>
              </a:lnSpc>
              <a:spcBef>
                <a:spcPts val="0"/>
              </a:spcBef>
              <a:buNone/>
            </a:pPr>
            <a:r>
              <a:rPr lang="en-US" sz="2600" cap="none" dirty="0">
                <a:latin typeface="Arial"/>
                <a:cs typeface="Arial"/>
              </a:rPr>
              <a:t>- </a:t>
            </a:r>
            <a:r>
              <a:rPr lang="en-US" sz="2600" cap="none" dirty="0" err="1">
                <a:latin typeface="Arial"/>
                <a:cs typeface="Arial"/>
              </a:rPr>
              <a:t>Năm</a:t>
            </a:r>
            <a:r>
              <a:rPr lang="en-US" sz="2600" cap="none" dirty="0">
                <a:latin typeface="Arial"/>
                <a:cs typeface="Arial"/>
              </a:rPr>
              <a:t>  1980,  Perez Castro </a:t>
            </a:r>
            <a:r>
              <a:rPr lang="en-US" sz="2600" cap="none" dirty="0" err="1">
                <a:latin typeface="Arial"/>
                <a:cs typeface="Arial"/>
              </a:rPr>
              <a:t>và</a:t>
            </a:r>
            <a:r>
              <a:rPr lang="en-US" sz="2600" cap="none" dirty="0">
                <a:latin typeface="Arial"/>
                <a:cs typeface="Arial"/>
              </a:rPr>
              <a:t> Martinez Piniero </a:t>
            </a:r>
            <a:r>
              <a:rPr lang="en-US" sz="2600" cap="none" dirty="0" err="1">
                <a:latin typeface="Arial"/>
                <a:cs typeface="Arial"/>
              </a:rPr>
              <a:t>là</a:t>
            </a:r>
            <a:r>
              <a:rPr lang="en-US" sz="2600" cap="none" dirty="0">
                <a:latin typeface="Arial"/>
                <a:cs typeface="Arial"/>
              </a:rPr>
              <a:t> </a:t>
            </a:r>
            <a:r>
              <a:rPr lang="en-US" sz="2600" cap="none" dirty="0" err="1">
                <a:latin typeface="Arial"/>
                <a:cs typeface="Arial"/>
              </a:rPr>
              <a:t>hai</a:t>
            </a:r>
            <a:r>
              <a:rPr lang="en-US" sz="2600" cap="none" dirty="0">
                <a:latin typeface="Arial"/>
                <a:cs typeface="Arial"/>
              </a:rPr>
              <a:t> </a:t>
            </a:r>
            <a:r>
              <a:rPr lang="en-US" sz="2600" cap="none" dirty="0" err="1">
                <a:latin typeface="Arial"/>
                <a:cs typeface="Arial"/>
              </a:rPr>
              <a:t>tác</a:t>
            </a:r>
            <a:r>
              <a:rPr lang="en-US" sz="2600" cap="none" dirty="0">
                <a:latin typeface="Arial"/>
                <a:cs typeface="Arial"/>
              </a:rPr>
              <a:t> </a:t>
            </a:r>
            <a:r>
              <a:rPr lang="en-US" sz="2600" cap="none" dirty="0" err="1">
                <a:latin typeface="Arial"/>
                <a:cs typeface="Arial"/>
              </a:rPr>
              <a:t>giả</a:t>
            </a:r>
            <a:r>
              <a:rPr lang="en-US" sz="2600" cap="none" dirty="0">
                <a:latin typeface="Arial"/>
                <a:cs typeface="Arial"/>
              </a:rPr>
              <a:t> </a:t>
            </a:r>
            <a:r>
              <a:rPr lang="en-US" sz="2600" cap="none" dirty="0" err="1">
                <a:latin typeface="Arial"/>
                <a:cs typeface="Arial"/>
              </a:rPr>
              <a:t>đầu</a:t>
            </a:r>
            <a:r>
              <a:rPr lang="en-US" sz="2600" cap="none" dirty="0">
                <a:latin typeface="Arial"/>
                <a:cs typeface="Arial"/>
              </a:rPr>
              <a:t> </a:t>
            </a:r>
            <a:r>
              <a:rPr lang="en-US" sz="2600" cap="none" dirty="0" err="1">
                <a:latin typeface="Arial"/>
                <a:cs typeface="Arial"/>
              </a:rPr>
              <a:t>tiên</a:t>
            </a:r>
            <a:r>
              <a:rPr lang="en-US" sz="2600" cap="none" dirty="0">
                <a:latin typeface="Arial"/>
                <a:cs typeface="Arial"/>
              </a:rPr>
              <a:t> soi </a:t>
            </a:r>
            <a:r>
              <a:rPr lang="en-US" sz="2600" cap="none" dirty="0" err="1">
                <a:latin typeface="Arial"/>
                <a:cs typeface="Arial"/>
              </a:rPr>
              <a:t>niệu</a:t>
            </a:r>
            <a:r>
              <a:rPr lang="en-US" sz="2600" cap="none" dirty="0">
                <a:latin typeface="Arial"/>
                <a:cs typeface="Arial"/>
              </a:rPr>
              <a:t> </a:t>
            </a:r>
            <a:r>
              <a:rPr lang="en-US" sz="2600" cap="none" dirty="0" err="1">
                <a:latin typeface="Arial"/>
                <a:cs typeface="Arial"/>
              </a:rPr>
              <a:t>quản</a:t>
            </a:r>
            <a:r>
              <a:rPr lang="en-US" sz="2600" cap="none" dirty="0">
                <a:latin typeface="Arial"/>
                <a:cs typeface="Arial"/>
              </a:rPr>
              <a:t> </a:t>
            </a:r>
            <a:r>
              <a:rPr lang="en-US" sz="2600" cap="none" dirty="0" err="1">
                <a:latin typeface="Arial"/>
                <a:cs typeface="Arial"/>
              </a:rPr>
              <a:t>bằng</a:t>
            </a:r>
            <a:r>
              <a:rPr lang="en-US" sz="2600" cap="none" dirty="0">
                <a:latin typeface="Arial"/>
                <a:cs typeface="Arial"/>
              </a:rPr>
              <a:t> </a:t>
            </a:r>
            <a:r>
              <a:rPr lang="en-US" sz="2600" cap="none" dirty="0" err="1">
                <a:latin typeface="Arial"/>
                <a:cs typeface="Arial"/>
              </a:rPr>
              <a:t>máy</a:t>
            </a:r>
            <a:r>
              <a:rPr lang="en-US" sz="2600" cap="none" dirty="0">
                <a:latin typeface="Arial"/>
                <a:cs typeface="Arial"/>
              </a:rPr>
              <a:t> soi </a:t>
            </a:r>
            <a:r>
              <a:rPr lang="en-US" sz="2600" cap="none" dirty="0" err="1">
                <a:latin typeface="Arial"/>
                <a:cs typeface="Arial"/>
              </a:rPr>
              <a:t>niệu</a:t>
            </a:r>
            <a:r>
              <a:rPr lang="en-US" sz="2600" cap="none" dirty="0">
                <a:latin typeface="Arial"/>
                <a:cs typeface="Arial"/>
              </a:rPr>
              <a:t> </a:t>
            </a:r>
            <a:r>
              <a:rPr lang="en-US" sz="2600" cap="none" dirty="0" err="1">
                <a:latin typeface="Arial"/>
                <a:cs typeface="Arial"/>
              </a:rPr>
              <a:t>quản</a:t>
            </a:r>
            <a:r>
              <a:rPr lang="en-US" sz="2600" cap="none" dirty="0">
                <a:latin typeface="Arial"/>
                <a:cs typeface="Arial"/>
              </a:rPr>
              <a:t> </a:t>
            </a:r>
            <a:r>
              <a:rPr lang="en-US" sz="2600" cap="none" dirty="0" err="1">
                <a:latin typeface="Arial"/>
                <a:cs typeface="Arial"/>
              </a:rPr>
              <a:t>cứng</a:t>
            </a:r>
            <a:r>
              <a:rPr lang="en-US" sz="2600" cap="none" dirty="0">
                <a:latin typeface="Arial"/>
                <a:cs typeface="Arial"/>
              </a:rPr>
              <a:t> 11Fr </a:t>
            </a:r>
            <a:r>
              <a:rPr lang="en-US" sz="2600" cap="none" dirty="0" err="1">
                <a:latin typeface="Arial"/>
                <a:cs typeface="Arial"/>
              </a:rPr>
              <a:t>của</a:t>
            </a:r>
            <a:r>
              <a:rPr lang="en-US" sz="2600" cap="none" dirty="0">
                <a:latin typeface="Arial"/>
                <a:cs typeface="Arial"/>
              </a:rPr>
              <a:t> </a:t>
            </a:r>
            <a:r>
              <a:rPr lang="en-US" sz="2600" cap="none" dirty="0" err="1">
                <a:latin typeface="Arial"/>
                <a:cs typeface="Arial"/>
              </a:rPr>
              <a:t>hãng</a:t>
            </a:r>
            <a:r>
              <a:rPr lang="en-US" sz="2600" cap="none" dirty="0">
                <a:latin typeface="Arial"/>
                <a:cs typeface="Arial"/>
              </a:rPr>
              <a:t> Karl – Storz.</a:t>
            </a:r>
          </a:p>
          <a:p>
            <a:pPr marL="0" indent="0" algn="just">
              <a:lnSpc>
                <a:spcPct val="170000"/>
              </a:lnSpc>
              <a:spcBef>
                <a:spcPts val="0"/>
              </a:spcBef>
              <a:buNone/>
            </a:pPr>
            <a:endParaRPr lang="en-US" sz="2600" cap="none" dirty="0">
              <a:latin typeface="Arial"/>
              <a:cs typeface="Arial"/>
            </a:endParaRPr>
          </a:p>
          <a:p>
            <a:endParaRPr lang="en-US" sz="2600" cap="none" dirty="0">
              <a:cs typeface="Calibri"/>
            </a:endParaRPr>
          </a:p>
          <a:p>
            <a:endParaRPr lang="en-US" sz="2600" cap="none" dirty="0"/>
          </a:p>
        </p:txBody>
      </p:sp>
      <p:sp>
        <p:nvSpPr>
          <p:cNvPr id="4" name="TextBox 3"/>
          <p:cNvSpPr txBox="1"/>
          <p:nvPr/>
        </p:nvSpPr>
        <p:spPr>
          <a:xfrm>
            <a:off x="171450" y="6276945"/>
            <a:ext cx="11791950" cy="400110"/>
          </a:xfrm>
          <a:prstGeom prst="rect">
            <a:avLst/>
          </a:prstGeom>
          <a:noFill/>
        </p:spPr>
        <p:txBody>
          <a:bodyPr wrap="square" lIns="91440" tIns="45720" rIns="91440" bIns="45720" rtlCol="0" anchor="t">
            <a:spAutoFit/>
          </a:bodyPr>
          <a:lstStyle/>
          <a:p>
            <a:r>
              <a:rPr lang="en-US" sz="2000" dirty="0">
                <a:ea typeface="+mn-lt"/>
                <a:cs typeface="+mn-lt"/>
              </a:rPr>
              <a:t>Controversies and Innovations in Urological Surgery pp 47-56 </a:t>
            </a:r>
            <a:endParaRPr lang="en-US" dirty="0"/>
          </a:p>
        </p:txBody>
      </p:sp>
      <p:sp>
        <p:nvSpPr>
          <p:cNvPr id="2" name="Slide Number Placeholder 1"/>
          <p:cNvSpPr>
            <a:spLocks noGrp="1"/>
          </p:cNvSpPr>
          <p:nvPr>
            <p:ph type="sldNum" sz="quarter" idx="12"/>
          </p:nvPr>
        </p:nvSpPr>
        <p:spPr/>
        <p:txBody>
          <a:bodyPr/>
          <a:lstStyle/>
          <a:p>
            <a:fld id="{BC410EEA-824F-4D46-AFE7-60426C8C06B0}" type="slidenum">
              <a:rPr lang="en-US" smtClean="0"/>
              <a:pPr/>
              <a:t>9</a:t>
            </a:fld>
            <a:endParaRPr lang="en-US"/>
          </a:p>
        </p:txBody>
      </p:sp>
      <p:sp>
        <p:nvSpPr>
          <p:cNvPr id="5" name="Title 1"/>
          <p:cNvSpPr>
            <a:spLocks noGrp="1"/>
          </p:cNvSpPr>
          <p:nvPr>
            <p:ph type="title"/>
          </p:nvPr>
        </p:nvSpPr>
        <p:spPr>
          <a:xfrm>
            <a:off x="913775" y="447067"/>
            <a:ext cx="10364451" cy="858591"/>
          </a:xfrm>
        </p:spPr>
        <p:txBody>
          <a:bodyPr/>
          <a:lstStyle/>
          <a:p>
            <a:pPr algn="l"/>
            <a:r>
              <a:rPr lang="en-US" b="1" dirty="0" err="1"/>
              <a:t>Lịch</a:t>
            </a:r>
            <a:r>
              <a:rPr lang="en-US" b="1" dirty="0"/>
              <a:t> </a:t>
            </a:r>
            <a:r>
              <a:rPr lang="en-US" b="1" dirty="0" err="1"/>
              <a:t>sử</a:t>
            </a:r>
            <a:r>
              <a:rPr lang="en-US" b="1" dirty="0"/>
              <a:t> </a:t>
            </a:r>
            <a:r>
              <a:rPr lang="en-US" b="1" dirty="0" err="1"/>
              <a:t>phát</a:t>
            </a:r>
            <a:r>
              <a:rPr lang="en-US" b="1" dirty="0"/>
              <a:t> </a:t>
            </a:r>
            <a:r>
              <a:rPr lang="en-US" b="1" dirty="0" err="1"/>
              <a:t>triển</a:t>
            </a:r>
            <a:endParaRPr lang="en-US" b="1" dirty="0"/>
          </a:p>
        </p:txBody>
      </p:sp>
      <p:pic>
        <p:nvPicPr>
          <p:cNvPr id="6" name="Picture 6">
            <a:extLst>
              <a:ext uri="{FF2B5EF4-FFF2-40B4-BE49-F238E27FC236}">
                <a16:creationId xmlns:a16="http://schemas.microsoft.com/office/drawing/2014/main" xmlns="" id="{1971A1DF-3DEC-4D1D-9BCD-89F831BB4148}"/>
              </a:ext>
            </a:extLst>
          </p:cNvPr>
          <p:cNvPicPr>
            <a:picLocks noChangeAspect="1"/>
          </p:cNvPicPr>
          <p:nvPr/>
        </p:nvPicPr>
        <p:blipFill>
          <a:blip r:embed="rId2"/>
          <a:stretch>
            <a:fillRect/>
          </a:stretch>
        </p:blipFill>
        <p:spPr>
          <a:xfrm>
            <a:off x="1431985" y="2854338"/>
            <a:ext cx="7789652" cy="3234041"/>
          </a:xfrm>
          <a:prstGeom prst="rect">
            <a:avLst/>
          </a:prstGeom>
        </p:spPr>
      </p:pic>
    </p:spTree>
    <p:extLst>
      <p:ext uri="{BB962C8B-B14F-4D97-AF65-F5344CB8AC3E}">
        <p14:creationId xmlns:p14="http://schemas.microsoft.com/office/powerpoint/2010/main" val="15624211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36D57A-321C-8C4F-BA2E-356744361D86}"/>
              </a:ext>
            </a:extLst>
          </p:cNvPr>
          <p:cNvSpPr>
            <a:spLocks noGrp="1"/>
          </p:cNvSpPr>
          <p:nvPr>
            <p:ph type="title"/>
          </p:nvPr>
        </p:nvSpPr>
        <p:spPr/>
        <p:txBody>
          <a:bodyPr/>
          <a:lstStyle/>
          <a:p>
            <a:r>
              <a:rPr lang="en-US" b="1"/>
              <a:t>16.4. </a:t>
            </a:r>
            <a:r>
              <a:rPr lang="x-none" b="1"/>
              <a:t>BIẾN </a:t>
            </a:r>
            <a:r>
              <a:rPr lang="x-none" b="1" dirty="0"/>
              <a:t>CHỨNG</a:t>
            </a:r>
          </a:p>
        </p:txBody>
      </p:sp>
      <p:sp>
        <p:nvSpPr>
          <p:cNvPr id="3" name="Content Placeholder 2">
            <a:extLst>
              <a:ext uri="{FF2B5EF4-FFF2-40B4-BE49-F238E27FC236}">
                <a16:creationId xmlns:a16="http://schemas.microsoft.com/office/drawing/2014/main" xmlns="" id="{922F9DB4-52AE-3443-BEDF-EA4F47E88F1B}"/>
              </a:ext>
            </a:extLst>
          </p:cNvPr>
          <p:cNvSpPr>
            <a:spLocks noGrp="1"/>
          </p:cNvSpPr>
          <p:nvPr>
            <p:ph idx="4294967295"/>
          </p:nvPr>
        </p:nvSpPr>
        <p:spPr>
          <a:xfrm>
            <a:off x="838200" y="1295400"/>
            <a:ext cx="10515600" cy="4881563"/>
          </a:xfrm>
          <a:prstGeom prst="rect">
            <a:avLst/>
          </a:prstGeom>
        </p:spPr>
        <p:txBody>
          <a:bodyPr>
            <a:noAutofit/>
          </a:bodyPr>
          <a:lstStyle/>
          <a:p>
            <a:r>
              <a:rPr lang="vi-VN" b="1" cap="none" dirty="0">
                <a:latin typeface="Arial" charset="0"/>
                <a:ea typeface="Arial" charset="0"/>
                <a:cs typeface="Arial" charset="0"/>
              </a:rPr>
              <a:t>Tai biến lúc mổ:</a:t>
            </a:r>
          </a:p>
          <a:p>
            <a:pPr lvl="1"/>
            <a:r>
              <a:rPr lang="vi-VN" cap="none" dirty="0">
                <a:latin typeface="Arial" charset="0"/>
                <a:ea typeface="Arial" charset="0"/>
                <a:cs typeface="Arial" charset="0"/>
              </a:rPr>
              <a:t>Trầy xước niệu mạc.</a:t>
            </a:r>
          </a:p>
          <a:p>
            <a:pPr lvl="1"/>
            <a:r>
              <a:rPr lang="vi-VN" cap="none" dirty="0">
                <a:latin typeface="Arial" charset="0"/>
                <a:ea typeface="Arial" charset="0"/>
                <a:cs typeface="Arial" charset="0"/>
              </a:rPr>
              <a:t>Tạo đường giả trên niệu đạo, niệu quản.</a:t>
            </a:r>
          </a:p>
          <a:p>
            <a:pPr lvl="1"/>
            <a:r>
              <a:rPr lang="vi-VN" cap="none" dirty="0">
                <a:latin typeface="Arial" charset="0"/>
                <a:ea typeface="Arial" charset="0"/>
                <a:cs typeface="Arial" charset="0"/>
              </a:rPr>
              <a:t>Thủng rách niệu quản: xảy ra khi tán sỏi khảm hoặc khi cố gắng đẩy ống đỡ msm lên niệu quản và gặp kháng lực trên niệu quản.</a:t>
            </a:r>
          </a:p>
          <a:p>
            <a:pPr lvl="1"/>
            <a:r>
              <a:rPr lang="vi-VN" cap="none" dirty="0">
                <a:latin typeface="Arial" charset="0"/>
                <a:ea typeface="Arial" charset="0"/>
                <a:cs typeface="Arial" charset="0"/>
              </a:rPr>
              <a:t>Thoát mạch ra xung quanh.</a:t>
            </a:r>
          </a:p>
          <a:p>
            <a:pPr lvl="1"/>
            <a:r>
              <a:rPr lang="vi-VN" cap="none" dirty="0">
                <a:latin typeface="Arial" charset="0"/>
                <a:ea typeface="Arial" charset="0"/>
                <a:cs typeface="Arial" charset="0"/>
              </a:rPr>
              <a:t>Xoắn niệu quản.</a:t>
            </a:r>
          </a:p>
          <a:p>
            <a:pPr lvl="1"/>
            <a:r>
              <a:rPr lang="vi-VN" cap="none" dirty="0">
                <a:latin typeface="Arial" charset="0"/>
                <a:ea typeface="Arial" charset="0"/>
                <a:cs typeface="Arial" charset="0"/>
              </a:rPr>
              <a:t>Tổn thương do nhiệt.</a:t>
            </a:r>
          </a:p>
          <a:p>
            <a:pPr lvl="1"/>
            <a:r>
              <a:rPr lang="vi-VN" cap="none" dirty="0">
                <a:latin typeface="Arial" charset="0"/>
                <a:ea typeface="Arial" charset="0"/>
                <a:cs typeface="Arial" charset="0"/>
              </a:rPr>
              <a:t>Nhiễm khuẩn huyết, choáng nhiễm khuẩn</a:t>
            </a:r>
            <a:endParaRPr lang="x-none" cap="none" dirty="0">
              <a:latin typeface="Arial" charset="0"/>
              <a:ea typeface="Arial" charset="0"/>
              <a:cs typeface="Arial" charset="0"/>
            </a:endParaRPr>
          </a:p>
        </p:txBody>
      </p:sp>
      <p:sp>
        <p:nvSpPr>
          <p:cNvPr id="4" name="TextBox 3">
            <a:extLst>
              <a:ext uri="{FF2B5EF4-FFF2-40B4-BE49-F238E27FC236}">
                <a16:creationId xmlns:a16="http://schemas.microsoft.com/office/drawing/2014/main" xmlns="" id="{CD571EBA-4A85-274C-AF9B-41E7D928B1E8}"/>
              </a:ext>
            </a:extLst>
          </p:cNvPr>
          <p:cNvSpPr txBox="1"/>
          <p:nvPr/>
        </p:nvSpPr>
        <p:spPr>
          <a:xfrm>
            <a:off x="838200" y="6011744"/>
            <a:ext cx="9124950" cy="800219"/>
          </a:xfrm>
          <a:prstGeom prst="rect">
            <a:avLst/>
          </a:prstGeom>
          <a:noFill/>
        </p:spPr>
        <p:txBody>
          <a:bodyPr wrap="square" rtlCol="0">
            <a:spAutoFit/>
          </a:bodyPr>
          <a:lstStyle/>
          <a:p>
            <a:pPr lvl="0"/>
            <a:endParaRPr lang="en-US" dirty="0">
              <a:solidFill>
                <a:prstClr val="black"/>
              </a:solidFill>
              <a:latin typeface="Arial" charset="0"/>
              <a:ea typeface="Arial" charset="0"/>
              <a:cs typeface="Arial" charset="0"/>
            </a:endParaRPr>
          </a:p>
          <a:p>
            <a:pPr lvl="0"/>
            <a:r>
              <a:rPr lang="en-US" sz="1400" dirty="0">
                <a:solidFill>
                  <a:prstClr val="black"/>
                </a:solidFill>
                <a:latin typeface="Arial" charset="0"/>
                <a:ea typeface="Arial" charset="0"/>
                <a:cs typeface="Arial" charset="0"/>
              </a:rPr>
              <a:t>Surgical Management of Upper Urinary Tract Calculi- Campbell-Walsh Urology 11th </a:t>
            </a:r>
            <a:r>
              <a:rPr lang="en-US" sz="1400" dirty="0" err="1">
                <a:solidFill>
                  <a:prstClr val="black"/>
                </a:solidFill>
                <a:latin typeface="Arial" charset="0"/>
                <a:ea typeface="Arial" charset="0"/>
                <a:cs typeface="Arial" charset="0"/>
              </a:rPr>
              <a:t>ed</a:t>
            </a:r>
            <a:r>
              <a:rPr lang="en-US" sz="1400" dirty="0">
                <a:solidFill>
                  <a:prstClr val="black"/>
                </a:solidFill>
                <a:latin typeface="Arial" charset="0"/>
                <a:ea typeface="Arial" charset="0"/>
                <a:cs typeface="Arial" charset="0"/>
              </a:rPr>
              <a:t>, 2016</a:t>
            </a:r>
          </a:p>
          <a:p>
            <a:pPr lvl="0"/>
            <a:r>
              <a:rPr lang="en-US" sz="1400" dirty="0">
                <a:solidFill>
                  <a:prstClr val="black"/>
                </a:solidFill>
                <a:latin typeface="Arial" pitchFamily="34" charset="0"/>
                <a:cs typeface="Arial" pitchFamily="34" charset="0"/>
              </a:rPr>
              <a:t>Phan </a:t>
            </a:r>
            <a:r>
              <a:rPr lang="en-US" sz="1400" dirty="0" err="1">
                <a:solidFill>
                  <a:prstClr val="black"/>
                </a:solidFill>
                <a:latin typeface="Arial" pitchFamily="34" charset="0"/>
                <a:cs typeface="Arial" pitchFamily="34" charset="0"/>
              </a:rPr>
              <a:t>Trường</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Bảo</a:t>
            </a:r>
            <a:r>
              <a:rPr lang="en-US" sz="1400" dirty="0">
                <a:solidFill>
                  <a:prstClr val="black"/>
                </a:solidFill>
                <a:latin typeface="Arial" pitchFamily="34" charset="0"/>
                <a:cs typeface="Arial" pitchFamily="34" charset="0"/>
              </a:rPr>
              <a:t> (2016),  </a:t>
            </a:r>
            <a:r>
              <a:rPr lang="en-US" sz="1400" dirty="0" err="1">
                <a:solidFill>
                  <a:prstClr val="black"/>
                </a:solidFill>
                <a:latin typeface="Arial" pitchFamily="34" charset="0"/>
                <a:cs typeface="Arial" pitchFamily="34" charset="0"/>
              </a:rPr>
              <a:t>Vai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trò</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nội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soi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mềm</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trong</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điều</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trị</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sỏi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thận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luận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án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tiến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sĩ</a:t>
            </a:r>
            <a:endParaRPr lang="en-US" sz="14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4464517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0A701-5917-C04E-B36A-9C35F61AABAE}"/>
              </a:ext>
            </a:extLst>
          </p:cNvPr>
          <p:cNvSpPr>
            <a:spLocks noGrp="1"/>
          </p:cNvSpPr>
          <p:nvPr>
            <p:ph type="title"/>
          </p:nvPr>
        </p:nvSpPr>
        <p:spPr/>
        <p:txBody>
          <a:bodyPr/>
          <a:lstStyle/>
          <a:p>
            <a:r>
              <a:rPr lang="en-US" b="1"/>
              <a:t>16.5. </a:t>
            </a:r>
            <a:r>
              <a:rPr lang="x-none" b="1"/>
              <a:t>BIẾN </a:t>
            </a:r>
            <a:r>
              <a:rPr lang="x-none" b="1" dirty="0"/>
              <a:t>CHỨNG</a:t>
            </a:r>
          </a:p>
        </p:txBody>
      </p:sp>
      <p:sp>
        <p:nvSpPr>
          <p:cNvPr id="3" name="Content Placeholder 2">
            <a:extLst>
              <a:ext uri="{FF2B5EF4-FFF2-40B4-BE49-F238E27FC236}">
                <a16:creationId xmlns:a16="http://schemas.microsoft.com/office/drawing/2014/main" xmlns="" id="{47657B79-3FCA-4343-B226-ED94021D5D18}"/>
              </a:ext>
            </a:extLst>
          </p:cNvPr>
          <p:cNvSpPr>
            <a:spLocks noGrp="1"/>
          </p:cNvSpPr>
          <p:nvPr>
            <p:ph idx="4294967295"/>
          </p:nvPr>
        </p:nvSpPr>
        <p:spPr>
          <a:xfrm>
            <a:off x="838200" y="1219200"/>
            <a:ext cx="10515600" cy="4957763"/>
          </a:xfrm>
          <a:prstGeom prst="rect">
            <a:avLst/>
          </a:prstGeom>
        </p:spPr>
        <p:txBody>
          <a:bodyPr>
            <a:noAutofit/>
          </a:bodyPr>
          <a:lstStyle/>
          <a:p>
            <a:r>
              <a:rPr lang="x-none" b="1" cap="none" dirty="0"/>
              <a:t>Sớm sau mổ</a:t>
            </a:r>
          </a:p>
          <a:p>
            <a:pPr lvl="1"/>
            <a:r>
              <a:rPr lang="en-US" cap="none" dirty="0" err="1"/>
              <a:t>Nhiễm</a:t>
            </a:r>
            <a:r>
              <a:rPr lang="en-US" cap="none" dirty="0"/>
              <a:t> </a:t>
            </a:r>
            <a:r>
              <a:rPr lang="en-US" cap="none" dirty="0" err="1"/>
              <a:t>khuẩn</a:t>
            </a:r>
            <a:r>
              <a:rPr lang="en-US" cap="none" dirty="0"/>
              <a:t> </a:t>
            </a:r>
            <a:r>
              <a:rPr lang="en-US" cap="none" dirty="0" err="1"/>
              <a:t>đường</a:t>
            </a:r>
            <a:r>
              <a:rPr lang="en-US" cap="none" dirty="0"/>
              <a:t> </a:t>
            </a:r>
            <a:r>
              <a:rPr lang="en-US" cap="none" dirty="0" err="1"/>
              <a:t>tiết</a:t>
            </a:r>
            <a:r>
              <a:rPr lang="en-US" cap="none" dirty="0"/>
              <a:t> </a:t>
            </a:r>
            <a:r>
              <a:rPr lang="en-US" cap="none" dirty="0" err="1"/>
              <a:t>niệu</a:t>
            </a:r>
            <a:r>
              <a:rPr lang="en-US" cap="none" dirty="0"/>
              <a:t>. </a:t>
            </a:r>
          </a:p>
          <a:p>
            <a:pPr lvl="1"/>
            <a:r>
              <a:rPr lang="en-US" cap="none" dirty="0" err="1"/>
              <a:t>Nghẹt</a:t>
            </a:r>
            <a:r>
              <a:rPr lang="en-US" cap="none" dirty="0"/>
              <a:t> </a:t>
            </a:r>
            <a:r>
              <a:rPr lang="en-US" cap="none" dirty="0" err="1"/>
              <a:t>niệu</a:t>
            </a:r>
            <a:r>
              <a:rPr lang="en-US" cap="none" dirty="0"/>
              <a:t> </a:t>
            </a:r>
            <a:r>
              <a:rPr lang="en-US" cap="none" dirty="0" err="1"/>
              <a:t>quản</a:t>
            </a:r>
            <a:r>
              <a:rPr lang="en-US" cap="none" dirty="0"/>
              <a:t> do </a:t>
            </a:r>
            <a:r>
              <a:rPr lang="en-US" cap="none" dirty="0" err="1"/>
              <a:t>máu</a:t>
            </a:r>
            <a:r>
              <a:rPr lang="en-US" cap="none" dirty="0"/>
              <a:t> </a:t>
            </a:r>
            <a:r>
              <a:rPr lang="en-US" cap="none" dirty="0" err="1"/>
              <a:t>cục</a:t>
            </a:r>
            <a:r>
              <a:rPr lang="en-US" cap="none" dirty="0"/>
              <a:t> .</a:t>
            </a:r>
          </a:p>
          <a:p>
            <a:pPr lvl="1"/>
            <a:r>
              <a:rPr lang="en-US" cap="none" dirty="0" err="1"/>
              <a:t>Chuỗi</a:t>
            </a:r>
            <a:r>
              <a:rPr lang="en-US" cap="none" dirty="0"/>
              <a:t> </a:t>
            </a:r>
            <a:r>
              <a:rPr lang="en-US" cap="none" dirty="0" err="1"/>
              <a:t>mảnh</a:t>
            </a:r>
            <a:r>
              <a:rPr lang="en-US" cap="none" dirty="0"/>
              <a:t> </a:t>
            </a:r>
            <a:r>
              <a:rPr lang="en-US" cap="none" dirty="0" err="1"/>
              <a:t>sỏi</a:t>
            </a:r>
            <a:r>
              <a:rPr lang="en-US" cap="none" dirty="0"/>
              <a:t> </a:t>
            </a:r>
            <a:r>
              <a:rPr lang="en-US" cap="none" dirty="0" err="1"/>
              <a:t>vỡ</a:t>
            </a:r>
            <a:r>
              <a:rPr lang="en-US" cap="none" dirty="0"/>
              <a:t> </a:t>
            </a:r>
            <a:r>
              <a:rPr lang="en-US" cap="none" dirty="0" err="1"/>
              <a:t>sau</a:t>
            </a:r>
            <a:r>
              <a:rPr lang="en-US" cap="none" dirty="0"/>
              <a:t> </a:t>
            </a:r>
            <a:r>
              <a:rPr lang="en-US" cap="none" dirty="0" err="1"/>
              <a:t>tán</a:t>
            </a:r>
            <a:r>
              <a:rPr lang="en-US" cap="none" dirty="0"/>
              <a:t> </a:t>
            </a:r>
            <a:r>
              <a:rPr lang="en-US" cap="none" dirty="0" err="1"/>
              <a:t>sỏi</a:t>
            </a:r>
            <a:r>
              <a:rPr lang="en-US" cap="none" dirty="0"/>
              <a:t> </a:t>
            </a:r>
            <a:r>
              <a:rPr lang="en-US" cap="none" dirty="0" err="1"/>
              <a:t>gây</a:t>
            </a:r>
            <a:r>
              <a:rPr lang="en-US" cap="none" dirty="0"/>
              <a:t> </a:t>
            </a:r>
            <a:r>
              <a:rPr lang="en-US" cap="none" dirty="0" err="1"/>
              <a:t>nghẹt</a:t>
            </a:r>
            <a:r>
              <a:rPr lang="en-US" cap="none" dirty="0"/>
              <a:t> </a:t>
            </a:r>
            <a:r>
              <a:rPr lang="en-US" cap="none" dirty="0" err="1"/>
              <a:t>niệu</a:t>
            </a:r>
            <a:r>
              <a:rPr lang="en-US" cap="none" dirty="0"/>
              <a:t> </a:t>
            </a:r>
            <a:r>
              <a:rPr lang="en-US" cap="none" dirty="0" err="1"/>
              <a:t>quản</a:t>
            </a:r>
            <a:r>
              <a:rPr lang="en-US" cap="none" dirty="0"/>
              <a:t>. </a:t>
            </a:r>
          </a:p>
          <a:p>
            <a:pPr lvl="1"/>
            <a:r>
              <a:rPr lang="en-US" cap="none" dirty="0" err="1"/>
              <a:t>Phù</a:t>
            </a:r>
            <a:r>
              <a:rPr lang="en-US" cap="none" dirty="0"/>
              <a:t> </a:t>
            </a:r>
            <a:r>
              <a:rPr lang="en-US" cap="none" dirty="0" err="1"/>
              <a:t>nề</a:t>
            </a:r>
            <a:r>
              <a:rPr lang="en-US" cap="none" dirty="0"/>
              <a:t> </a:t>
            </a:r>
            <a:r>
              <a:rPr lang="en-US" cap="none" dirty="0" err="1"/>
              <a:t>niệu</a:t>
            </a:r>
            <a:r>
              <a:rPr lang="en-US" cap="none" dirty="0"/>
              <a:t> </a:t>
            </a:r>
            <a:r>
              <a:rPr lang="en-US" cap="none" dirty="0" err="1"/>
              <a:t>mạc</a:t>
            </a:r>
            <a:r>
              <a:rPr lang="en-US" cap="none" dirty="0"/>
              <a:t>.</a:t>
            </a:r>
          </a:p>
          <a:p>
            <a:pPr lvl="1"/>
            <a:r>
              <a:rPr lang="en-US" cap="none" dirty="0" err="1"/>
              <a:t>Bí</a:t>
            </a:r>
            <a:r>
              <a:rPr lang="en-US" cap="none" dirty="0"/>
              <a:t> </a:t>
            </a:r>
            <a:r>
              <a:rPr lang="en-US" cap="none" dirty="0" err="1"/>
              <a:t>tiểu</a:t>
            </a:r>
            <a:r>
              <a:rPr lang="en-US" cap="none" dirty="0"/>
              <a:t>. </a:t>
            </a:r>
          </a:p>
          <a:p>
            <a:pPr lvl="1"/>
            <a:r>
              <a:rPr lang="en-US" cap="none" dirty="0" err="1"/>
              <a:t>Tiểu</a:t>
            </a:r>
            <a:r>
              <a:rPr lang="en-US" cap="none" dirty="0"/>
              <a:t> </a:t>
            </a:r>
            <a:r>
              <a:rPr lang="en-US" cap="none" dirty="0" err="1"/>
              <a:t>máu</a:t>
            </a:r>
            <a:r>
              <a:rPr lang="en-US" cap="none" dirty="0"/>
              <a:t> </a:t>
            </a:r>
            <a:r>
              <a:rPr lang="en-US" cap="none" dirty="0" err="1"/>
              <a:t>nhiều</a:t>
            </a:r>
            <a:r>
              <a:rPr lang="en-US" cap="none" dirty="0"/>
              <a:t> </a:t>
            </a:r>
            <a:r>
              <a:rPr lang="en-US" cap="none" dirty="0" err="1"/>
              <a:t>ngày</a:t>
            </a:r>
            <a:r>
              <a:rPr lang="en-US" cap="none" dirty="0"/>
              <a:t> </a:t>
            </a:r>
            <a:r>
              <a:rPr lang="en-US" cap="none" dirty="0" err="1"/>
              <a:t>sau</a:t>
            </a:r>
            <a:r>
              <a:rPr lang="en-US" cap="none" dirty="0"/>
              <a:t> </a:t>
            </a:r>
            <a:r>
              <a:rPr lang="en-US" cap="none" dirty="0" err="1"/>
              <a:t>mổ</a:t>
            </a:r>
            <a:r>
              <a:rPr lang="en-US" cap="none" dirty="0"/>
              <a:t>.</a:t>
            </a:r>
            <a:endParaRPr lang="x-none" cap="none" dirty="0"/>
          </a:p>
          <a:p>
            <a:r>
              <a:rPr lang="x-none" b="1" cap="none" dirty="0"/>
              <a:t>Muộn sau mổ</a:t>
            </a:r>
          </a:p>
          <a:p>
            <a:pPr lvl="1"/>
            <a:r>
              <a:rPr lang="en-US" cap="none" dirty="0" err="1"/>
              <a:t>Hẹp</a:t>
            </a:r>
            <a:r>
              <a:rPr lang="en-US" cap="none" dirty="0"/>
              <a:t> </a:t>
            </a:r>
            <a:r>
              <a:rPr lang="en-US" cap="none" dirty="0" err="1"/>
              <a:t>niệu</a:t>
            </a:r>
            <a:r>
              <a:rPr lang="en-US" cap="none" dirty="0"/>
              <a:t> </a:t>
            </a:r>
            <a:r>
              <a:rPr lang="en-US" cap="none" dirty="0" err="1"/>
              <a:t>quản</a:t>
            </a:r>
            <a:r>
              <a:rPr lang="en-US" cap="none" dirty="0"/>
              <a:t>.</a:t>
            </a:r>
          </a:p>
          <a:p>
            <a:pPr lvl="1"/>
            <a:r>
              <a:rPr lang="en-US" cap="none" dirty="0" err="1"/>
              <a:t>Trào</a:t>
            </a:r>
            <a:r>
              <a:rPr lang="en-US" cap="none" dirty="0"/>
              <a:t> </a:t>
            </a:r>
            <a:r>
              <a:rPr lang="en-US" cap="none" dirty="0" err="1"/>
              <a:t>ngược</a:t>
            </a:r>
            <a:r>
              <a:rPr lang="en-US" cap="none" dirty="0"/>
              <a:t> bang </a:t>
            </a:r>
            <a:r>
              <a:rPr lang="en-US" cap="none" dirty="0" err="1"/>
              <a:t>quang</a:t>
            </a:r>
            <a:r>
              <a:rPr lang="en-US" cap="none" dirty="0"/>
              <a:t> – </a:t>
            </a:r>
            <a:r>
              <a:rPr lang="en-US" cap="none" dirty="0" err="1"/>
              <a:t>niệu</a:t>
            </a:r>
            <a:r>
              <a:rPr lang="en-US" cap="none" dirty="0"/>
              <a:t> </a:t>
            </a:r>
            <a:r>
              <a:rPr lang="en-US" cap="none" dirty="0" err="1"/>
              <a:t>quản</a:t>
            </a:r>
            <a:r>
              <a:rPr lang="en-US" cap="none" dirty="0"/>
              <a:t>.</a:t>
            </a:r>
          </a:p>
        </p:txBody>
      </p:sp>
      <p:sp>
        <p:nvSpPr>
          <p:cNvPr id="4" name="TextBox 3">
            <a:extLst>
              <a:ext uri="{FF2B5EF4-FFF2-40B4-BE49-F238E27FC236}">
                <a16:creationId xmlns:a16="http://schemas.microsoft.com/office/drawing/2014/main" xmlns="" id="{F047598B-C14D-6F42-92C2-0C47F883AF82}"/>
              </a:ext>
            </a:extLst>
          </p:cNvPr>
          <p:cNvSpPr txBox="1"/>
          <p:nvPr/>
        </p:nvSpPr>
        <p:spPr>
          <a:xfrm>
            <a:off x="647700" y="6057781"/>
            <a:ext cx="10096500" cy="800219"/>
          </a:xfrm>
          <a:prstGeom prst="rect">
            <a:avLst/>
          </a:prstGeom>
          <a:noFill/>
        </p:spPr>
        <p:txBody>
          <a:bodyPr wrap="square" rtlCol="0">
            <a:spAutoFit/>
          </a:bodyPr>
          <a:lstStyle/>
          <a:p>
            <a:pPr lvl="0"/>
            <a:endParaRPr lang="en-US" dirty="0">
              <a:solidFill>
                <a:prstClr val="black"/>
              </a:solidFill>
              <a:latin typeface="Arial" charset="0"/>
              <a:ea typeface="Arial" charset="0"/>
              <a:cs typeface="Arial" charset="0"/>
            </a:endParaRPr>
          </a:p>
          <a:p>
            <a:pPr lvl="0"/>
            <a:r>
              <a:rPr lang="en-US" sz="1400" dirty="0">
                <a:solidFill>
                  <a:prstClr val="black"/>
                </a:solidFill>
                <a:latin typeface="Arial" charset="0"/>
                <a:ea typeface="Arial" charset="0"/>
                <a:cs typeface="Arial" charset="0"/>
              </a:rPr>
              <a:t>Surgical Management of Upper Urinary Tract Calculi- Campbell-Walsh Urology 11th </a:t>
            </a:r>
            <a:r>
              <a:rPr lang="en-US" sz="1400" dirty="0" err="1">
                <a:solidFill>
                  <a:prstClr val="black"/>
                </a:solidFill>
                <a:latin typeface="Arial" charset="0"/>
                <a:ea typeface="Arial" charset="0"/>
                <a:cs typeface="Arial" charset="0"/>
              </a:rPr>
              <a:t>ed</a:t>
            </a:r>
            <a:r>
              <a:rPr lang="en-US" sz="1400" dirty="0">
                <a:solidFill>
                  <a:prstClr val="black"/>
                </a:solidFill>
                <a:latin typeface="Arial" charset="0"/>
                <a:ea typeface="Arial" charset="0"/>
                <a:cs typeface="Arial" charset="0"/>
              </a:rPr>
              <a:t>, 2016</a:t>
            </a:r>
          </a:p>
          <a:p>
            <a:pPr lvl="0"/>
            <a:r>
              <a:rPr lang="en-US" sz="1400" dirty="0">
                <a:solidFill>
                  <a:prstClr val="black"/>
                </a:solidFill>
                <a:latin typeface="Arial" pitchFamily="34" charset="0"/>
                <a:cs typeface="Arial" pitchFamily="34" charset="0"/>
              </a:rPr>
              <a:t>Phan </a:t>
            </a:r>
            <a:r>
              <a:rPr lang="en-US" sz="1400" dirty="0" err="1">
                <a:solidFill>
                  <a:prstClr val="black"/>
                </a:solidFill>
                <a:latin typeface="Arial" pitchFamily="34" charset="0"/>
                <a:cs typeface="Arial" pitchFamily="34" charset="0"/>
              </a:rPr>
              <a:t>Trường</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Bảo</a:t>
            </a:r>
            <a:r>
              <a:rPr lang="en-US" sz="1400" dirty="0">
                <a:solidFill>
                  <a:prstClr val="black"/>
                </a:solidFill>
                <a:latin typeface="Arial" pitchFamily="34" charset="0"/>
                <a:cs typeface="Arial" pitchFamily="34" charset="0"/>
              </a:rPr>
              <a:t> (2016),  </a:t>
            </a:r>
            <a:r>
              <a:rPr lang="en-US" sz="1400" dirty="0" err="1">
                <a:solidFill>
                  <a:prstClr val="black"/>
                </a:solidFill>
                <a:latin typeface="Arial" pitchFamily="34" charset="0"/>
                <a:cs typeface="Arial" pitchFamily="34" charset="0"/>
              </a:rPr>
              <a:t>Vai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trò</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nội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soi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mềm</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trong</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điều</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trị</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sỏi</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thận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luận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án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tiến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sĩ</a:t>
            </a:r>
            <a:endParaRPr lang="en-US" sz="14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771604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4F392C-B7AD-4841-8CAD-4941673F6214}"/>
              </a:ext>
            </a:extLst>
          </p:cNvPr>
          <p:cNvSpPr>
            <a:spLocks noGrp="1"/>
          </p:cNvSpPr>
          <p:nvPr>
            <p:ph type="title"/>
          </p:nvPr>
        </p:nvSpPr>
        <p:spPr/>
        <p:txBody>
          <a:bodyPr/>
          <a:lstStyle/>
          <a:p>
            <a:r>
              <a:rPr lang="en-US" b="1"/>
              <a:t>16.6. </a:t>
            </a:r>
            <a:r>
              <a:rPr lang="x-none" b="1"/>
              <a:t>HIỆU </a:t>
            </a:r>
            <a:r>
              <a:rPr lang="x-none" b="1" dirty="0"/>
              <a:t>QUẢ</a:t>
            </a:r>
          </a:p>
        </p:txBody>
      </p:sp>
      <p:pic>
        <p:nvPicPr>
          <p:cNvPr id="5" name="Content Placeholder 4">
            <a:extLst>
              <a:ext uri="{FF2B5EF4-FFF2-40B4-BE49-F238E27FC236}">
                <a16:creationId xmlns:a16="http://schemas.microsoft.com/office/drawing/2014/main" xmlns="" id="{CB5E8B15-8F01-164E-8628-F2454B5F5214}"/>
              </a:ext>
            </a:extLst>
          </p:cNvPr>
          <p:cNvPicPr>
            <a:picLocks noGrp="1" noChangeAspect="1"/>
          </p:cNvPicPr>
          <p:nvPr>
            <p:ph idx="4294967295"/>
          </p:nvPr>
        </p:nvPicPr>
        <p:blipFill>
          <a:blip r:embed="rId2"/>
          <a:stretch>
            <a:fillRect/>
          </a:stretch>
        </p:blipFill>
        <p:spPr>
          <a:xfrm>
            <a:off x="838200" y="1920240"/>
            <a:ext cx="10569942" cy="3017520"/>
          </a:xfrm>
          <a:prstGeom prst="rect">
            <a:avLst/>
          </a:prstGeom>
        </p:spPr>
      </p:pic>
      <p:sp>
        <p:nvSpPr>
          <p:cNvPr id="6" name="TextBox 5">
            <a:extLst>
              <a:ext uri="{FF2B5EF4-FFF2-40B4-BE49-F238E27FC236}">
                <a16:creationId xmlns:a16="http://schemas.microsoft.com/office/drawing/2014/main" xmlns="" id="{2D3F5219-053E-9B4F-BAE8-82F4D34035EF}"/>
              </a:ext>
            </a:extLst>
          </p:cNvPr>
          <p:cNvSpPr txBox="1"/>
          <p:nvPr/>
        </p:nvSpPr>
        <p:spPr>
          <a:xfrm>
            <a:off x="285750" y="6172200"/>
            <a:ext cx="8785098" cy="584775"/>
          </a:xfrm>
          <a:prstGeom prst="rect">
            <a:avLst/>
          </a:prstGeom>
          <a:noFill/>
        </p:spPr>
        <p:txBody>
          <a:bodyPr wrap="square" rtlCol="0">
            <a:spAutoFit/>
          </a:bodyPr>
          <a:lstStyle/>
          <a:p>
            <a:pPr lvl="0"/>
            <a:r>
              <a:rPr lang="en-US" sz="1600" dirty="0">
                <a:solidFill>
                  <a:prstClr val="black"/>
                </a:solidFill>
                <a:latin typeface="Arial" charset="0"/>
                <a:ea typeface="Arial" charset="0"/>
                <a:cs typeface="Arial" charset="0"/>
              </a:rPr>
              <a:t>Surgical Management of Upper Urinary Tract Calculi- Campbell-Walsh Urology 11th </a:t>
            </a:r>
            <a:r>
              <a:rPr lang="en-US" sz="1600" dirty="0" err="1">
                <a:solidFill>
                  <a:prstClr val="black"/>
                </a:solidFill>
                <a:latin typeface="Arial" charset="0"/>
                <a:ea typeface="Arial" charset="0"/>
                <a:cs typeface="Arial" charset="0"/>
              </a:rPr>
              <a:t>ed</a:t>
            </a:r>
            <a:r>
              <a:rPr lang="en-US" sz="1600" dirty="0">
                <a:solidFill>
                  <a:prstClr val="black"/>
                </a:solidFill>
                <a:latin typeface="Arial" charset="0"/>
                <a:ea typeface="Arial" charset="0"/>
                <a:cs typeface="Arial" charset="0"/>
              </a:rPr>
              <a:t>, 2016</a:t>
            </a:r>
          </a:p>
          <a:p>
            <a:r>
              <a:rPr lang="en-US" sz="1600" dirty="0" err="1">
                <a:latin typeface="Arial" pitchFamily="34" charset="0"/>
                <a:cs typeface="Arial" pitchFamily="34" charset="0"/>
              </a:rPr>
              <a:t>Hướng</a:t>
            </a:r>
            <a:r>
              <a:rPr lang="en-US" sz="1600" dirty="0">
                <a:latin typeface="Arial" pitchFamily="34" charset="0"/>
                <a:cs typeface="Arial" pitchFamily="34" charset="0"/>
              </a:rPr>
              <a:t> </a:t>
            </a:r>
            <a:r>
              <a:rPr lang="en-US" sz="1600" dirty="0" err="1">
                <a:latin typeface="Arial" pitchFamily="34" charset="0"/>
                <a:cs typeface="Arial" pitchFamily="34" charset="0"/>
              </a:rPr>
              <a:t>dẫn</a:t>
            </a:r>
            <a:r>
              <a:rPr lang="en-US" sz="1600" dirty="0">
                <a:latin typeface="Arial" pitchFamily="34" charset="0"/>
                <a:cs typeface="Arial" pitchFamily="34" charset="0"/>
              </a:rPr>
              <a:t> </a:t>
            </a:r>
            <a:r>
              <a:rPr lang="en-US" sz="1600" dirty="0" err="1">
                <a:latin typeface="Arial" pitchFamily="34" charset="0"/>
                <a:cs typeface="Arial" pitchFamily="34" charset="0"/>
              </a:rPr>
              <a:t>chẩn</a:t>
            </a:r>
            <a:r>
              <a:rPr lang="en-US" sz="1600" dirty="0">
                <a:latin typeface="Arial" pitchFamily="34" charset="0"/>
                <a:cs typeface="Arial" pitchFamily="34" charset="0"/>
              </a:rPr>
              <a:t> </a:t>
            </a:r>
            <a:r>
              <a:rPr lang="en-US" sz="1600" dirty="0" err="1">
                <a:latin typeface="Arial" pitchFamily="34" charset="0"/>
                <a:cs typeface="Arial" pitchFamily="34" charset="0"/>
              </a:rPr>
              <a:t>đoán</a:t>
            </a:r>
            <a:r>
              <a:rPr lang="en-US" sz="1600" dirty="0">
                <a:latin typeface="Arial" pitchFamily="34" charset="0"/>
                <a:cs typeface="Arial" pitchFamily="34" charset="0"/>
              </a:rPr>
              <a:t> </a:t>
            </a:r>
            <a:r>
              <a:rPr lang="en-US" sz="1600" dirty="0" err="1">
                <a:latin typeface="Arial" pitchFamily="34" charset="0"/>
                <a:cs typeface="Arial" pitchFamily="34" charset="0"/>
              </a:rPr>
              <a:t>và</a:t>
            </a:r>
            <a:r>
              <a:rPr lang="en-US" sz="1600" dirty="0">
                <a:latin typeface="Arial" pitchFamily="34" charset="0"/>
                <a:cs typeface="Arial" pitchFamily="34" charset="0"/>
              </a:rPr>
              <a:t> </a:t>
            </a:r>
            <a:r>
              <a:rPr lang="en-US" sz="1600" dirty="0" err="1">
                <a:latin typeface="Arial" pitchFamily="34" charset="0"/>
                <a:cs typeface="Arial" pitchFamily="34" charset="0"/>
              </a:rPr>
              <a:t>điều</a:t>
            </a:r>
            <a:r>
              <a:rPr lang="en-US" sz="1600" dirty="0">
                <a:latin typeface="Arial" pitchFamily="34" charset="0"/>
                <a:cs typeface="Arial" pitchFamily="34" charset="0"/>
              </a:rPr>
              <a:t> </a:t>
            </a:r>
            <a:r>
              <a:rPr lang="en-US" sz="1600" dirty="0" err="1">
                <a:latin typeface="Arial" pitchFamily="34" charset="0"/>
                <a:cs typeface="Arial" pitchFamily="34" charset="0"/>
              </a:rPr>
              <a:t>trị</a:t>
            </a:r>
            <a:r>
              <a:rPr lang="en-US" sz="1600" dirty="0">
                <a:latin typeface="Arial" pitchFamily="34" charset="0"/>
                <a:cs typeface="Arial" pitchFamily="34" charset="0"/>
              </a:rPr>
              <a:t> </a:t>
            </a:r>
            <a:r>
              <a:rPr lang="en-US" sz="1600" dirty="0" err="1">
                <a:latin typeface="Arial" pitchFamily="34" charset="0"/>
                <a:cs typeface="Arial" pitchFamily="34" charset="0"/>
              </a:rPr>
              <a:t>sỏi</a:t>
            </a:r>
            <a:r>
              <a:rPr lang="en-US" sz="1600" dirty="0">
                <a:latin typeface="Arial" pitchFamily="34" charset="0"/>
                <a:cs typeface="Arial" pitchFamily="34" charset="0"/>
              </a:rPr>
              <a:t> </a:t>
            </a:r>
            <a:r>
              <a:rPr lang="en-US" sz="1600" dirty="0" err="1">
                <a:latin typeface="Arial" pitchFamily="34" charset="0"/>
                <a:cs typeface="Arial" pitchFamily="34" charset="0"/>
              </a:rPr>
              <a:t>tiết</a:t>
            </a:r>
            <a:r>
              <a:rPr lang="en-US" sz="1600" dirty="0">
                <a:latin typeface="Arial" pitchFamily="34" charset="0"/>
                <a:cs typeface="Arial" pitchFamily="34" charset="0"/>
              </a:rPr>
              <a:t> </a:t>
            </a:r>
            <a:r>
              <a:rPr lang="en-US" sz="1600" dirty="0" err="1">
                <a:latin typeface="Arial" pitchFamily="34" charset="0"/>
                <a:cs typeface="Arial" pitchFamily="34" charset="0"/>
              </a:rPr>
              <a:t>niệu</a:t>
            </a:r>
            <a:r>
              <a:rPr lang="en-US" sz="1600" dirty="0">
                <a:latin typeface="Arial" pitchFamily="34" charset="0"/>
                <a:cs typeface="Arial" pitchFamily="34" charset="0"/>
              </a:rPr>
              <a:t> (VUNA 2015)</a:t>
            </a:r>
          </a:p>
        </p:txBody>
      </p:sp>
      <p:sp>
        <p:nvSpPr>
          <p:cNvPr id="3" name="TextBox 2"/>
          <p:cNvSpPr txBox="1"/>
          <p:nvPr/>
        </p:nvSpPr>
        <p:spPr>
          <a:xfrm>
            <a:off x="913775" y="5324147"/>
            <a:ext cx="3910045" cy="461665"/>
          </a:xfrm>
          <a:prstGeom prst="rect">
            <a:avLst/>
          </a:prstGeom>
          <a:noFill/>
        </p:spPr>
        <p:txBody>
          <a:bodyPr wrap="none" rtlCol="0">
            <a:spAutoFit/>
          </a:bodyPr>
          <a:lstStyle/>
          <a:p>
            <a:r>
              <a:rPr lang="en-US" sz="2400" b="1" dirty="0" err="1">
                <a:latin typeface="Arial" charset="0"/>
                <a:ea typeface="Arial" charset="0"/>
                <a:cs typeface="Arial" charset="0"/>
              </a:rPr>
              <a:t>Tỷ</a:t>
            </a:r>
            <a:r>
              <a:rPr lang="en-US" sz="2400" b="1" dirty="0">
                <a:latin typeface="Arial" charset="0"/>
                <a:ea typeface="Arial" charset="0"/>
                <a:cs typeface="Arial" charset="0"/>
              </a:rPr>
              <a:t> </a:t>
            </a:r>
            <a:r>
              <a:rPr lang="en-US" sz="2400" b="1" dirty="0" err="1">
                <a:latin typeface="Arial" charset="0"/>
                <a:ea typeface="Arial" charset="0"/>
                <a:cs typeface="Arial" charset="0"/>
              </a:rPr>
              <a:t>lệ</a:t>
            </a:r>
            <a:r>
              <a:rPr lang="en-US" sz="2400" b="1" dirty="0">
                <a:latin typeface="Arial" charset="0"/>
                <a:ea typeface="Arial" charset="0"/>
                <a:cs typeface="Arial" charset="0"/>
              </a:rPr>
              <a:t> </a:t>
            </a:r>
            <a:r>
              <a:rPr lang="en-US" sz="2400" b="1" dirty="0" err="1">
                <a:latin typeface="Arial" charset="0"/>
                <a:ea typeface="Arial" charset="0"/>
                <a:cs typeface="Arial" charset="0"/>
              </a:rPr>
              <a:t>sạch</a:t>
            </a:r>
            <a:r>
              <a:rPr lang="en-US" sz="2400" b="1" dirty="0">
                <a:latin typeface="Arial" charset="0"/>
                <a:ea typeface="Arial" charset="0"/>
                <a:cs typeface="Arial" charset="0"/>
              </a:rPr>
              <a:t> </a:t>
            </a:r>
            <a:r>
              <a:rPr lang="en-US" sz="2400" b="1" dirty="0" err="1">
                <a:latin typeface="Arial" charset="0"/>
                <a:ea typeface="Arial" charset="0"/>
                <a:cs typeface="Arial" charset="0"/>
              </a:rPr>
              <a:t>sỏi</a:t>
            </a:r>
            <a:r>
              <a:rPr lang="en-US" sz="2400" b="1" dirty="0">
                <a:latin typeface="Arial" charset="0"/>
                <a:ea typeface="Arial" charset="0"/>
                <a:cs typeface="Arial" charset="0"/>
              </a:rPr>
              <a:t> </a:t>
            </a:r>
            <a:r>
              <a:rPr lang="en-US" sz="2400" b="1" dirty="0" err="1">
                <a:latin typeface="Arial" charset="0"/>
                <a:ea typeface="Arial" charset="0"/>
                <a:cs typeface="Arial" charset="0"/>
              </a:rPr>
              <a:t>chung</a:t>
            </a:r>
            <a:r>
              <a:rPr lang="en-US" sz="2400" b="1" dirty="0">
                <a:latin typeface="Arial" charset="0"/>
                <a:ea typeface="Arial" charset="0"/>
                <a:cs typeface="Arial" charset="0"/>
              </a:rPr>
              <a:t> 87%</a:t>
            </a:r>
          </a:p>
        </p:txBody>
      </p:sp>
    </p:spTree>
    <p:extLst>
      <p:ext uri="{BB962C8B-B14F-4D97-AF65-F5344CB8AC3E}">
        <p14:creationId xmlns:p14="http://schemas.microsoft.com/office/powerpoint/2010/main" val="530443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4269B-FF8C-CB45-8C26-700BBFC39C32}"/>
              </a:ext>
            </a:extLst>
          </p:cNvPr>
          <p:cNvSpPr>
            <a:spLocks noGrp="1"/>
          </p:cNvSpPr>
          <p:nvPr>
            <p:ph type="title"/>
          </p:nvPr>
        </p:nvSpPr>
        <p:spPr/>
        <p:txBody>
          <a:bodyPr>
            <a:normAutofit/>
          </a:bodyPr>
          <a:lstStyle/>
          <a:p>
            <a:r>
              <a:rPr lang="en-US" b="1"/>
              <a:t>17. </a:t>
            </a:r>
            <a:r>
              <a:rPr lang="x-none" b="1"/>
              <a:t>NSNC </a:t>
            </a:r>
            <a:r>
              <a:rPr lang="x-none" b="1" dirty="0"/>
              <a:t>TRONG ĐIỀU TRỊ SỎI BÀNG QUANG VÀ SỎI NIỆU ĐẠO</a:t>
            </a:r>
          </a:p>
        </p:txBody>
      </p:sp>
      <p:sp>
        <p:nvSpPr>
          <p:cNvPr id="3" name="Content Placeholder 2">
            <a:extLst>
              <a:ext uri="{FF2B5EF4-FFF2-40B4-BE49-F238E27FC236}">
                <a16:creationId xmlns:a16="http://schemas.microsoft.com/office/drawing/2014/main" xmlns="" id="{7C6662D2-3F0D-4649-829D-7DCBFEACA02E}"/>
              </a:ext>
            </a:extLst>
          </p:cNvPr>
          <p:cNvSpPr>
            <a:spLocks noGrp="1"/>
          </p:cNvSpPr>
          <p:nvPr>
            <p:ph idx="4294967295"/>
          </p:nvPr>
        </p:nvSpPr>
        <p:spPr>
          <a:xfrm>
            <a:off x="838200" y="1825625"/>
            <a:ext cx="10515600" cy="4351338"/>
          </a:xfrm>
          <a:prstGeom prst="rect">
            <a:avLst/>
          </a:prstGeom>
        </p:spPr>
        <p:txBody>
          <a:bodyPr/>
          <a:lstStyle/>
          <a:p>
            <a:r>
              <a:rPr lang="en-US" cap="none"/>
              <a:t>C</a:t>
            </a:r>
            <a:r>
              <a:rPr lang="x-none" cap="none"/>
              <a:t>hỉ định: sỏi bàng quang kích thước &lt; 20 mm.</a:t>
            </a:r>
          </a:p>
          <a:p>
            <a:r>
              <a:rPr lang="x-none" cap="none"/>
              <a:t>Nguồn tán: siêu âm, xung hơi hoặc ho:yag laser.</a:t>
            </a:r>
          </a:p>
          <a:p>
            <a:r>
              <a:rPr lang="x-none" b="1" cap="none"/>
              <a:t>Sỏi niệu đạo đoạn gần nên đẩy vào bàng quang rồi tán sỏi, sỏi niệu đạo đoạn xa nên tán sỏi trực tiếp.</a:t>
            </a:r>
            <a:endParaRPr lang="x-none" b="1" cap="none" dirty="0"/>
          </a:p>
        </p:txBody>
      </p:sp>
      <p:sp>
        <p:nvSpPr>
          <p:cNvPr id="4" name="TextBox 3">
            <a:extLst>
              <a:ext uri="{FF2B5EF4-FFF2-40B4-BE49-F238E27FC236}">
                <a16:creationId xmlns:a16="http://schemas.microsoft.com/office/drawing/2014/main" xmlns="" id="{66F004A7-1F15-6B49-BE84-13005363B3D1}"/>
              </a:ext>
            </a:extLst>
          </p:cNvPr>
          <p:cNvSpPr txBox="1"/>
          <p:nvPr/>
        </p:nvSpPr>
        <p:spPr>
          <a:xfrm>
            <a:off x="438150" y="6176962"/>
            <a:ext cx="7962899" cy="369332"/>
          </a:xfrm>
          <a:prstGeom prst="rect">
            <a:avLst/>
          </a:prstGeom>
          <a:noFill/>
        </p:spPr>
        <p:txBody>
          <a:bodyPr wrap="square" rtlCol="0">
            <a:spAutoFit/>
          </a:bodyPr>
          <a:lstStyle/>
          <a:p>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chẩn</a:t>
            </a:r>
            <a:r>
              <a:rPr lang="en-US" dirty="0">
                <a:latin typeface="Arial" pitchFamily="34" charset="0"/>
                <a:cs typeface="Arial" pitchFamily="34" charset="0"/>
              </a:rPr>
              <a:t> </a:t>
            </a:r>
            <a:r>
              <a:rPr lang="en-US" dirty="0" err="1">
                <a:latin typeface="Arial" pitchFamily="34" charset="0"/>
                <a:cs typeface="Arial" pitchFamily="34" charset="0"/>
              </a:rPr>
              <a:t>đoán</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sỏi</a:t>
            </a:r>
            <a:r>
              <a:rPr lang="en-US" dirty="0">
                <a:latin typeface="Arial" pitchFamily="34" charset="0"/>
                <a:cs typeface="Arial" pitchFamily="34" charset="0"/>
              </a:rPr>
              <a:t> </a:t>
            </a:r>
            <a:r>
              <a:rPr lang="en-US" dirty="0" err="1">
                <a:latin typeface="Arial" pitchFamily="34" charset="0"/>
                <a:cs typeface="Arial" pitchFamily="34" charset="0"/>
              </a:rPr>
              <a:t>tiết</a:t>
            </a:r>
            <a:r>
              <a:rPr lang="en-US" dirty="0">
                <a:latin typeface="Arial" pitchFamily="34" charset="0"/>
                <a:cs typeface="Arial" pitchFamily="34" charset="0"/>
              </a:rPr>
              <a:t> </a:t>
            </a:r>
            <a:r>
              <a:rPr lang="en-US" dirty="0" err="1">
                <a:latin typeface="Arial" pitchFamily="34" charset="0"/>
                <a:cs typeface="Arial" pitchFamily="34" charset="0"/>
              </a:rPr>
              <a:t>niệu</a:t>
            </a:r>
            <a:r>
              <a:rPr lang="en-US" dirty="0">
                <a:latin typeface="Arial" pitchFamily="34" charset="0"/>
                <a:cs typeface="Arial" pitchFamily="34" charset="0"/>
              </a:rPr>
              <a:t> (VUNA 2015)</a:t>
            </a:r>
          </a:p>
        </p:txBody>
      </p:sp>
    </p:spTree>
    <p:extLst>
      <p:ext uri="{BB962C8B-B14F-4D97-AF65-F5344CB8AC3E}">
        <p14:creationId xmlns:p14="http://schemas.microsoft.com/office/powerpoint/2010/main" val="1693635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a:cs typeface="Arial"/>
              </a:rPr>
              <a:t>CẢM ƠN SỰ LẮNG NGHE VÀ THEO DÕI CỦA QUÝ THẦY </a:t>
            </a:r>
            <a:r>
              <a:rPr lang="en-US" dirty="0" err="1">
                <a:latin typeface="Arial"/>
                <a:cs typeface="Arial"/>
              </a:rPr>
              <a:t>cô</a:t>
            </a:r>
            <a:r>
              <a:rPr lang="en-US" dirty="0">
                <a:latin typeface="Arial"/>
                <a:cs typeface="Arial"/>
              </a:rPr>
              <a:t> VÀ </a:t>
            </a:r>
            <a:r>
              <a:rPr lang="en-US" dirty="0" err="1">
                <a:latin typeface="Arial"/>
                <a:cs typeface="Arial"/>
              </a:rPr>
              <a:t>các</a:t>
            </a:r>
            <a:r>
              <a:rPr lang="en-US" dirty="0">
                <a:latin typeface="Arial"/>
                <a:cs typeface="Arial"/>
              </a:rPr>
              <a:t> </a:t>
            </a:r>
            <a:r>
              <a:rPr lang="en-US" dirty="0" err="1">
                <a:latin typeface="Arial"/>
                <a:cs typeface="Arial"/>
              </a:rPr>
              <a:t>anh</a:t>
            </a:r>
            <a:r>
              <a:rPr lang="en-US" dirty="0">
                <a:latin typeface="Arial"/>
                <a:cs typeface="Arial"/>
              </a:rPr>
              <a:t> </a:t>
            </a:r>
            <a:r>
              <a:rPr lang="en-US" dirty="0" err="1">
                <a:latin typeface="Arial"/>
                <a:cs typeface="Arial"/>
              </a:rPr>
              <a:t>chị</a:t>
            </a:r>
            <a:endParaRPr lang="en-US" dirty="0" err="1"/>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362200"/>
            <a:ext cx="7680274"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257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635" y="1081228"/>
            <a:ext cx="10640916" cy="4272137"/>
          </a:xfrm>
        </p:spPr>
        <p:txBody>
          <a:bodyPr>
            <a:normAutofit fontScale="90000"/>
          </a:bodyPr>
          <a:lstStyle/>
          <a:p>
            <a:pPr algn="l"/>
            <a:r>
              <a:rPr lang="en-US" sz="2800" b="1" cap="none">
                <a:latin typeface="Calibri" charset="0"/>
                <a:ea typeface="Calibri" charset="0"/>
                <a:cs typeface="Calibri" charset="0"/>
              </a:rPr>
              <a:t>                                   </a:t>
            </a:r>
            <a:br>
              <a:rPr lang="en-US" sz="2800" b="1" cap="none">
                <a:latin typeface="Calibri" charset="0"/>
                <a:ea typeface="Calibri" charset="0"/>
                <a:cs typeface="Calibri" charset="0"/>
              </a:rPr>
            </a:br>
            <a:r>
              <a:rPr lang="en-US" sz="2800" b="1" cap="none"/>
              <a:t>Tài liệu tham khảo:</a:t>
            </a:r>
            <a:r>
              <a:rPr lang="en-US" sz="2800" b="1" i="1" cap="none"/>
              <a:t> </a:t>
            </a:r>
            <a:br>
              <a:rPr lang="en-US" sz="2800" b="1" i="1" cap="none"/>
            </a:br>
            <a:r>
              <a:rPr lang="en-US" sz="2800" cap="none"/>
              <a:t/>
            </a:r>
            <a:br>
              <a:rPr lang="en-US" sz="2800" cap="none"/>
            </a:br>
            <a:r>
              <a:rPr lang="en-US" sz="2800" cap="none"/>
              <a:t>1. </a:t>
            </a:r>
            <a:r>
              <a:rPr lang="en-US" sz="2800" i="1" cap="none"/>
              <a:t>Campbell</a:t>
            </a:r>
            <a:r>
              <a:rPr lang="en-US" sz="2800" cap="none"/>
              <a:t>-walsh-wein </a:t>
            </a:r>
            <a:r>
              <a:rPr lang="en-US" sz="2800" i="1" cap="none"/>
              <a:t>urology 11th and 12th</a:t>
            </a:r>
            <a:r>
              <a:rPr lang="en-US" sz="2800" cap="none"/>
              <a:t> edition</a:t>
            </a:r>
            <a:br>
              <a:rPr lang="en-US" sz="2800" cap="none"/>
            </a:br>
            <a:r>
              <a:rPr lang="en-US" sz="2800" cap="none"/>
              <a:t>2. Smith’s textbook of  endourology 4</a:t>
            </a:r>
            <a:r>
              <a:rPr lang="en-US" sz="2800" cap="none" baseline="30000"/>
              <a:t>th</a:t>
            </a:r>
            <a:r>
              <a:rPr lang="en-US" sz="2800" cap="none"/>
              <a:t> edition</a:t>
            </a:r>
            <a:br>
              <a:rPr lang="en-US" sz="2800" cap="none"/>
            </a:br>
            <a:r>
              <a:rPr lang="en-US" sz="2800" cap="none"/>
              <a:t>3. Điều trị sỏi niệu bằng phẫu thuật ít xâm lấn – trần lê    linh phương</a:t>
            </a:r>
            <a:br>
              <a:rPr lang="en-US" sz="2800" cap="none"/>
            </a:br>
            <a:r>
              <a:rPr lang="en-US" sz="2800" cap="none"/>
              <a:t>4. EAU guidelines 2021- urolithiasis</a:t>
            </a:r>
            <a:br>
              <a:rPr lang="en-US" sz="2800" cap="none"/>
            </a:br>
            <a:r>
              <a:rPr lang="en-US" sz="2800" cap="none"/>
              <a:t>5. Hinman’s atlas of urologic surgery 4</a:t>
            </a:r>
            <a:r>
              <a:rPr lang="en-US" sz="2800" cap="none" baseline="30000"/>
              <a:t>th</a:t>
            </a:r>
            <a:r>
              <a:rPr lang="en-US" sz="2800" cap="none"/>
              <a:t/>
            </a:r>
            <a:br>
              <a:rPr lang="en-US" sz="2800" cap="none"/>
            </a:br>
            <a:r>
              <a:rPr lang="en-US" sz="2800" cap="none"/>
              <a:t>6. Hướng dẫn điều trị ngoại khoa sỏi tiết niệu VUNA 2015</a:t>
            </a:r>
            <a:br>
              <a:rPr lang="en-US" sz="2800" cap="none"/>
            </a:br>
            <a:r>
              <a:rPr lang="en-US" sz="2800" cap="none"/>
              <a:t>7. Phan trường bảo (2016),  vai trò nội soi mềm trong điều  trị sỏi thận, luận án tiến sĩ</a:t>
            </a:r>
            <a:br>
              <a:rPr lang="en-US" sz="2800" cap="none"/>
            </a:br>
            <a:r>
              <a:rPr lang="en-US" cap="none"/>
              <a:t>8. Y học thực hành 2/2009</a:t>
            </a:r>
            <a:r>
              <a:rPr lang="en-US" sz="2800" cap="none"/>
              <a:t/>
            </a:r>
            <a:br>
              <a:rPr lang="en-US" sz="2800" cap="none"/>
            </a:br>
            <a:endParaRPr lang="en-US" sz="2800" cap="none" dirty="0">
              <a:latin typeface="Calibri" charset="0"/>
              <a:ea typeface="Calibri" charset="0"/>
              <a:cs typeface="Calibri" charset="0"/>
            </a:endParaRPr>
          </a:p>
        </p:txBody>
      </p:sp>
    </p:spTree>
    <p:extLst>
      <p:ext uri="{BB962C8B-B14F-4D97-AF65-F5344CB8AC3E}">
        <p14:creationId xmlns:p14="http://schemas.microsoft.com/office/powerpoint/2010/main" val="18264833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2431</TotalTime>
  <Words>6807</Words>
  <Application>Microsoft Macintosh PowerPoint</Application>
  <PresentationFormat>Widescreen</PresentationFormat>
  <Paragraphs>559</Paragraphs>
  <Slides>95</Slides>
  <Notes>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Arial</vt:lpstr>
      <vt:lpstr>Calibri</vt:lpstr>
      <vt:lpstr>Cambria Math</vt:lpstr>
      <vt:lpstr>Times New Roman</vt:lpstr>
      <vt:lpstr>Tw Cen MT</vt:lpstr>
      <vt:lpstr>Wingdings</vt:lpstr>
      <vt:lpstr>Wingdings 3</vt:lpstr>
      <vt:lpstr>Droplet</vt:lpstr>
      <vt:lpstr>CÁC PHƯƠNG PHÁP TÁN SỎI QUA NỘI SOI NGƯỢC CHIỀU: NGUYÊN LÝ, KỸ THUẬT, CHỈ ĐỊNH VÀ HIỆU QUẢ</vt:lpstr>
      <vt:lpstr>NỘI DUNG</vt:lpstr>
      <vt:lpstr>1. ĐẠI CƯƠNG</vt:lpstr>
      <vt:lpstr>PowerPoint Presentation</vt:lpstr>
      <vt:lpstr> Lịch sử phát triển</vt:lpstr>
      <vt:lpstr>Lịch sử phát triển</vt:lpstr>
      <vt:lpstr> Lịch sử phát triển</vt:lpstr>
      <vt:lpstr> Lịch sử phát triển</vt:lpstr>
      <vt:lpstr>Lịch sử phát triển</vt:lpstr>
      <vt:lpstr>Lịch sử phát triển</vt:lpstr>
      <vt:lpstr>2. GIẢI PHẪU NIỆU QUẢN</vt:lpstr>
      <vt:lpstr>2. GIẢI PHẪU NIỆU QUẢN</vt:lpstr>
      <vt:lpstr>PowerPoint Presentation</vt:lpstr>
      <vt:lpstr>2. CÁC LOẠI NĂNG LƯỢNG TÁN SỎI nội soi ngược chiều</vt:lpstr>
      <vt:lpstr>2.1. Tán sỏi thủy điện lực</vt:lpstr>
      <vt:lpstr>2.1. Tán sỏi thủy điện lực</vt:lpstr>
      <vt:lpstr>2.1. Tán sỏi thủy điện lực</vt:lpstr>
      <vt:lpstr>2.1. Tán sỏi thủy điện lực</vt:lpstr>
      <vt:lpstr>2.1. Tán sỏi thủy điện lực</vt:lpstr>
      <vt:lpstr>2.2. Tán sỏi siêu âm</vt:lpstr>
      <vt:lpstr>2.2. Tán sỏi siêu âm</vt:lpstr>
      <vt:lpstr>2.2. Tán sỏi siêu âm</vt:lpstr>
      <vt:lpstr>2.2. Tán sỏi siêu âm</vt:lpstr>
      <vt:lpstr>2.3. Tán sỏi cơ học (xung hơi)</vt:lpstr>
      <vt:lpstr>Ưu điểm tán sỏi cơ học (xung hơi)</vt:lpstr>
      <vt:lpstr>Khuyết điểm tán sỏi cơ học</vt:lpstr>
      <vt:lpstr>tán sỏi cơ học</vt:lpstr>
      <vt:lpstr>2.4. Tán sỏi laser</vt:lpstr>
      <vt:lpstr>2.4. Tán sỏi laser</vt:lpstr>
      <vt:lpstr>2.2. Tán sỏi laser</vt:lpstr>
      <vt:lpstr>2.2. Tán sỏi laser</vt:lpstr>
      <vt:lpstr>2.2. Tán sỏi laser</vt:lpstr>
      <vt:lpstr>2.2. Tán sỏi laser</vt:lpstr>
      <vt:lpstr>2.2. Tán sỏi laser</vt:lpstr>
      <vt:lpstr>2.2. Tán sỏi laser</vt:lpstr>
      <vt:lpstr>2.2. Tán sỏi laser</vt:lpstr>
      <vt:lpstr>2.2. Tán sỏi laser</vt:lpstr>
      <vt:lpstr>SƠ LƯỢC các LOẠI MÁY tán sỏi NỘI SOI HIỆN NAY</vt:lpstr>
      <vt:lpstr>So sánh giữa các LOẠI MÁY tán sỏi NỘI SOI</vt:lpstr>
      <vt:lpstr>So sánh giữa các LOẠI MÁY tán sỏi NỘI SOI</vt:lpstr>
      <vt:lpstr>So sánh ƯU/KHUYẾT ĐIỂM CỦA CÁC LOẠI MÁY TÁN NỘI SOI</vt:lpstr>
      <vt:lpstr>PowerPoint Presentation</vt:lpstr>
      <vt:lpstr>PowerPoint Presentation</vt:lpstr>
      <vt:lpstr>3. MỘT SỐ DỤNG CỤ TRONG  NỘI SOI TIẾT NIỆU NGƯỢC CHIỀU</vt:lpstr>
      <vt:lpstr>3.1. HỆ THỐNG NỘI SOI</vt:lpstr>
      <vt:lpstr>PowerPoint Presentation</vt:lpstr>
      <vt:lpstr>3.2.  CÁC ỐNG SOI NIỆU QUẢN</vt:lpstr>
      <vt:lpstr>3.2.1. Ống soi cứng</vt:lpstr>
      <vt:lpstr>3.2.2. Ống soi bán cứng</vt:lpstr>
      <vt:lpstr>3.2.3. Ống soi mềm</vt:lpstr>
      <vt:lpstr>PowerPoint Presentation</vt:lpstr>
      <vt:lpstr>3.2.3. Ống soi mềm</vt:lpstr>
      <vt:lpstr>PowerPoint Presentation</vt:lpstr>
      <vt:lpstr>PowerPoint Presentation</vt:lpstr>
      <vt:lpstr>3.3. DÂY DẪN ĐƯỜNG - GUIDEWIRE</vt:lpstr>
      <vt:lpstr>3.3. DÂY DẪN ĐƯỜNG - GUIDEWIRE</vt:lpstr>
      <vt:lpstr>4. Dụng cụ nong</vt:lpstr>
      <vt:lpstr>5. Dụng cụ gắp sỏi – chặn sỏi</vt:lpstr>
      <vt:lpstr>PowerPoint Presentation</vt:lpstr>
      <vt:lpstr>6. THIẾT BỊ NỘI SOI CÓ XQUANG CẢN QUANG</vt:lpstr>
      <vt:lpstr>PowerPoint Presentation</vt:lpstr>
      <vt:lpstr>CÁC CHỈ ĐỊNH ĐIỀU TRỊ TRONG SỎI HỆ NIỆU</vt:lpstr>
      <vt:lpstr>8. CHUẨN BỊ BỆNH NHÂN</vt:lpstr>
      <vt:lpstr>8. Tư thế BỆNH NHÂN</vt:lpstr>
      <vt:lpstr>9. NSNC ĐIỀU TRỊ SỎI NIỆU QUẢN</vt:lpstr>
      <vt:lpstr>9. NSNC ĐIỀU TRỊ SỎI NIỆU QUẢN</vt:lpstr>
      <vt:lpstr>9. NSNC ĐIỀU TRỊ SỎI NIỆU QUẢN</vt:lpstr>
      <vt:lpstr>9. NSNC ĐIỀU TRỊ SỎI NIỆU QUẢN</vt:lpstr>
      <vt:lpstr>10. KĨ THUẬT TÁN SỎI NIỆU QUẢN VỚI ỐNG CỨNG </vt:lpstr>
      <vt:lpstr>11. MỘT SỐ NGUYÊN TẮC KHI TÁN SỎI</vt:lpstr>
      <vt:lpstr>12. PHÂN ĐỘ TỔN THƯƠNG NIỆU QUẢN</vt:lpstr>
      <vt:lpstr>PowerPoint Presentation</vt:lpstr>
      <vt:lpstr>13. MỘT SỐ TRIỆU CHỨNG THƯỜNG GẶP KHI ĐẶT nòng NIỆU QUẢN (JJ)</vt:lpstr>
      <vt:lpstr>14. BIẾN CHỨNG</vt:lpstr>
      <vt:lpstr>14. BIẾN CHỨNG</vt:lpstr>
      <vt:lpstr>15. HIỆU QUẢ</vt:lpstr>
      <vt:lpstr>16. NSNC TRONG ĐIỀU TRỊ SỎI THẬN</vt:lpstr>
      <vt:lpstr>16. NSNC TRONG ĐIỀU TRỊ SỎI THẬN</vt:lpstr>
      <vt:lpstr>16.1. CHỈ ĐỊNH</vt:lpstr>
      <vt:lpstr>16.2. CHỐNG CHỈ ĐỊNH</vt:lpstr>
      <vt:lpstr>16.3. QUY TRÌNH KỸ THUẬT</vt:lpstr>
      <vt:lpstr>16.3. QUY TRÌNH KỸ THUẬT</vt:lpstr>
      <vt:lpstr>16.3. QUY TRÌNH KỸ THUẬT</vt:lpstr>
      <vt:lpstr>16.3. QUY TRÌNH KỸ THUẬT</vt:lpstr>
      <vt:lpstr>PowerPoint Presentation</vt:lpstr>
      <vt:lpstr>16.3. QUY TRÌNH KỸ THUẬT</vt:lpstr>
      <vt:lpstr>GIÁ ĐỠ niệu quản (UAS)</vt:lpstr>
      <vt:lpstr>QUY TRÌNH KỸ THUẬT</vt:lpstr>
      <vt:lpstr>16.4. BIẾN CHỨNG</vt:lpstr>
      <vt:lpstr>16.4. BIẾN CHỨNG</vt:lpstr>
      <vt:lpstr>16.5. BIẾN CHỨNG</vt:lpstr>
      <vt:lpstr>16.6. HIỆU QUẢ</vt:lpstr>
      <vt:lpstr>17. NSNC TRONG ĐIỀU TRỊ SỎI BÀNG QUANG VÀ SỎI NIỆU ĐẠO</vt:lpstr>
      <vt:lpstr>CẢM ƠN SỰ LẮNG NGHE VÀ THEO DÕI CỦA QUÝ THẦY cô VÀ các anh chị</vt:lpstr>
      <vt:lpstr>                                    Tài liệu tham khảo:   1. Campbell-walsh-wein urology 11th and 12th edition 2. Smith’s textbook of  endourology 4th edition 3. Điều trị sỏi niệu bằng phẫu thuật ít xâm lấn – trần lê    linh phương 4. EAU guidelines 2021- urolithiasis 5. Hinman’s atlas of urologic surgery 4th 6. Hướng dẫn điều trị ngoại khoa sỏi tiết niệu VUNA 2015 7. Phan trường bảo (2016),  vai trò nội soi mềm trong điều  trị sỏi thận, luận án tiến sĩ 8. Y học thực hành 2/2009 </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MỘT SỐ DỤNG CỤ TRONG NỘI SOI NGƯỢC CHIỀU</dc:title>
  <dc:creator>Microsoft Office User</dc:creator>
  <cp:lastModifiedBy>Truc Phan</cp:lastModifiedBy>
  <cp:revision>258</cp:revision>
  <dcterms:created xsi:type="dcterms:W3CDTF">2021-05-19T15:17:43Z</dcterms:created>
  <dcterms:modified xsi:type="dcterms:W3CDTF">2021-05-25T05:24:37Z</dcterms:modified>
</cp:coreProperties>
</file>